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74" r:id="rId2"/>
    <p:sldId id="275" r:id="rId3"/>
    <p:sldId id="258" r:id="rId4"/>
    <p:sldId id="259" r:id="rId5"/>
    <p:sldId id="260" r:id="rId6"/>
    <p:sldId id="261" r:id="rId7"/>
    <p:sldId id="265" r:id="rId8"/>
    <p:sldId id="267" r:id="rId9"/>
    <p:sldId id="268" r:id="rId10"/>
    <p:sldId id="263" r:id="rId11"/>
    <p:sldId id="269" r:id="rId12"/>
    <p:sldId id="270" r:id="rId13"/>
    <p:sldId id="271" r:id="rId14"/>
    <p:sldId id="272" r:id="rId15"/>
    <p:sldId id="264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64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2089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/>
              <a:t>Стратегия «Угадай-ка»</a:t>
            </a:r>
          </a:p>
          <a:p>
            <a:r>
              <a:rPr lang="ru-RU" sz="3600" dirty="0" smtClean="0"/>
              <a:t>1.Его </a:t>
            </a:r>
            <a:r>
              <a:rPr lang="ru-RU" sz="3600" dirty="0"/>
              <a:t>сравнивают со светом.</a:t>
            </a:r>
          </a:p>
          <a:p>
            <a:r>
              <a:rPr lang="ru-RU" sz="3600" dirty="0" smtClean="0"/>
              <a:t>2.Говорят,что </a:t>
            </a:r>
            <a:r>
              <a:rPr lang="ru-RU" sz="3600" dirty="0"/>
              <a:t>ему нет конца.</a:t>
            </a:r>
          </a:p>
          <a:p>
            <a:r>
              <a:rPr lang="ru-RU" sz="3600" dirty="0" smtClean="0"/>
              <a:t>3.А </a:t>
            </a:r>
            <a:r>
              <a:rPr lang="ru-RU" sz="3600" dirty="0"/>
              <a:t>ещё </a:t>
            </a:r>
            <a:r>
              <a:rPr lang="ru-RU" sz="3600" dirty="0" err="1"/>
              <a:t>говорят,что</a:t>
            </a:r>
            <a:r>
              <a:rPr lang="ru-RU" sz="3600" dirty="0"/>
              <a:t>  им нужно заниматься всю жизнь!</a:t>
            </a:r>
          </a:p>
          <a:p>
            <a:r>
              <a:rPr lang="ru-RU" sz="3600" dirty="0" smtClean="0"/>
              <a:t>4.Заниматься </a:t>
            </a:r>
            <a:r>
              <a:rPr lang="ru-RU" sz="3600" dirty="0"/>
              <a:t>им никогда не поздно.</a:t>
            </a:r>
          </a:p>
          <a:p>
            <a:r>
              <a:rPr lang="ru-RU" sz="3600" dirty="0" smtClean="0"/>
              <a:t>5.Это </a:t>
            </a:r>
            <a:r>
              <a:rPr lang="ru-RU" sz="3600" dirty="0"/>
              <a:t>вид деятельности!</a:t>
            </a:r>
          </a:p>
          <a:p>
            <a:r>
              <a:rPr lang="ru-RU" sz="3600" dirty="0" smtClean="0"/>
              <a:t>6.Им </a:t>
            </a:r>
            <a:r>
              <a:rPr lang="ru-RU" sz="3600" dirty="0"/>
              <a:t>вы занимаетесь в школе.</a:t>
            </a:r>
          </a:p>
        </p:txBody>
      </p:sp>
    </p:spTree>
    <p:extLst>
      <p:ext uri="{BB962C8B-B14F-4D97-AF65-F5344CB8AC3E}">
        <p14:creationId xmlns:p14="http://schemas.microsoft.com/office/powerpoint/2010/main" val="379905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7920880" cy="583264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12844"/>
            <a:ext cx="799288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/>
              <a:t>Задания.</a:t>
            </a:r>
            <a:endParaRPr lang="ru-RU" sz="2000" dirty="0"/>
          </a:p>
          <a:p>
            <a:r>
              <a:rPr lang="kk-KZ" sz="2000" b="1" dirty="0"/>
              <a:t>Группа А</a:t>
            </a:r>
            <a:r>
              <a:rPr lang="kk-KZ" sz="2000" dirty="0"/>
              <a:t>. Прочитайте предложение и</a:t>
            </a:r>
            <a:endParaRPr lang="ru-RU" sz="2000" dirty="0"/>
          </a:p>
          <a:p>
            <a:r>
              <a:rPr lang="kk-KZ" sz="2000" dirty="0"/>
              <a:t>вместо скобок поставьте нужный знак препинания. Объясните свой выбор.</a:t>
            </a:r>
            <a:endParaRPr lang="ru-RU" sz="2000" dirty="0"/>
          </a:p>
          <a:p>
            <a:r>
              <a:rPr lang="ru-RU" sz="2000" b="1" dirty="0"/>
              <a:t>Любите книгу()она научит вас уважать человека.</a:t>
            </a:r>
            <a:endParaRPr lang="ru-RU" sz="2000" dirty="0"/>
          </a:p>
          <a:p>
            <a:endParaRPr lang="ru-RU" sz="2000" dirty="0" smtClean="0"/>
          </a:p>
          <a:p>
            <a:r>
              <a:rPr lang="ru-RU" sz="2000" dirty="0" smtClean="0"/>
              <a:t> </a:t>
            </a:r>
          </a:p>
          <a:p>
            <a:endParaRPr lang="ru-RU" sz="2000" b="1" dirty="0"/>
          </a:p>
          <a:p>
            <a:endParaRPr lang="ru-RU" sz="2000" b="1" dirty="0" smtClean="0"/>
          </a:p>
          <a:p>
            <a:endParaRPr lang="ru-RU" sz="2000" b="1" dirty="0"/>
          </a:p>
          <a:p>
            <a:r>
              <a:rPr lang="kk-KZ" sz="2000" b="1" dirty="0" smtClean="0"/>
              <a:t>Группа </a:t>
            </a:r>
            <a:r>
              <a:rPr lang="kk-KZ" sz="2000" b="1" dirty="0"/>
              <a:t>Б</a:t>
            </a:r>
            <a:r>
              <a:rPr lang="kk-KZ" sz="2000" dirty="0"/>
              <a:t>. Из двух простых предложений составьте одно БСП и поставьте нужный знак препинания.Объясните свой выбор.</a:t>
            </a:r>
            <a:endParaRPr lang="ru-RU" sz="2000" dirty="0"/>
          </a:p>
          <a:p>
            <a:r>
              <a:rPr lang="kk-KZ" sz="2000" dirty="0"/>
              <a:t> </a:t>
            </a:r>
            <a:r>
              <a:rPr lang="ru-RU" sz="2000" b="1" dirty="0"/>
              <a:t>Вдруг я слышу. В соседнем доме тихо открывается дверь</a:t>
            </a:r>
            <a:endParaRPr lang="ru-RU" sz="2000" dirty="0"/>
          </a:p>
          <a:p>
            <a:endParaRPr lang="kk-KZ" sz="2000" b="1" dirty="0" smtClean="0"/>
          </a:p>
          <a:p>
            <a:endParaRPr lang="kk-KZ" sz="2000" b="1" dirty="0"/>
          </a:p>
        </p:txBody>
      </p:sp>
    </p:spTree>
    <p:extLst>
      <p:ext uri="{BB962C8B-B14F-4D97-AF65-F5344CB8AC3E}">
        <p14:creationId xmlns:p14="http://schemas.microsoft.com/office/powerpoint/2010/main" val="213445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97346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b="1" dirty="0" smtClean="0"/>
          </a:p>
          <a:p>
            <a:r>
              <a:rPr lang="kk-KZ" b="1" dirty="0" smtClean="0"/>
              <a:t>Правильные ответы:</a:t>
            </a:r>
            <a:endParaRPr lang="ru-RU" dirty="0"/>
          </a:p>
          <a:p>
            <a:endParaRPr lang="kk-KZ" b="1" dirty="0" smtClean="0"/>
          </a:p>
          <a:p>
            <a:r>
              <a:rPr lang="kk-KZ" b="1" dirty="0" smtClean="0"/>
              <a:t>Группа </a:t>
            </a:r>
            <a:r>
              <a:rPr lang="kk-KZ" b="1" dirty="0"/>
              <a:t>А</a:t>
            </a:r>
            <a:r>
              <a:rPr lang="kk-KZ" dirty="0"/>
              <a:t>. Прочитайте предложение и</a:t>
            </a:r>
            <a:endParaRPr lang="ru-RU" dirty="0"/>
          </a:p>
          <a:p>
            <a:r>
              <a:rPr lang="kk-KZ" dirty="0"/>
              <a:t>вместо скобок поставьте нужный знак препинания. Объясните свой выбор.</a:t>
            </a:r>
            <a:endParaRPr lang="ru-RU" dirty="0"/>
          </a:p>
          <a:p>
            <a:r>
              <a:rPr lang="ru-RU" b="1" dirty="0"/>
              <a:t>Любите </a:t>
            </a:r>
            <a:r>
              <a:rPr lang="ru-RU" b="1" dirty="0" err="1" smtClean="0"/>
              <a:t>книгу:она</a:t>
            </a:r>
            <a:r>
              <a:rPr lang="ru-RU" b="1" dirty="0" smtClean="0"/>
              <a:t> </a:t>
            </a:r>
            <a:r>
              <a:rPr lang="ru-RU" b="1" dirty="0"/>
              <a:t>научит вас уважать человека</a:t>
            </a:r>
            <a:r>
              <a:rPr lang="ru-RU" b="1" dirty="0" smtClean="0"/>
              <a:t>.(со значением причины)</a:t>
            </a:r>
            <a:endParaRPr lang="ru-RU" dirty="0"/>
          </a:p>
          <a:p>
            <a:endParaRPr lang="ru-RU" dirty="0"/>
          </a:p>
          <a:p>
            <a:r>
              <a:rPr lang="ru-RU" dirty="0"/>
              <a:t> </a:t>
            </a:r>
            <a:r>
              <a:rPr lang="kk-KZ" b="1" dirty="0"/>
              <a:t>Группа Б</a:t>
            </a:r>
            <a:r>
              <a:rPr lang="kk-KZ" dirty="0"/>
              <a:t>. Из двух простых предложений составьте одно БСП и поставьте нужный знак препинания.Объясните свой выбор.</a:t>
            </a:r>
            <a:endParaRPr lang="ru-RU" dirty="0"/>
          </a:p>
          <a:p>
            <a:r>
              <a:rPr lang="kk-KZ" dirty="0"/>
              <a:t> </a:t>
            </a:r>
            <a:r>
              <a:rPr lang="ru-RU" b="1" dirty="0"/>
              <a:t>Вдруг я </a:t>
            </a:r>
            <a:r>
              <a:rPr lang="ru-RU" b="1" dirty="0" smtClean="0"/>
              <a:t>слышу: в </a:t>
            </a:r>
            <a:r>
              <a:rPr lang="ru-RU" b="1" dirty="0"/>
              <a:t>соседнем доме тихо открывается </a:t>
            </a:r>
            <a:r>
              <a:rPr lang="ru-RU" b="1" dirty="0" smtClean="0"/>
              <a:t>дверь.</a:t>
            </a:r>
          </a:p>
          <a:p>
            <a:r>
              <a:rPr lang="ru-RU" b="1" dirty="0" smtClean="0"/>
              <a:t>(Со значением пояснения)</a:t>
            </a:r>
            <a:endParaRPr lang="ru-RU" dirty="0"/>
          </a:p>
          <a:p>
            <a:endParaRPr lang="kk-KZ" b="1" dirty="0"/>
          </a:p>
          <a:p>
            <a:endParaRPr lang="kk-KZ" b="1" dirty="0"/>
          </a:p>
          <a:p>
            <a:r>
              <a:rPr lang="kk-KZ" b="1" dirty="0"/>
              <a:t>Группа В</a:t>
            </a:r>
            <a:r>
              <a:rPr lang="kk-KZ" dirty="0"/>
              <a:t>.. </a:t>
            </a:r>
            <a:r>
              <a:rPr lang="ru-RU" dirty="0"/>
              <a:t>Я вам продиктую одно предложение, а вы определите какое это предложение и поставьте нужный знак препинания.</a:t>
            </a:r>
            <a:br>
              <a:rPr lang="ru-RU" dirty="0"/>
            </a:br>
            <a:r>
              <a:rPr lang="ru-RU" b="1" dirty="0"/>
              <a:t>Вдруг показалось ему: кто - то вошел в дом</a:t>
            </a:r>
            <a:r>
              <a:rPr lang="ru-RU" b="1" dirty="0" smtClean="0"/>
              <a:t>. (Это БСП со значением пояснения)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904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48681"/>
            <a:ext cx="799288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b="1" dirty="0" smtClean="0"/>
          </a:p>
          <a:p>
            <a:endParaRPr lang="kk-KZ" b="1" dirty="0"/>
          </a:p>
          <a:p>
            <a:r>
              <a:rPr lang="kk-KZ" sz="2400" b="1" dirty="0" smtClean="0"/>
              <a:t>Критерии </a:t>
            </a:r>
            <a:r>
              <a:rPr lang="kk-KZ" sz="2400" b="1" dirty="0"/>
              <a:t>оценивания</a:t>
            </a:r>
            <a:r>
              <a:rPr lang="kk-KZ" sz="2400" dirty="0"/>
              <a:t>:</a:t>
            </a:r>
            <a:endParaRPr lang="ru-RU" sz="2400" dirty="0"/>
          </a:p>
          <a:p>
            <a:r>
              <a:rPr lang="kk-KZ" sz="2400" dirty="0"/>
              <a:t>-использовать двоеточие в БСП</a:t>
            </a:r>
            <a:endParaRPr lang="ru-RU" sz="2400" dirty="0"/>
          </a:p>
          <a:p>
            <a:r>
              <a:rPr lang="kk-KZ" sz="2400" b="1" dirty="0"/>
              <a:t>Дескрипторы:</a:t>
            </a:r>
            <a:endParaRPr lang="ru-RU" sz="2400" dirty="0"/>
          </a:p>
          <a:p>
            <a:r>
              <a:rPr lang="kk-KZ" sz="2400" dirty="0"/>
              <a:t>-различает </a:t>
            </a:r>
            <a:r>
              <a:rPr lang="kk-KZ" sz="2400" dirty="0" smtClean="0"/>
              <a:t>БСП                   </a:t>
            </a:r>
            <a:r>
              <a:rPr lang="kk-KZ" sz="2400" dirty="0"/>
              <a:t>3б</a:t>
            </a:r>
            <a:endParaRPr lang="ru-RU" sz="2400" dirty="0"/>
          </a:p>
          <a:p>
            <a:endParaRPr lang="kk-KZ" sz="2400" dirty="0" smtClean="0"/>
          </a:p>
          <a:p>
            <a:r>
              <a:rPr lang="kk-KZ" sz="2400" dirty="0" smtClean="0"/>
              <a:t>-</a:t>
            </a:r>
            <a:r>
              <a:rPr lang="kk-KZ" sz="2400" dirty="0"/>
              <a:t>определяет части </a:t>
            </a:r>
            <a:r>
              <a:rPr lang="kk-KZ" sz="2400" dirty="0" smtClean="0"/>
              <a:t>БСП            </a:t>
            </a:r>
            <a:r>
              <a:rPr lang="kk-KZ" sz="2400" dirty="0"/>
              <a:t>3б</a:t>
            </a:r>
            <a:endParaRPr lang="ru-RU" sz="2400" dirty="0"/>
          </a:p>
          <a:p>
            <a:endParaRPr lang="kk-KZ" sz="2400" dirty="0" smtClean="0"/>
          </a:p>
          <a:p>
            <a:r>
              <a:rPr lang="kk-KZ" sz="2400" dirty="0" smtClean="0"/>
              <a:t>-</a:t>
            </a:r>
            <a:r>
              <a:rPr lang="kk-KZ" sz="2400" dirty="0"/>
              <a:t>правильно определяет смысловые отношения между частями </a:t>
            </a:r>
            <a:r>
              <a:rPr lang="kk-KZ" sz="2400" dirty="0" smtClean="0"/>
              <a:t>БСП  </a:t>
            </a:r>
            <a:r>
              <a:rPr lang="kk-KZ" sz="2400" dirty="0"/>
              <a:t>2б</a:t>
            </a:r>
            <a:endParaRPr lang="ru-RU" sz="2400" dirty="0"/>
          </a:p>
          <a:p>
            <a:endParaRPr lang="kk-KZ" sz="2400" dirty="0" smtClean="0"/>
          </a:p>
          <a:p>
            <a:r>
              <a:rPr lang="kk-KZ" sz="2400" dirty="0" smtClean="0"/>
              <a:t>-</a:t>
            </a:r>
            <a:r>
              <a:rPr lang="kk-KZ" sz="2400" dirty="0"/>
              <a:t>ставить нужный знак препинания (двоеточие</a:t>
            </a:r>
            <a:r>
              <a:rPr lang="kk-KZ" sz="2400" dirty="0" smtClean="0"/>
              <a:t>)          </a:t>
            </a:r>
            <a:r>
              <a:rPr lang="kk-KZ" sz="2400" dirty="0"/>
              <a:t>2б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1041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764704"/>
            <a:ext cx="763284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/>
              <a:t>Рефлексия</a:t>
            </a:r>
          </a:p>
          <a:p>
            <a:endParaRPr lang="kk-KZ" b="1" dirty="0" smtClean="0"/>
          </a:p>
          <a:p>
            <a:r>
              <a:rPr lang="kk-KZ" sz="2400" b="1" dirty="0" smtClean="0"/>
              <a:t>1.Чему </a:t>
            </a:r>
            <a:r>
              <a:rPr lang="kk-KZ" sz="2400" b="1" dirty="0"/>
              <a:t>вы научились на уроке?</a:t>
            </a:r>
            <a:endParaRPr lang="ru-RU" sz="2400" dirty="0"/>
          </a:p>
          <a:p>
            <a:endParaRPr lang="kk-KZ" sz="2400" b="1" dirty="0" smtClean="0"/>
          </a:p>
          <a:p>
            <a:r>
              <a:rPr lang="kk-KZ" sz="2400" b="1" dirty="0" smtClean="0"/>
              <a:t>2.Как </a:t>
            </a:r>
            <a:r>
              <a:rPr lang="kk-KZ" sz="2400" b="1" dirty="0"/>
              <a:t>вы </a:t>
            </a:r>
            <a:r>
              <a:rPr lang="kk-KZ" sz="2400" b="1" dirty="0" smtClean="0"/>
              <a:t>думаете, </a:t>
            </a:r>
            <a:r>
              <a:rPr lang="kk-KZ" sz="2400" b="1" dirty="0"/>
              <a:t>пригодятся ли вам эти знания?</a:t>
            </a:r>
            <a:endParaRPr lang="ru-RU" sz="2400" dirty="0"/>
          </a:p>
          <a:p>
            <a:endParaRPr lang="kk-KZ" sz="2400" b="1" dirty="0" smtClean="0"/>
          </a:p>
          <a:p>
            <a:r>
              <a:rPr lang="kk-KZ" sz="2400" b="1" dirty="0" smtClean="0"/>
              <a:t>3.Когда </a:t>
            </a:r>
            <a:r>
              <a:rPr lang="kk-KZ" sz="2400" b="1" dirty="0"/>
              <a:t>вы можете использовать эти знания </a:t>
            </a:r>
            <a:r>
              <a:rPr lang="kk-KZ" sz="2400" b="1" dirty="0" smtClean="0"/>
              <a:t>и в </a:t>
            </a:r>
            <a:r>
              <a:rPr lang="kk-KZ" sz="2400" b="1" dirty="0"/>
              <a:t>каких ситуациях?</a:t>
            </a:r>
            <a:endParaRPr lang="ru-RU" sz="2400" dirty="0"/>
          </a:p>
          <a:p>
            <a:r>
              <a:rPr lang="kk-KZ" sz="2400" b="1" dirty="0"/>
              <a:t> </a:t>
            </a:r>
            <a:endParaRPr lang="ru-RU" sz="2400" dirty="0"/>
          </a:p>
          <a:p>
            <a:r>
              <a:rPr lang="kk-KZ" sz="2400" b="1" dirty="0"/>
              <a:t> </a:t>
            </a:r>
            <a:r>
              <a:rPr lang="kk-KZ" sz="2400" b="1" dirty="0" smtClean="0"/>
              <a:t>4.Как </a:t>
            </a:r>
            <a:r>
              <a:rPr lang="kk-KZ" sz="2400" b="1" dirty="0"/>
              <a:t>связана тема урока с тем, о чем мы говорили на уроке</a:t>
            </a:r>
            <a:r>
              <a:rPr lang="kk-KZ" sz="2400" b="1" dirty="0" smtClean="0"/>
              <a:t>?</a:t>
            </a:r>
          </a:p>
          <a:p>
            <a:endParaRPr lang="kk-KZ" sz="2400" b="1" dirty="0"/>
          </a:p>
          <a:p>
            <a:r>
              <a:rPr lang="kk-KZ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Домашнее </a:t>
            </a:r>
            <a:r>
              <a:rPr lang="kk-KZ" sz="32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задание: упр.1 на стр.206 учебника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3715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85720" y="357166"/>
            <a:ext cx="8401080" cy="5768997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Прием </a:t>
            </a:r>
            <a:r>
              <a:rPr lang="kk-KZ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Свободный м</a:t>
            </a:r>
            <a:r>
              <a:rPr lang="kk-KZ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икрофон</a:t>
            </a:r>
            <a:r>
              <a:rPr lang="kk-K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72084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6000" b="1" dirty="0" smtClean="0"/>
              <a:t>Спасибо!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283388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800"/>
            <a:ext cx="8496944" cy="650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668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53975">
              <a:lnSpc>
                <a:spcPct val="107000"/>
              </a:lnSpc>
              <a:spcAft>
                <a:spcPts val="800"/>
              </a:spcAft>
            </a:pPr>
            <a:r>
              <a:rPr lang="ru-RU" sz="8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8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урока: </a:t>
            </a:r>
            <a:r>
              <a:rPr lang="ru-RU" sz="8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«Учение-родник знаний»</a:t>
            </a:r>
            <a:endParaRPr lang="ru-RU" sz="9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8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51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ru-RU" sz="51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ru-RU" b="1" dirty="0"/>
          </a:p>
          <a:p>
            <a:r>
              <a:rPr lang="ru-RU" sz="3600" b="1" dirty="0"/>
              <a:t>Цели урока:</a:t>
            </a:r>
          </a:p>
          <a:p>
            <a:r>
              <a:rPr lang="ru-RU" sz="4000" dirty="0"/>
              <a:t>использовать виды чтения, владеть техниками критического мышления при чтении;</a:t>
            </a:r>
          </a:p>
          <a:p>
            <a:endParaRPr lang="ru-RU" sz="4000" dirty="0" smtClean="0"/>
          </a:p>
          <a:p>
            <a:r>
              <a:rPr lang="ru-RU" sz="4000" dirty="0" smtClean="0"/>
              <a:t>-</a:t>
            </a:r>
            <a:r>
              <a:rPr lang="ru-RU" sz="4000" dirty="0"/>
              <a:t>использовать двоеточие в </a:t>
            </a:r>
            <a:r>
              <a:rPr lang="ru-RU" sz="4000" dirty="0" smtClean="0"/>
              <a:t>БСП.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ru-RU" b="1" dirty="0"/>
          </a:p>
          <a:p>
            <a:pPr marL="53975">
              <a:lnSpc>
                <a:spcPct val="107000"/>
              </a:lnSpc>
              <a:spcAft>
                <a:spcPts val="800"/>
              </a:spcAft>
            </a:pPr>
            <a:r>
              <a:rPr lang="ru-RU" sz="4000" dirty="0"/>
              <a:t> </a:t>
            </a:r>
            <a:r>
              <a:rPr lang="ru-RU" sz="4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Предтекстовая</a:t>
            </a:r>
            <a:r>
              <a:rPr lang="ru-RU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работа</a:t>
            </a:r>
            <a:endParaRPr lang="ru-RU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975">
              <a:lnSpc>
                <a:spcPct val="107000"/>
              </a:lnSpc>
              <a:spcAft>
                <a:spcPts val="800"/>
              </a:spcAft>
            </a:pPr>
            <a:r>
              <a:rPr lang="ru-RU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Стратегия «Глоссарий»</a:t>
            </a:r>
            <a:endParaRPr lang="ru-RU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975">
              <a:lnSpc>
                <a:spcPct val="107000"/>
              </a:lnSpc>
              <a:spcAft>
                <a:spcPts val="800"/>
              </a:spcAft>
            </a:pPr>
            <a:r>
              <a:rPr lang="ru-RU" sz="40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(И)Задания</a:t>
            </a:r>
            <a:r>
              <a:rPr lang="ru-RU" sz="4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для </a:t>
            </a:r>
            <a:r>
              <a:rPr lang="ru-RU" sz="40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учащихся:выберите</a:t>
            </a:r>
            <a:r>
              <a:rPr lang="ru-RU" sz="4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те слова, которые встретятся в тексте </a:t>
            </a:r>
            <a:r>
              <a:rPr lang="ru-RU" sz="4000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«Виды чтения», </a:t>
            </a:r>
            <a:r>
              <a:rPr lang="ru-RU" sz="4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и объясните, как эти слова между собой взаимосвязаны</a:t>
            </a:r>
            <a:endParaRPr lang="ru-RU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4000" dirty="0"/>
          </a:p>
          <a:p>
            <a:pPr lvl="0"/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7072338"/>
          </a:xfrm>
        </p:spPr>
        <p:txBody>
          <a:bodyPr>
            <a:normAutofit/>
          </a:bodyPr>
          <a:lstStyle/>
          <a:p>
            <a:r>
              <a:rPr lang="ru-RU" dirty="0"/>
              <a:t>                </a:t>
            </a:r>
            <a:r>
              <a:rPr lang="ru-RU" sz="4000" dirty="0"/>
              <a:t>Стратегия «Глоссарий»</a:t>
            </a:r>
          </a:p>
          <a:p>
            <a:pPr marR="46990" algn="just">
              <a:lnSpc>
                <a:spcPct val="107000"/>
              </a:lnSpc>
              <a:spcAft>
                <a:spcPts val="800"/>
              </a:spcAft>
            </a:pPr>
            <a:r>
              <a:rPr lang="kk-KZ" sz="4000" dirty="0"/>
              <a:t>Чтение</a:t>
            </a:r>
            <a:r>
              <a:rPr lang="kk-KZ" sz="4000" dirty="0" smtClean="0"/>
              <a:t>,                просмотровое,</a:t>
            </a:r>
          </a:p>
          <a:p>
            <a:pPr marR="46990" algn="just">
              <a:lnSpc>
                <a:spcPct val="107000"/>
              </a:lnSpc>
              <a:spcAft>
                <a:spcPts val="800"/>
              </a:spcAft>
            </a:pPr>
            <a:r>
              <a:rPr lang="kk-KZ" sz="4000" dirty="0" smtClean="0"/>
              <a:t>изучающее,     ознакомительное,</a:t>
            </a:r>
          </a:p>
          <a:p>
            <a:pPr marR="46990" algn="just">
              <a:lnSpc>
                <a:spcPct val="107000"/>
              </a:lnSpc>
              <a:spcAft>
                <a:spcPts val="800"/>
              </a:spcAft>
            </a:pPr>
            <a:r>
              <a:rPr lang="kk-KZ" sz="4000" dirty="0" smtClean="0"/>
              <a:t>информация</a:t>
            </a:r>
            <a:r>
              <a:rPr lang="kk-KZ" sz="4000" dirty="0"/>
              <a:t>, </a:t>
            </a:r>
            <a:r>
              <a:rPr lang="kk-KZ" sz="4000" dirty="0" smtClean="0"/>
              <a:t>деятельность,</a:t>
            </a:r>
          </a:p>
          <a:p>
            <a:pPr marR="46990" algn="just">
              <a:lnSpc>
                <a:spcPct val="107000"/>
              </a:lnSpc>
              <a:spcAft>
                <a:spcPts val="800"/>
              </a:spcAft>
            </a:pPr>
            <a:r>
              <a:rPr lang="kk-KZ" sz="4000" dirty="0" smtClean="0"/>
              <a:t>рассуждение.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8640"/>
            <a:ext cx="8208912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ru-RU" sz="3200" b="1" dirty="0">
                <a:solidFill>
                  <a:srgbClr val="4E3B30"/>
                </a:solidFill>
              </a:rPr>
              <a:t>Проверка домашнего </a:t>
            </a:r>
            <a:r>
              <a:rPr lang="ru-RU" sz="3200" b="1" dirty="0" smtClean="0">
                <a:solidFill>
                  <a:srgbClr val="4E3B30"/>
                </a:solidFill>
              </a:rPr>
              <a:t>задания</a:t>
            </a:r>
          </a:p>
          <a:p>
            <a:pPr lvl="0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ru-RU" sz="3200" i="1" dirty="0" smtClean="0">
                <a:solidFill>
                  <a:srgbClr val="4E3B30"/>
                </a:solidFill>
              </a:rPr>
              <a:t>Заполните </a:t>
            </a:r>
            <a:r>
              <a:rPr lang="ru-RU" sz="3200" b="1" i="1" dirty="0" smtClean="0">
                <a:solidFill>
                  <a:srgbClr val="4E3B30"/>
                </a:solidFill>
              </a:rPr>
              <a:t>«слепую» </a:t>
            </a:r>
            <a:r>
              <a:rPr lang="ru-RU" sz="3200" i="1" dirty="0" smtClean="0">
                <a:solidFill>
                  <a:srgbClr val="4E3B30"/>
                </a:solidFill>
              </a:rPr>
              <a:t>таблицу</a:t>
            </a:r>
          </a:p>
          <a:p>
            <a:pPr lvl="0">
              <a:spcBef>
                <a:spcPct val="20000"/>
              </a:spcBef>
              <a:buClr>
                <a:srgbClr val="F0A22E"/>
              </a:buClr>
              <a:buSzPct val="70000"/>
            </a:pPr>
            <a:endParaRPr lang="ru-RU" sz="3200" dirty="0">
              <a:solidFill>
                <a:srgbClr val="4E3B3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43808" y="1772816"/>
            <a:ext cx="338437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БСП</a:t>
            </a:r>
            <a:endParaRPr lang="ru-RU" sz="7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175956" y="2687216"/>
            <a:ext cx="1621942" cy="453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023750"/>
            <a:ext cx="1732502" cy="79208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284984"/>
            <a:ext cx="648072" cy="530853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467544" y="4725144"/>
            <a:ext cx="172819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203848" y="4724957"/>
            <a:ext cx="194421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6012160" y="4725144"/>
            <a:ext cx="21602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1979712" y="3815838"/>
            <a:ext cx="4593684" cy="7652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4860032" y="3861048"/>
            <a:ext cx="171336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6573396" y="3861048"/>
            <a:ext cx="80691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Рисунок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868091"/>
            <a:ext cx="864096" cy="576064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601" y="4894312"/>
            <a:ext cx="864096" cy="576064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2387" y="4894312"/>
            <a:ext cx="864096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9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8640"/>
            <a:ext cx="8208912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ru-RU" sz="3200" b="1" dirty="0">
                <a:solidFill>
                  <a:srgbClr val="4E3B30"/>
                </a:solidFill>
              </a:rPr>
              <a:t>Проверка домашнего </a:t>
            </a:r>
            <a:r>
              <a:rPr lang="ru-RU" sz="3200" b="1" dirty="0" smtClean="0">
                <a:solidFill>
                  <a:srgbClr val="4E3B30"/>
                </a:solidFill>
              </a:rPr>
              <a:t>задания</a:t>
            </a:r>
          </a:p>
          <a:p>
            <a:pPr algn="ctr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ru-RU" sz="3200" i="1" dirty="0" smtClean="0">
                <a:solidFill>
                  <a:srgbClr val="4E3B30"/>
                </a:solidFill>
              </a:rPr>
              <a:t>Правильный ответ</a:t>
            </a:r>
          </a:p>
          <a:p>
            <a:pPr>
              <a:spcBef>
                <a:spcPct val="20000"/>
              </a:spcBef>
              <a:buClr>
                <a:srgbClr val="F0A22E"/>
              </a:buClr>
              <a:buSzPct val="70000"/>
            </a:pPr>
            <a:endParaRPr lang="ru-RU" sz="3200" dirty="0">
              <a:solidFill>
                <a:srgbClr val="4E3B3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43808" y="1772816"/>
            <a:ext cx="338437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 smtClean="0">
                <a:ln w="12700">
                  <a:solidFill>
                    <a:srgbClr val="4E3B30">
                      <a:satMod val="155000"/>
                    </a:srgbClr>
                  </a:solidFill>
                  <a:prstDash val="solid"/>
                </a:ln>
                <a:solidFill>
                  <a:srgbClr val="FBEEC9">
                    <a:tint val="85000"/>
                    <a:satMod val="155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БСП</a:t>
            </a:r>
            <a:endParaRPr lang="ru-RU" sz="7200" b="1" dirty="0">
              <a:ln w="12700">
                <a:solidFill>
                  <a:srgbClr val="4E3B30">
                    <a:satMod val="155000"/>
                  </a:srgbClr>
                </a:solidFill>
                <a:prstDash val="solid"/>
              </a:ln>
              <a:solidFill>
                <a:srgbClr val="FBEEC9">
                  <a:tint val="85000"/>
                  <a:satMod val="155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211960" y="2656353"/>
            <a:ext cx="1728192" cy="3673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023750"/>
            <a:ext cx="1732502" cy="79208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284984"/>
            <a:ext cx="720080" cy="530853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03166" y="4725144"/>
            <a:ext cx="2736304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prstClr val="white"/>
                </a:solidFill>
              </a:rPr>
              <a:t>Со значением последовательности</a:t>
            </a:r>
            <a:endParaRPr lang="ru-RU" sz="2300" b="1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03848" y="4724956"/>
            <a:ext cx="2520280" cy="15123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prstClr val="white"/>
                </a:solidFill>
              </a:rPr>
              <a:t>Со значением </a:t>
            </a:r>
            <a:r>
              <a:rPr lang="ru-RU" sz="2300" b="1" dirty="0" err="1" smtClean="0">
                <a:solidFill>
                  <a:prstClr val="white"/>
                </a:solidFill>
              </a:rPr>
              <a:t>одновремен</a:t>
            </a:r>
            <a:r>
              <a:rPr lang="ru-RU" sz="2300" b="1" dirty="0" smtClean="0">
                <a:solidFill>
                  <a:prstClr val="white"/>
                </a:solidFill>
              </a:rPr>
              <a:t> </a:t>
            </a:r>
            <a:r>
              <a:rPr lang="ru-RU" sz="2300" b="1" dirty="0" err="1" smtClean="0">
                <a:solidFill>
                  <a:prstClr val="white"/>
                </a:solidFill>
              </a:rPr>
              <a:t>ности</a:t>
            </a:r>
            <a:endParaRPr lang="ru-RU" sz="2300" b="1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012160" y="4725144"/>
            <a:ext cx="280831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prstClr val="white"/>
                </a:solidFill>
              </a:rPr>
              <a:t>Со значением перечисления</a:t>
            </a:r>
            <a:endParaRPr lang="ru-RU" sz="2300" b="1" dirty="0">
              <a:solidFill>
                <a:prstClr val="white"/>
              </a:solidFill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1979712" y="3815838"/>
            <a:ext cx="4593684" cy="7652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4860032" y="3861048"/>
            <a:ext cx="171336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6573396" y="3861048"/>
            <a:ext cx="80691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872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7992888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/>
              <a:t>Критерии оценивания домашней работы</a:t>
            </a:r>
          </a:p>
          <a:p>
            <a:endParaRPr lang="kk-KZ" b="1" dirty="0"/>
          </a:p>
          <a:p>
            <a:endParaRPr lang="kk-KZ" sz="2400" b="1" dirty="0" smtClean="0"/>
          </a:p>
          <a:p>
            <a:r>
              <a:rPr lang="kk-KZ" sz="2400" b="1" dirty="0" smtClean="0"/>
              <a:t>Критерии оценивания</a:t>
            </a:r>
            <a:r>
              <a:rPr lang="kk-KZ" sz="2400" dirty="0"/>
              <a:t> </a:t>
            </a:r>
            <a:r>
              <a:rPr lang="kk-KZ" sz="2400" dirty="0" smtClean="0"/>
              <a:t>:правильно </a:t>
            </a:r>
            <a:r>
              <a:rPr lang="kk-KZ" sz="2400" dirty="0"/>
              <a:t>заполнить таблицу.</a:t>
            </a:r>
            <a:endParaRPr lang="ru-RU" sz="2400" dirty="0"/>
          </a:p>
          <a:p>
            <a:endParaRPr lang="kk-KZ" sz="2400" b="1" dirty="0" smtClean="0"/>
          </a:p>
          <a:p>
            <a:r>
              <a:rPr lang="kk-KZ" sz="2400" b="1" dirty="0" smtClean="0"/>
              <a:t>Дескрипторы:  </a:t>
            </a:r>
          </a:p>
          <a:p>
            <a:r>
              <a:rPr lang="kk-KZ" sz="2400" b="1" dirty="0"/>
              <a:t> </a:t>
            </a:r>
            <a:r>
              <a:rPr lang="kk-KZ" sz="2400" b="1" dirty="0" smtClean="0"/>
              <a:t>       </a:t>
            </a:r>
            <a:r>
              <a:rPr lang="kk-KZ" sz="2400" dirty="0" smtClean="0"/>
              <a:t> -правильно  заполняет первое </a:t>
            </a:r>
            <a:r>
              <a:rPr lang="kk-KZ" sz="2400" dirty="0"/>
              <a:t>гнездо -2б </a:t>
            </a:r>
            <a:endParaRPr lang="ru-RU" sz="2400" dirty="0"/>
          </a:p>
          <a:p>
            <a:r>
              <a:rPr lang="kk-KZ" sz="2400" dirty="0" smtClean="0"/>
              <a:t>                           </a:t>
            </a:r>
          </a:p>
          <a:p>
            <a:r>
              <a:rPr lang="kk-KZ" sz="2400" dirty="0"/>
              <a:t> </a:t>
            </a:r>
            <a:r>
              <a:rPr lang="kk-KZ" sz="2400" dirty="0" smtClean="0"/>
              <a:t>        -правильно  заполняет второе </a:t>
            </a:r>
            <a:r>
              <a:rPr lang="kk-KZ" sz="2400" dirty="0"/>
              <a:t>гнездо -2б </a:t>
            </a:r>
            <a:endParaRPr lang="ru-RU" sz="2400" dirty="0"/>
          </a:p>
          <a:p>
            <a:r>
              <a:rPr lang="kk-KZ" sz="2400" dirty="0" smtClean="0"/>
              <a:t>                         </a:t>
            </a:r>
          </a:p>
          <a:p>
            <a:r>
              <a:rPr lang="kk-KZ" sz="2400" dirty="0"/>
              <a:t> </a:t>
            </a:r>
            <a:r>
              <a:rPr lang="kk-KZ" sz="2400" dirty="0" smtClean="0"/>
              <a:t>        -правильно  заполняет третье </a:t>
            </a:r>
            <a:r>
              <a:rPr lang="kk-KZ" sz="2400" dirty="0"/>
              <a:t>гнездо -2б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3301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686</TotalTime>
  <Words>361</Words>
  <Application>Microsoft Office PowerPoint</Application>
  <PresentationFormat>Экран (4:3)</PresentationFormat>
  <Paragraphs>93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Принципы и приемы краткосрочного планирования урока русского языка</dc:title>
  <dc:creator>Aynura</dc:creator>
  <cp:lastModifiedBy>ASUS</cp:lastModifiedBy>
  <cp:revision>42</cp:revision>
  <dcterms:created xsi:type="dcterms:W3CDTF">2021-03-31T04:04:38Z</dcterms:created>
  <dcterms:modified xsi:type="dcterms:W3CDTF">2022-03-17T02:28:34Z</dcterms:modified>
</cp:coreProperties>
</file>