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5" r:id="rId2"/>
    <p:sldId id="258" r:id="rId3"/>
    <p:sldId id="259" r:id="rId4"/>
    <p:sldId id="260" r:id="rId5"/>
    <p:sldId id="263" r:id="rId6"/>
    <p:sldId id="261" r:id="rId7"/>
    <p:sldId id="262" r:id="rId8"/>
    <p:sldId id="264" r:id="rId9"/>
    <p:sldId id="268" r:id="rId10"/>
    <p:sldId id="269"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B3B"/>
    <a:srgbClr val="FFFFFF"/>
    <a:srgbClr val="E4E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74" autoAdjust="0"/>
  </p:normalViewPr>
  <p:slideViewPr>
    <p:cSldViewPr>
      <p:cViewPr varScale="1">
        <p:scale>
          <a:sx n="71" d="100"/>
          <a:sy n="71" d="100"/>
        </p:scale>
        <p:origin x="-135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4DD1D-38BB-429A-93E3-839A9B09162C}" type="datetimeFigureOut">
              <a:rPr lang="ru-RU" smtClean="0"/>
              <a:pPr/>
              <a:t>11.04.2022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626ABB-26C4-4FA3-B2D1-431F3B6FAC09}" type="slidenum">
              <a:rPr lang="ru-RU" smtClean="0"/>
              <a:pPr/>
              <a:t>‹#›</a:t>
            </a:fld>
            <a:endParaRPr lang="ru-RU"/>
          </a:p>
        </p:txBody>
      </p:sp>
    </p:spTree>
    <p:extLst>
      <p:ext uri="{BB962C8B-B14F-4D97-AF65-F5344CB8AC3E}">
        <p14:creationId xmlns:p14="http://schemas.microsoft.com/office/powerpoint/2010/main" val="424577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626ABB-26C4-4FA3-B2D1-431F3B6FAC09}" type="slidenum">
              <a:rPr lang="ru-RU" smtClean="0"/>
              <a:pPr/>
              <a:t>1</a:t>
            </a:fld>
            <a:endParaRPr lang="ru-RU"/>
          </a:p>
        </p:txBody>
      </p:sp>
    </p:spTree>
    <p:extLst>
      <p:ext uri="{BB962C8B-B14F-4D97-AF65-F5344CB8AC3E}">
        <p14:creationId xmlns:p14="http://schemas.microsoft.com/office/powerpoint/2010/main" val="102410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8626ABB-26C4-4FA3-B2D1-431F3B6FAC09}" type="slidenum">
              <a:rPr lang="ru-RU" smtClean="0"/>
              <a:pPr/>
              <a:t>2</a:t>
            </a:fld>
            <a:endParaRPr lang="ru-RU"/>
          </a:p>
        </p:txBody>
      </p:sp>
    </p:spTree>
    <p:extLst>
      <p:ext uri="{BB962C8B-B14F-4D97-AF65-F5344CB8AC3E}">
        <p14:creationId xmlns:p14="http://schemas.microsoft.com/office/powerpoint/2010/main" val="365381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8626ABB-26C4-4FA3-B2D1-431F3B6FAC09}" type="slidenum">
              <a:rPr lang="ru-RU" smtClean="0"/>
              <a:pPr/>
              <a:t>3</a:t>
            </a:fld>
            <a:endParaRPr lang="ru-RU"/>
          </a:p>
        </p:txBody>
      </p:sp>
    </p:spTree>
    <p:extLst>
      <p:ext uri="{BB962C8B-B14F-4D97-AF65-F5344CB8AC3E}">
        <p14:creationId xmlns:p14="http://schemas.microsoft.com/office/powerpoint/2010/main" val="144392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8626ABB-26C4-4FA3-B2D1-431F3B6FAC09}" type="slidenum">
              <a:rPr lang="ru-RU" smtClean="0"/>
              <a:pPr/>
              <a:t>4</a:t>
            </a:fld>
            <a:endParaRPr lang="ru-RU"/>
          </a:p>
        </p:txBody>
      </p:sp>
    </p:spTree>
    <p:extLst>
      <p:ext uri="{BB962C8B-B14F-4D97-AF65-F5344CB8AC3E}">
        <p14:creationId xmlns:p14="http://schemas.microsoft.com/office/powerpoint/2010/main" val="59543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8626ABB-26C4-4FA3-B2D1-431F3B6FAC09}" type="slidenum">
              <a:rPr lang="ru-RU" smtClean="0"/>
              <a:pPr/>
              <a:t>6</a:t>
            </a:fld>
            <a:endParaRPr lang="ru-RU"/>
          </a:p>
        </p:txBody>
      </p:sp>
    </p:spTree>
    <p:extLst>
      <p:ext uri="{BB962C8B-B14F-4D97-AF65-F5344CB8AC3E}">
        <p14:creationId xmlns:p14="http://schemas.microsoft.com/office/powerpoint/2010/main" val="18718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8626ABB-26C4-4FA3-B2D1-431F3B6FAC09}" type="slidenum">
              <a:rPr lang="ru-RU" smtClean="0"/>
              <a:pPr/>
              <a:t>7</a:t>
            </a:fld>
            <a:endParaRPr lang="ru-RU"/>
          </a:p>
        </p:txBody>
      </p:sp>
    </p:spTree>
    <p:extLst>
      <p:ext uri="{BB962C8B-B14F-4D97-AF65-F5344CB8AC3E}">
        <p14:creationId xmlns:p14="http://schemas.microsoft.com/office/powerpoint/2010/main" val="275830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11.04.2022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4000">
              <a:srgbClr val="92D050"/>
            </a:gs>
            <a:gs pos="0">
              <a:srgbClr val="92D050"/>
            </a:gs>
            <a:gs pos="0">
              <a:srgbClr val="92D050"/>
            </a:gs>
            <a:gs pos="0">
              <a:srgbClr val="92D050"/>
            </a:gs>
            <a:gs pos="50000">
              <a:schemeClr val="accent1">
                <a:tint val="44500"/>
                <a:satMod val="160000"/>
              </a:schemeClr>
            </a:gs>
            <a:gs pos="100000">
              <a:srgbClr val="E4E5F8"/>
            </a:gs>
          </a:gsLst>
          <a:path path="circle">
            <a:fillToRect l="100000" t="100000"/>
          </a:path>
        </a:gradFill>
        <a:effectLst/>
      </p:bgPr>
    </p:bg>
    <p:spTree>
      <p:nvGrpSpPr>
        <p:cNvPr id="1" name=""/>
        <p:cNvGrpSpPr/>
        <p:nvPr/>
      </p:nvGrpSpPr>
      <p:grpSpPr>
        <a:xfrm>
          <a:off x="0" y="0"/>
          <a:ext cx="0" cy="0"/>
          <a:chOff x="0" y="0"/>
          <a:chExt cx="0" cy="0"/>
        </a:xfrm>
      </p:grpSpPr>
      <p:sp>
        <p:nvSpPr>
          <p:cNvPr id="7" name="Прямоугольник 6"/>
          <p:cNvSpPr/>
          <p:nvPr/>
        </p:nvSpPr>
        <p:spPr>
          <a:xfrm>
            <a:off x="1000100" y="2285992"/>
            <a:ext cx="7143800" cy="1107996"/>
          </a:xfrm>
          <a:prstGeom prst="rect">
            <a:avLst/>
          </a:prstGeom>
          <a:solidFill>
            <a:srgbClr val="92D050"/>
          </a:solidFill>
        </p:spPr>
        <p:txBody>
          <a:bodyPr wrap="square">
            <a:spAutoFit/>
          </a:bodyPr>
          <a:lstStyle/>
          <a:p>
            <a:r>
              <a:rPr lang="kk-KZ" sz="6600" dirty="0">
                <a:solidFill>
                  <a:srgbClr val="FF0000"/>
                </a:solidFill>
              </a:rPr>
              <a:t>Құм терапиясы</a:t>
            </a:r>
            <a:endParaRPr lang="ru-RU" sz="6600" dirty="0">
              <a:solidFill>
                <a:srgbClr val="FF0000"/>
              </a:solidFill>
            </a:endParaRPr>
          </a:p>
        </p:txBody>
      </p:sp>
      <p:pic>
        <p:nvPicPr>
          <p:cNvPr id="4" name="Picture 14" descr="blest40"/>
          <p:cNvPicPr>
            <a:picLocks noChangeAspect="1" noChangeArrowheads="1" noCrop="1"/>
          </p:cNvPicPr>
          <p:nvPr/>
        </p:nvPicPr>
        <p:blipFill>
          <a:blip r:embed="rId3" cstate="print"/>
          <a:srcRect/>
          <a:stretch>
            <a:fillRect/>
          </a:stretch>
        </p:blipFill>
        <p:spPr bwMode="auto">
          <a:xfrm>
            <a:off x="-214346" y="3214686"/>
            <a:ext cx="2352675" cy="2105025"/>
          </a:xfrm>
          <a:prstGeom prst="rect">
            <a:avLst/>
          </a:prstGeom>
          <a:noFill/>
        </p:spPr>
      </p:pic>
      <p:pic>
        <p:nvPicPr>
          <p:cNvPr id="5" name="Picture 14" descr="blest40"/>
          <p:cNvPicPr>
            <a:picLocks noChangeAspect="1" noChangeArrowheads="1" noCrop="1"/>
          </p:cNvPicPr>
          <p:nvPr/>
        </p:nvPicPr>
        <p:blipFill>
          <a:blip r:embed="rId3" cstate="print"/>
          <a:srcRect/>
          <a:stretch>
            <a:fillRect/>
          </a:stretch>
        </p:blipFill>
        <p:spPr bwMode="auto">
          <a:xfrm>
            <a:off x="6791325" y="3071810"/>
            <a:ext cx="2352675" cy="2105025"/>
          </a:xfrm>
          <a:prstGeom prst="rect">
            <a:avLst/>
          </a:prstGeom>
          <a:noFill/>
        </p:spPr>
      </p:pic>
      <p:pic>
        <p:nvPicPr>
          <p:cNvPr id="6" name="Рисунок 19" descr="кун.gif"/>
          <p:cNvPicPr>
            <a:picLocks noChangeAspect="1"/>
          </p:cNvPicPr>
          <p:nvPr/>
        </p:nvPicPr>
        <p:blipFill>
          <a:blip r:embed="rId4" cstate="print"/>
          <a:srcRect/>
          <a:stretch>
            <a:fillRect/>
          </a:stretch>
        </p:blipFill>
        <p:spPr bwMode="auto">
          <a:xfrm>
            <a:off x="1643042" y="0"/>
            <a:ext cx="4321175" cy="2893922"/>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2571736" y="3714752"/>
            <a:ext cx="3429024" cy="2643206"/>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1200" fill="hold"/>
                                        <p:tgtEl>
                                          <p:spTgt spid="6"/>
                                        </p:tgtEl>
                                        <p:attrNameLst>
                                          <p:attrName>ppt_x</p:attrName>
                                        </p:attrNameLst>
                                      </p:cBhvr>
                                      <p:tavLst>
                                        <p:tav tm="0">
                                          <p:val>
                                            <p:strVal val="#ppt_x"/>
                                          </p:val>
                                        </p:tav>
                                        <p:tav tm="100000">
                                          <p:val>
                                            <p:strVal val="#ppt_x"/>
                                          </p:val>
                                        </p:tav>
                                      </p:tavLst>
                                    </p:anim>
                                    <p:anim calcmode="lin" valueType="num">
                                      <p:cBhvr>
                                        <p:cTn id="9" dur="1200" fill="hold"/>
                                        <p:tgtEl>
                                          <p:spTgt spid="6"/>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effectLst/>
      </p:bgPr>
    </p:bg>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357158" y="142852"/>
            <a:ext cx="3498843" cy="1784339"/>
          </a:xfrm>
          <a:prstGeom prst="rect">
            <a:avLst/>
          </a:prstGeom>
          <a:ln>
            <a:noFill/>
          </a:ln>
          <a:effectLst>
            <a:softEdge rad="112500"/>
          </a:effectLst>
        </p:spPr>
      </p:pic>
      <p:pic>
        <p:nvPicPr>
          <p:cNvPr id="31747" name="Picture 3"/>
          <p:cNvPicPr>
            <a:picLocks noChangeAspect="1" noChangeArrowheads="1"/>
          </p:cNvPicPr>
          <p:nvPr/>
        </p:nvPicPr>
        <p:blipFill>
          <a:blip r:embed="rId3" cstate="print"/>
          <a:srcRect/>
          <a:stretch>
            <a:fillRect/>
          </a:stretch>
        </p:blipFill>
        <p:spPr bwMode="auto">
          <a:xfrm>
            <a:off x="5000628" y="142852"/>
            <a:ext cx="3786214" cy="1712901"/>
          </a:xfrm>
          <a:prstGeom prst="rect">
            <a:avLst/>
          </a:prstGeom>
          <a:ln>
            <a:noFill/>
          </a:ln>
          <a:effectLst>
            <a:softEdge rad="112500"/>
          </a:effectLst>
        </p:spPr>
      </p:pic>
      <p:pic>
        <p:nvPicPr>
          <p:cNvPr id="31748" name="Picture 4"/>
          <p:cNvPicPr>
            <a:picLocks noChangeAspect="1" noChangeArrowheads="1"/>
          </p:cNvPicPr>
          <p:nvPr/>
        </p:nvPicPr>
        <p:blipFill>
          <a:blip r:embed="rId4" cstate="print"/>
          <a:srcRect/>
          <a:stretch>
            <a:fillRect/>
          </a:stretch>
        </p:blipFill>
        <p:spPr bwMode="auto">
          <a:xfrm>
            <a:off x="2571736" y="2000240"/>
            <a:ext cx="3429024" cy="3178187"/>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4"/>
          <p:cNvGrpSpPr>
            <a:grpSpLocks/>
          </p:cNvGrpSpPr>
          <p:nvPr/>
        </p:nvGrpSpPr>
        <p:grpSpPr bwMode="auto">
          <a:xfrm>
            <a:off x="0" y="0"/>
            <a:ext cx="9144000" cy="6858000"/>
            <a:chOff x="0" y="-17"/>
            <a:chExt cx="5783" cy="4342"/>
          </a:xfrm>
        </p:grpSpPr>
        <p:grpSp>
          <p:nvGrpSpPr>
            <p:cNvPr id="4" name="Group 5"/>
            <p:cNvGrpSpPr>
              <a:grpSpLocks/>
            </p:cNvGrpSpPr>
            <p:nvPr/>
          </p:nvGrpSpPr>
          <p:grpSpPr bwMode="auto">
            <a:xfrm>
              <a:off x="0" y="-17"/>
              <a:ext cx="5783" cy="4337"/>
              <a:chOff x="0" y="-17"/>
              <a:chExt cx="5783" cy="4337"/>
            </a:xfrm>
          </p:grpSpPr>
          <p:pic>
            <p:nvPicPr>
              <p:cNvPr id="6" name="Picture 6" descr="пгшлпгш"/>
              <p:cNvPicPr>
                <a:picLocks noChangeAspect="1" noChangeArrowheads="1"/>
              </p:cNvPicPr>
              <p:nvPr/>
            </p:nvPicPr>
            <p:blipFill>
              <a:blip r:embed="rId2" cstate="print"/>
              <a:srcRect/>
              <a:stretch>
                <a:fillRect/>
              </a:stretch>
            </p:blipFill>
            <p:spPr bwMode="auto">
              <a:xfrm rot="5400000">
                <a:off x="-2109" y="2138"/>
                <a:ext cx="4291" cy="73"/>
              </a:xfrm>
              <a:prstGeom prst="rect">
                <a:avLst/>
              </a:prstGeom>
              <a:noFill/>
              <a:ln w="9525">
                <a:noFill/>
                <a:miter lim="800000"/>
                <a:headEnd/>
                <a:tailEnd/>
              </a:ln>
            </p:spPr>
          </p:pic>
          <p:pic>
            <p:nvPicPr>
              <p:cNvPr id="7" name="Picture 7" descr="пгшлпгш"/>
              <p:cNvPicPr>
                <a:picLocks noChangeAspect="1" noChangeArrowheads="1"/>
              </p:cNvPicPr>
              <p:nvPr/>
            </p:nvPicPr>
            <p:blipFill>
              <a:blip r:embed="rId2" cstate="print"/>
              <a:srcRect/>
              <a:stretch>
                <a:fillRect/>
              </a:stretch>
            </p:blipFill>
            <p:spPr bwMode="auto">
              <a:xfrm>
                <a:off x="22" y="-17"/>
                <a:ext cx="5760" cy="102"/>
              </a:xfrm>
              <a:prstGeom prst="rect">
                <a:avLst/>
              </a:prstGeom>
              <a:noFill/>
              <a:ln w="9525">
                <a:noFill/>
                <a:miter lim="800000"/>
                <a:headEnd/>
                <a:tailEnd/>
              </a:ln>
            </p:spPr>
          </p:pic>
          <p:pic>
            <p:nvPicPr>
              <p:cNvPr id="8" name="Picture 8" descr="пгшлпгш"/>
              <p:cNvPicPr>
                <a:picLocks noChangeAspect="1" noChangeArrowheads="1"/>
              </p:cNvPicPr>
              <p:nvPr/>
            </p:nvPicPr>
            <p:blipFill>
              <a:blip r:embed="rId2" cstate="print"/>
              <a:srcRect/>
              <a:stretch>
                <a:fillRect/>
              </a:stretch>
            </p:blipFill>
            <p:spPr bwMode="auto">
              <a:xfrm rot="5400000">
                <a:off x="3601" y="2138"/>
                <a:ext cx="4291" cy="73"/>
              </a:xfrm>
              <a:prstGeom prst="rect">
                <a:avLst/>
              </a:prstGeom>
              <a:noFill/>
              <a:ln w="9525">
                <a:noFill/>
                <a:miter lim="800000"/>
                <a:headEnd/>
                <a:tailEnd/>
              </a:ln>
            </p:spPr>
          </p:pic>
        </p:grpSp>
        <p:pic>
          <p:nvPicPr>
            <p:cNvPr id="5" name="Picture 9" descr="пгшлпгш"/>
            <p:cNvPicPr>
              <a:picLocks noChangeAspect="1" noChangeArrowheads="1"/>
            </p:cNvPicPr>
            <p:nvPr/>
          </p:nvPicPr>
          <p:blipFill>
            <a:blip r:embed="rId2" cstate="print"/>
            <a:srcRect/>
            <a:stretch>
              <a:fillRect/>
            </a:stretch>
          </p:blipFill>
          <p:spPr bwMode="auto">
            <a:xfrm>
              <a:off x="0" y="4225"/>
              <a:ext cx="5760" cy="100"/>
            </a:xfrm>
            <a:prstGeom prst="rect">
              <a:avLst/>
            </a:prstGeom>
            <a:noFill/>
            <a:ln w="9525">
              <a:noFill/>
              <a:miter lim="800000"/>
              <a:headEnd/>
              <a:tailEnd/>
            </a:ln>
          </p:spPr>
        </p:pic>
      </p:grpSp>
      <p:pic>
        <p:nvPicPr>
          <p:cNvPr id="10" name="Picture 2" descr="Рисунок6"/>
          <p:cNvPicPr>
            <a:picLocks noChangeAspect="1" noChangeArrowheads="1"/>
          </p:cNvPicPr>
          <p:nvPr/>
        </p:nvPicPr>
        <p:blipFill>
          <a:blip r:embed="rId3" cstate="print"/>
          <a:srcRect/>
          <a:stretch>
            <a:fillRect/>
          </a:stretch>
        </p:blipFill>
        <p:spPr bwMode="auto">
          <a:xfrm>
            <a:off x="142844" y="0"/>
            <a:ext cx="8858312" cy="6500858"/>
          </a:xfrm>
          <a:prstGeom prst="rect">
            <a:avLst/>
          </a:prstGeom>
          <a:noFill/>
        </p:spPr>
      </p:pic>
      <p:sp>
        <p:nvSpPr>
          <p:cNvPr id="11" name="Скругленный прямоугольник 10"/>
          <p:cNvSpPr/>
          <p:nvPr/>
        </p:nvSpPr>
        <p:spPr>
          <a:xfrm>
            <a:off x="2188310" y="1834722"/>
            <a:ext cx="4576520" cy="186992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b="1" i="1" dirty="0" smtClean="0">
                <a:solidFill>
                  <a:schemeClr val="bg1"/>
                </a:solidFill>
              </a:rPr>
              <a:t>Орындаған</a:t>
            </a:r>
            <a:r>
              <a:rPr lang="kk-KZ" sz="3600" b="1" i="1" dirty="0" smtClean="0">
                <a:solidFill>
                  <a:schemeClr val="bg1"/>
                </a:solidFill>
              </a:rPr>
              <a:t>:</a:t>
            </a:r>
          </a:p>
          <a:p>
            <a:pPr algn="ctr"/>
            <a:r>
              <a:rPr lang="kk-KZ" sz="3600" b="1" i="1" smtClean="0">
                <a:solidFill>
                  <a:schemeClr val="bg1"/>
                </a:solidFill>
              </a:rPr>
              <a:t>Психолог: Катифова Рая Канатовна</a:t>
            </a:r>
            <a:endParaRPr lang="kk-KZ" sz="3600" b="1" i="1" dirty="0">
              <a:solidFill>
                <a:schemeClr val="bg1"/>
              </a:solidFill>
            </a:endParaRPr>
          </a:p>
        </p:txBody>
      </p:sp>
      <p:pic>
        <p:nvPicPr>
          <p:cNvPr id="13" name="Picture 14" descr="blest40"/>
          <p:cNvPicPr>
            <a:picLocks noChangeAspect="1" noChangeArrowheads="1" noCrop="1"/>
          </p:cNvPicPr>
          <p:nvPr/>
        </p:nvPicPr>
        <p:blipFill>
          <a:blip r:embed="rId4" cstate="print"/>
          <a:srcRect/>
          <a:stretch>
            <a:fillRect/>
          </a:stretch>
        </p:blipFill>
        <p:spPr bwMode="auto">
          <a:xfrm>
            <a:off x="6143636" y="214290"/>
            <a:ext cx="2352675" cy="2105025"/>
          </a:xfrm>
          <a:prstGeom prst="rect">
            <a:avLst/>
          </a:prstGeom>
          <a:noFill/>
        </p:spPr>
      </p:pic>
      <p:pic>
        <p:nvPicPr>
          <p:cNvPr id="14" name="Picture 14" descr="blest40"/>
          <p:cNvPicPr>
            <a:picLocks noChangeAspect="1" noChangeArrowheads="1" noCrop="1"/>
          </p:cNvPicPr>
          <p:nvPr/>
        </p:nvPicPr>
        <p:blipFill>
          <a:blip r:embed="rId4" cstate="print"/>
          <a:srcRect/>
          <a:stretch>
            <a:fillRect/>
          </a:stretch>
        </p:blipFill>
        <p:spPr bwMode="auto">
          <a:xfrm>
            <a:off x="6050595" y="2372500"/>
            <a:ext cx="2352675" cy="2105025"/>
          </a:xfrm>
          <a:prstGeom prst="rect">
            <a:avLst/>
          </a:prstGeom>
          <a:noFill/>
        </p:spPr>
      </p:pic>
      <p:pic>
        <p:nvPicPr>
          <p:cNvPr id="15" name="Picture 14" descr="blest40"/>
          <p:cNvPicPr>
            <a:picLocks noChangeAspect="1" noChangeArrowheads="1" noCrop="1"/>
          </p:cNvPicPr>
          <p:nvPr/>
        </p:nvPicPr>
        <p:blipFill>
          <a:blip r:embed="rId4" cstate="print"/>
          <a:srcRect/>
          <a:stretch>
            <a:fillRect/>
          </a:stretch>
        </p:blipFill>
        <p:spPr bwMode="auto">
          <a:xfrm>
            <a:off x="642910" y="714356"/>
            <a:ext cx="2352675" cy="24288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5000">
              <a:srgbClr val="FFFF00"/>
            </a:gs>
            <a:gs pos="39999">
              <a:srgbClr val="0A128C"/>
            </a:gs>
            <a:gs pos="70000">
              <a:srgbClr val="181CC7"/>
            </a:gs>
            <a:gs pos="88000">
              <a:srgbClr val="7005D4"/>
            </a:gs>
            <a:gs pos="100000">
              <a:srgbClr val="8C3D91"/>
            </a:gs>
          </a:gsLst>
          <a:lin ang="18900000" scaled="1"/>
          <a:tileRect/>
        </a:gradFill>
        <a:effectLst/>
      </p:bgPr>
    </p:bg>
    <p:spTree>
      <p:nvGrpSpPr>
        <p:cNvPr id="1" name=""/>
        <p:cNvGrpSpPr/>
        <p:nvPr/>
      </p:nvGrpSpPr>
      <p:grpSpPr>
        <a:xfrm>
          <a:off x="0" y="0"/>
          <a:ext cx="0" cy="0"/>
          <a:chOff x="0" y="0"/>
          <a:chExt cx="0" cy="0"/>
        </a:xfrm>
      </p:grpSpPr>
      <p:sp>
        <p:nvSpPr>
          <p:cNvPr id="7" name="Прямоугольник 6"/>
          <p:cNvSpPr/>
          <p:nvPr/>
        </p:nvSpPr>
        <p:spPr>
          <a:xfrm>
            <a:off x="1214414" y="428604"/>
            <a:ext cx="5500726" cy="1428760"/>
          </a:xfrm>
          <a:prstGeom prst="rect">
            <a:avLst/>
          </a:prstGeom>
          <a:blipFill>
            <a:blip r:embed="rId3" cstate="print"/>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a:solidFill>
                  <a:schemeClr val="bg1"/>
                </a:solidFill>
              </a:rPr>
              <a:t>Құм терапиясының маңызы</a:t>
            </a:r>
            <a:endParaRPr lang="ru-RU" sz="4800" dirty="0">
              <a:solidFill>
                <a:schemeClr val="bg1"/>
              </a:solidFill>
            </a:endParaRPr>
          </a:p>
        </p:txBody>
      </p:sp>
      <p:sp>
        <p:nvSpPr>
          <p:cNvPr id="9" name="Прямоугольник 8"/>
          <p:cNvSpPr/>
          <p:nvPr/>
        </p:nvSpPr>
        <p:spPr>
          <a:xfrm>
            <a:off x="285720" y="2786058"/>
            <a:ext cx="8358246" cy="2062103"/>
          </a:xfrm>
          <a:prstGeom prst="rect">
            <a:avLst/>
          </a:prstGeom>
        </p:spPr>
        <p:txBody>
          <a:bodyPr wrap="square">
            <a:spAutoFit/>
          </a:bodyPr>
          <a:lstStyle/>
          <a:p>
            <a:r>
              <a:rPr lang="ru-RU" sz="3200" dirty="0">
                <a:solidFill>
                  <a:srgbClr val="FF0000"/>
                </a:solidFill>
              </a:rPr>
              <a:t>Бала  </a:t>
            </a:r>
            <a:r>
              <a:rPr lang="ru-RU" sz="3200" dirty="0" err="1">
                <a:solidFill>
                  <a:srgbClr val="FF0000"/>
                </a:solidFill>
              </a:rPr>
              <a:t>өзін жайлы</a:t>
            </a:r>
            <a:r>
              <a:rPr lang="ru-RU" sz="3200" dirty="0">
                <a:solidFill>
                  <a:srgbClr val="FF0000"/>
                </a:solidFill>
              </a:rPr>
              <a:t>, </a:t>
            </a:r>
            <a:r>
              <a:rPr lang="ru-RU" sz="3200" dirty="0" err="1">
                <a:solidFill>
                  <a:srgbClr val="FF0000"/>
                </a:solidFill>
              </a:rPr>
              <a:t>қорғалған күйде сезініп</a:t>
            </a:r>
            <a:r>
              <a:rPr lang="ru-RU" sz="3200" dirty="0">
                <a:solidFill>
                  <a:srgbClr val="FF0000"/>
                </a:solidFill>
              </a:rPr>
              <a:t>, </a:t>
            </a:r>
            <a:r>
              <a:rPr lang="ru-RU" sz="3200" dirty="0" err="1">
                <a:solidFill>
                  <a:srgbClr val="FF0000"/>
                </a:solidFill>
              </a:rPr>
              <a:t>шығармашылық белсенділік</a:t>
            </a:r>
            <a:r>
              <a:rPr lang="ru-RU" sz="3200" dirty="0">
                <a:solidFill>
                  <a:srgbClr val="FF0000"/>
                </a:solidFill>
              </a:rPr>
              <a:t> </a:t>
            </a:r>
            <a:r>
              <a:rPr lang="ru-RU" sz="3200" dirty="0" err="1">
                <a:solidFill>
                  <a:srgbClr val="FF0000"/>
                </a:solidFill>
              </a:rPr>
              <a:t>танытатын</a:t>
            </a:r>
            <a:r>
              <a:rPr lang="ru-RU" sz="3200" dirty="0">
                <a:solidFill>
                  <a:srgbClr val="FF0000"/>
                </a:solidFill>
              </a:rPr>
              <a:t> </a:t>
            </a:r>
            <a:r>
              <a:rPr lang="ru-RU" sz="3200" dirty="0" err="1">
                <a:solidFill>
                  <a:srgbClr val="FF0000"/>
                </a:solidFill>
              </a:rPr>
              <a:t>табиғи стимулдық </a:t>
            </a:r>
            <a:r>
              <a:rPr lang="ru-RU" sz="3200" dirty="0">
                <a:solidFill>
                  <a:srgbClr val="FF0000"/>
                </a:solidFill>
              </a:rPr>
              <a:t>орта </a:t>
            </a:r>
            <a:r>
              <a:rPr lang="ru-RU" sz="3200" dirty="0" err="1">
                <a:solidFill>
                  <a:srgbClr val="FF0000"/>
                </a:solidFill>
              </a:rPr>
              <a:t>қалыптастырады және танымдық</a:t>
            </a:r>
            <a:r>
              <a:rPr lang="ru-RU" sz="3200" dirty="0">
                <a:solidFill>
                  <a:srgbClr val="FF0000"/>
                </a:solidFill>
              </a:rPr>
              <a:t>, </a:t>
            </a:r>
            <a:r>
              <a:rPr lang="ru-RU" sz="3200" dirty="0" err="1">
                <a:solidFill>
                  <a:srgbClr val="FF0000"/>
                </a:solidFill>
              </a:rPr>
              <a:t>психикалық процестерді</a:t>
            </a:r>
            <a:r>
              <a:rPr lang="ru-RU" sz="3200" dirty="0">
                <a:solidFill>
                  <a:srgbClr val="FF0000"/>
                </a:solidFill>
              </a:rPr>
              <a:t> </a:t>
            </a:r>
            <a:r>
              <a:rPr lang="ru-RU" sz="3200" dirty="0" err="1">
                <a:solidFill>
                  <a:srgbClr val="FF0000"/>
                </a:solidFill>
              </a:rPr>
              <a:t>дамытады</a:t>
            </a:r>
            <a:r>
              <a:rPr lang="ru-RU" sz="3200" dirty="0">
                <a:solidFill>
                  <a:srgbClr val="FF0000"/>
                </a:solidFill>
              </a:rPr>
              <a:t> </a:t>
            </a:r>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угольник 5"/>
          <p:cNvSpPr/>
          <p:nvPr/>
        </p:nvSpPr>
        <p:spPr>
          <a:xfrm>
            <a:off x="571472" y="285728"/>
            <a:ext cx="8302337" cy="830997"/>
          </a:xfrm>
          <a:prstGeom prst="rect">
            <a:avLst/>
          </a:prstGeom>
        </p:spPr>
        <p:txBody>
          <a:bodyPr wrap="none">
            <a:spAutoFit/>
          </a:bodyPr>
          <a:lstStyle/>
          <a:p>
            <a:r>
              <a:rPr lang="ru-RU" sz="4800" b="1" i="1" dirty="0" err="1">
                <a:solidFill>
                  <a:srgbClr val="FFFF00"/>
                </a:solidFill>
              </a:rPr>
              <a:t>Құм терапиясының мақсаты</a:t>
            </a:r>
            <a:endParaRPr lang="ru-RU" sz="4800" b="1" i="1" dirty="0"/>
          </a:p>
        </p:txBody>
      </p:sp>
      <p:sp>
        <p:nvSpPr>
          <p:cNvPr id="12289" name="Rectangle 1"/>
          <p:cNvSpPr>
            <a:spLocks noChangeArrowheads="1"/>
          </p:cNvSpPr>
          <p:nvPr/>
        </p:nvSpPr>
        <p:spPr bwMode="auto">
          <a:xfrm>
            <a:off x="0" y="2071678"/>
            <a:ext cx="828677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Балалардың  құм терапиясында</a:t>
            </a:r>
            <a:r>
              <a:rPr kumimoji="0" lang="ru-RU" sz="3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3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қиял, көрнекі </a:t>
            </a:r>
            <a:r>
              <a:rPr kumimoji="0" lang="ru-RU" sz="36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ru-RU" sz="3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3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бейнелік</a:t>
            </a:r>
            <a:r>
              <a:rPr kumimoji="0" lang="ru-RU" sz="3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3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ойлауды</a:t>
            </a:r>
            <a:r>
              <a:rPr kumimoji="0" lang="ru-RU" sz="3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3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сөздік </a:t>
            </a:r>
            <a:r>
              <a:rPr kumimoji="0" lang="ru-RU" sz="36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ru-RU" sz="3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3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логикалық ойлауды</a:t>
            </a:r>
            <a:r>
              <a:rPr kumimoji="0" lang="ru-RU" sz="3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3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көрнекі            іс-әрекеттік ойлауды</a:t>
            </a:r>
            <a:r>
              <a:rPr kumimoji="0" lang="ru-RU" sz="3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3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шығармашылық  және </a:t>
            </a:r>
            <a:r>
              <a:rPr kumimoji="0" lang="ru-RU" sz="3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сын </a:t>
            </a:r>
            <a:r>
              <a:rPr kumimoji="0" lang="ru-RU" sz="3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тұрғысынан ойлауды</a:t>
            </a:r>
            <a:r>
              <a:rPr kumimoji="0" lang="ru-RU" sz="3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3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дамыту</a:t>
            </a:r>
            <a:r>
              <a:rPr kumimoji="0" lang="ru-RU" sz="3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4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5000">
              <a:srgbClr val="FFFF00"/>
            </a:gs>
            <a:gs pos="39999">
              <a:srgbClr val="0A128C"/>
            </a:gs>
            <a:gs pos="70000">
              <a:srgbClr val="181CC7"/>
            </a:gs>
            <a:gs pos="88000">
              <a:srgbClr val="7005D4"/>
            </a:gs>
            <a:gs pos="100000">
              <a:srgbClr val="8C3D91"/>
            </a:gs>
          </a:gsLst>
          <a:lin ang="2700000" scaled="0"/>
        </a:gradFill>
        <a:effectLst/>
      </p:bgPr>
    </p:bg>
    <p:spTree>
      <p:nvGrpSpPr>
        <p:cNvPr id="1" name=""/>
        <p:cNvGrpSpPr/>
        <p:nvPr/>
      </p:nvGrpSpPr>
      <p:grpSpPr>
        <a:xfrm>
          <a:off x="0" y="0"/>
          <a:ext cx="0" cy="0"/>
          <a:chOff x="0" y="0"/>
          <a:chExt cx="0" cy="0"/>
        </a:xfrm>
      </p:grpSpPr>
      <p:sp>
        <p:nvSpPr>
          <p:cNvPr id="6" name="Прямоугольник 5"/>
          <p:cNvSpPr/>
          <p:nvPr/>
        </p:nvSpPr>
        <p:spPr>
          <a:xfrm>
            <a:off x="285720" y="142853"/>
            <a:ext cx="8715435" cy="2123658"/>
          </a:xfrm>
          <a:prstGeom prst="rect">
            <a:avLst/>
          </a:prstGeom>
        </p:spPr>
        <p:txBody>
          <a:bodyPr wrap="square">
            <a:spAutoFit/>
          </a:bodyPr>
          <a:lstStyle/>
          <a:p>
            <a:r>
              <a:rPr lang="ru-RU" sz="4400" dirty="0"/>
              <a:t> </a:t>
            </a:r>
            <a:r>
              <a:rPr lang="ru-RU" sz="4400" dirty="0" err="1">
                <a:solidFill>
                  <a:schemeClr val="bg1"/>
                </a:solidFill>
              </a:rPr>
              <a:t>Құм терапиясы</a:t>
            </a:r>
            <a:r>
              <a:rPr lang="ru-RU" sz="4400" dirty="0">
                <a:solidFill>
                  <a:schemeClr val="bg1"/>
                </a:solidFill>
              </a:rPr>
              <a:t> </a:t>
            </a:r>
            <a:r>
              <a:rPr lang="ru-RU" sz="4400" dirty="0" err="1">
                <a:solidFill>
                  <a:schemeClr val="bg1"/>
                </a:solidFill>
              </a:rPr>
              <a:t>арқылы баланың  құзіреттіліктері дамиды</a:t>
            </a:r>
            <a:r>
              <a:rPr lang="ru-RU" sz="4400" dirty="0">
                <a:solidFill>
                  <a:schemeClr val="bg1"/>
                </a:solidFill>
              </a:rPr>
              <a:t>:</a:t>
            </a:r>
          </a:p>
          <a:p>
            <a:r>
              <a:rPr lang="ru-RU" sz="4400" dirty="0"/>
              <a:t> </a:t>
            </a:r>
          </a:p>
        </p:txBody>
      </p:sp>
      <p:sp>
        <p:nvSpPr>
          <p:cNvPr id="10241" name="Rectangle 1"/>
          <p:cNvSpPr>
            <a:spLocks noChangeArrowheads="1"/>
          </p:cNvSpPr>
          <p:nvPr/>
        </p:nvSpPr>
        <p:spPr bwMode="auto">
          <a:xfrm>
            <a:off x="0" y="2285992"/>
            <a:ext cx="8929654"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4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40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Шығармашылық</a:t>
            </a:r>
            <a:endParaRPr kumimoji="0" lang="ru-RU"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 </a:t>
            </a:r>
            <a:r>
              <a:rPr kumimoji="0" lang="ru-RU" sz="40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Танымдық</a:t>
            </a:r>
            <a:endParaRPr kumimoji="0" lang="ru-RU"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 </a:t>
            </a:r>
            <a:r>
              <a:rPr kumimoji="0" lang="ru-RU" sz="40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Интеллектуалдық</a:t>
            </a:r>
            <a:endParaRPr kumimoji="0" lang="ru-RU"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 </a:t>
            </a:r>
            <a:r>
              <a:rPr kumimoji="0" lang="ru-RU" sz="40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қарым </a:t>
            </a:r>
            <a:r>
              <a:rPr kumimoji="0" lang="ru-RU" sz="4000" b="0" i="0" u="none" strike="noStrike" cap="none" normalizeH="0" baseline="0" dirty="0" err="1">
                <a:ln>
                  <a:noFill/>
                </a:ln>
                <a:solidFill>
                  <a:schemeClr val="bg1"/>
                </a:solidFill>
                <a:effectLst/>
                <a:latin typeface="Calibri"/>
                <a:ea typeface="Calibri" pitchFamily="34" charset="0"/>
                <a:cs typeface="Times New Roman" pitchFamily="18" charset="0"/>
              </a:rPr>
              <a:t>–</a:t>
            </a:r>
            <a:r>
              <a:rPr kumimoji="0" lang="ru-RU" sz="40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қатынас</a:t>
            </a:r>
            <a:endParaRPr kumimoji="0" lang="ru-RU"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9" name="Picture 14" descr="blest40"/>
          <p:cNvPicPr>
            <a:picLocks noChangeAspect="1" noChangeArrowheads="1" noCrop="1"/>
          </p:cNvPicPr>
          <p:nvPr/>
        </p:nvPicPr>
        <p:blipFill>
          <a:blip r:embed="rId3" cstate="print"/>
          <a:srcRect/>
          <a:stretch>
            <a:fillRect/>
          </a:stretch>
        </p:blipFill>
        <p:spPr bwMode="auto">
          <a:xfrm>
            <a:off x="4286248" y="1500174"/>
            <a:ext cx="2352675" cy="2105025"/>
          </a:xfrm>
          <a:prstGeom prst="rect">
            <a:avLst/>
          </a:prstGeom>
          <a:noFill/>
        </p:spPr>
      </p:pic>
      <p:pic>
        <p:nvPicPr>
          <p:cNvPr id="10" name="Picture 14" descr="blest40"/>
          <p:cNvPicPr>
            <a:picLocks noChangeAspect="1" noChangeArrowheads="1" noCrop="1"/>
          </p:cNvPicPr>
          <p:nvPr/>
        </p:nvPicPr>
        <p:blipFill>
          <a:blip r:embed="rId3" cstate="print"/>
          <a:srcRect/>
          <a:stretch>
            <a:fillRect/>
          </a:stretch>
        </p:blipFill>
        <p:spPr bwMode="auto">
          <a:xfrm>
            <a:off x="5643570" y="2857496"/>
            <a:ext cx="2352675" cy="2105025"/>
          </a:xfrm>
          <a:prstGeom prst="rect">
            <a:avLst/>
          </a:prstGeom>
          <a:noFill/>
        </p:spPr>
      </p:pic>
      <p:pic>
        <p:nvPicPr>
          <p:cNvPr id="11" name="Picture 14" descr="blest40"/>
          <p:cNvPicPr>
            <a:picLocks noChangeAspect="1" noChangeArrowheads="1" noCrop="1"/>
          </p:cNvPicPr>
          <p:nvPr/>
        </p:nvPicPr>
        <p:blipFill>
          <a:blip r:embed="rId3" cstate="print"/>
          <a:srcRect/>
          <a:stretch>
            <a:fillRect/>
          </a:stretch>
        </p:blipFill>
        <p:spPr bwMode="auto">
          <a:xfrm>
            <a:off x="6929454" y="4286256"/>
            <a:ext cx="2352675" cy="2105025"/>
          </a:xfrm>
          <a:prstGeom prst="rect">
            <a:avLst/>
          </a:prstGeom>
          <a:noFill/>
        </p:spPr>
      </p:pic>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Прямоугольник 2"/>
          <p:cNvSpPr/>
          <p:nvPr/>
        </p:nvSpPr>
        <p:spPr>
          <a:xfrm>
            <a:off x="142844" y="0"/>
            <a:ext cx="8572528" cy="1938992"/>
          </a:xfrm>
          <a:prstGeom prst="rect">
            <a:avLst/>
          </a:prstGeom>
        </p:spPr>
        <p:txBody>
          <a:bodyPr wrap="square">
            <a:spAutoFit/>
          </a:bodyPr>
          <a:lstStyle/>
          <a:p>
            <a:r>
              <a:rPr lang="ru-RU" sz="4000" dirty="0"/>
              <a:t> </a:t>
            </a:r>
          </a:p>
          <a:p>
            <a:pPr algn="ctr"/>
            <a:r>
              <a:rPr lang="ru-RU" sz="3600" dirty="0"/>
              <a:t> </a:t>
            </a:r>
            <a:r>
              <a:rPr lang="ru-RU" sz="4000" dirty="0" err="1">
                <a:solidFill>
                  <a:srgbClr val="FFFF00"/>
                </a:solidFill>
              </a:rPr>
              <a:t>Құм терапиясын</a:t>
            </a:r>
            <a:r>
              <a:rPr lang="ru-RU" sz="4000" dirty="0">
                <a:solidFill>
                  <a:srgbClr val="FFFF00"/>
                </a:solidFill>
              </a:rPr>
              <a:t> </a:t>
            </a:r>
            <a:r>
              <a:rPr lang="ru-RU" sz="4000" dirty="0" err="1">
                <a:solidFill>
                  <a:srgbClr val="FFFF00"/>
                </a:solidFill>
              </a:rPr>
              <a:t>қолданудың әдіс </a:t>
            </a:r>
            <a:r>
              <a:rPr lang="ru-RU" sz="4000" dirty="0">
                <a:solidFill>
                  <a:srgbClr val="FFFF00"/>
                </a:solidFill>
              </a:rPr>
              <a:t>- </a:t>
            </a:r>
            <a:r>
              <a:rPr lang="ru-RU" sz="4000" dirty="0" err="1">
                <a:solidFill>
                  <a:srgbClr val="FFFF00"/>
                </a:solidFill>
              </a:rPr>
              <a:t>тәсілдері</a:t>
            </a:r>
            <a:endParaRPr lang="ru-RU" sz="3600" dirty="0">
              <a:solidFill>
                <a:srgbClr val="FFFF00"/>
              </a:solidFill>
            </a:endParaRPr>
          </a:p>
        </p:txBody>
      </p:sp>
      <p:pic>
        <p:nvPicPr>
          <p:cNvPr id="6" name="Рисунок 5" descr="60629ic5k584zmu.gif"/>
          <p:cNvPicPr>
            <a:picLocks noChangeAspect="1"/>
          </p:cNvPicPr>
          <p:nvPr/>
        </p:nvPicPr>
        <p:blipFill>
          <a:blip r:embed="rId2" cstate="print"/>
          <a:stretch>
            <a:fillRect/>
          </a:stretch>
        </p:blipFill>
        <p:spPr>
          <a:xfrm>
            <a:off x="5429256" y="3786190"/>
            <a:ext cx="3000396" cy="2976552"/>
          </a:xfrm>
          <a:prstGeom prst="rect">
            <a:avLst/>
          </a:prstGeom>
        </p:spPr>
      </p:pic>
      <p:pic>
        <p:nvPicPr>
          <p:cNvPr id="7" name="Рисунок 6" descr="60629ic5k584zmu.gif"/>
          <p:cNvPicPr>
            <a:picLocks noChangeAspect="1"/>
          </p:cNvPicPr>
          <p:nvPr/>
        </p:nvPicPr>
        <p:blipFill>
          <a:blip r:embed="rId2" cstate="print"/>
          <a:stretch>
            <a:fillRect/>
          </a:stretch>
        </p:blipFill>
        <p:spPr>
          <a:xfrm>
            <a:off x="3071802" y="3881448"/>
            <a:ext cx="3000396" cy="2976552"/>
          </a:xfrm>
          <a:prstGeom prst="rect">
            <a:avLst/>
          </a:prstGeom>
        </p:spPr>
      </p:pic>
      <p:pic>
        <p:nvPicPr>
          <p:cNvPr id="8" name="Рисунок 7" descr="60629ic5k584zmu.gif"/>
          <p:cNvPicPr>
            <a:picLocks noChangeAspect="1"/>
          </p:cNvPicPr>
          <p:nvPr/>
        </p:nvPicPr>
        <p:blipFill>
          <a:blip r:embed="rId2" cstate="print"/>
          <a:stretch>
            <a:fillRect/>
          </a:stretch>
        </p:blipFill>
        <p:spPr>
          <a:xfrm>
            <a:off x="0" y="3881448"/>
            <a:ext cx="3000396" cy="2976552"/>
          </a:xfrm>
          <a:prstGeom prst="rect">
            <a:avLst/>
          </a:prstGeom>
        </p:spPr>
      </p:pic>
      <p:sp>
        <p:nvSpPr>
          <p:cNvPr id="8193" name="Rectangle 1"/>
          <p:cNvSpPr>
            <a:spLocks noChangeArrowheads="1"/>
          </p:cNvSpPr>
          <p:nvPr/>
        </p:nvSpPr>
        <p:spPr bwMode="auto">
          <a:xfrm>
            <a:off x="0" y="2643182"/>
            <a:ext cx="914400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rgbClr val="FFFF00"/>
                </a:solidFill>
                <a:effectLst/>
                <a:latin typeface="Times New Roman" pitchFamily="18" charset="0"/>
                <a:ea typeface="Calibri" pitchFamily="34" charset="0"/>
                <a:cs typeface="Times New Roman" pitchFamily="18" charset="0"/>
              </a:rPr>
              <a:t>Әңгімелесу</a:t>
            </a:r>
            <a:endParaRPr kumimoji="0" lang="ru-RU" sz="11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 </a:t>
            </a:r>
            <a:r>
              <a:rPr kumimoji="0" lang="ru-RU" sz="2400" b="0" i="0" u="none" strike="noStrike" cap="none" normalizeH="0" baseline="0" dirty="0" err="1">
                <a:ln>
                  <a:noFill/>
                </a:ln>
                <a:solidFill>
                  <a:srgbClr val="FFFF00"/>
                </a:solidFill>
                <a:effectLst/>
                <a:latin typeface="Times New Roman" pitchFamily="18" charset="0"/>
                <a:ea typeface="Calibri" pitchFamily="34" charset="0"/>
                <a:cs typeface="Times New Roman" pitchFamily="18" charset="0"/>
              </a:rPr>
              <a:t>Түрлі </a:t>
            </a:r>
            <a:r>
              <a:rPr kumimoji="0" lang="ru-RU" sz="2400" b="0" i="0" u="none" strike="noStrike" cap="none" normalizeH="0" baseline="0" dirty="0">
                <a:ln>
                  <a:noFill/>
                </a:ln>
                <a:solidFill>
                  <a:srgbClr val="FFFF00"/>
                </a:solidFill>
                <a:effectLst/>
                <a:latin typeface="Calibri"/>
                <a:ea typeface="Calibri" pitchFamily="34" charset="0"/>
                <a:cs typeface="Times New Roman" pitchFamily="18" charset="0"/>
              </a:rPr>
              <a:t>–</a:t>
            </a:r>
            <a:r>
              <a:rPr kumimoji="0" lang="ru-RU" sz="24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rgbClr val="FFFF00"/>
                </a:solidFill>
                <a:effectLst/>
                <a:latin typeface="Times New Roman" pitchFamily="18" charset="0"/>
                <a:ea typeface="Calibri" pitchFamily="34" charset="0"/>
                <a:cs typeface="Times New Roman" pitchFamily="18" charset="0"/>
              </a:rPr>
              <a:t>түсті құммен сурет</a:t>
            </a:r>
            <a:r>
              <a:rPr kumimoji="0" lang="ru-RU" sz="24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салу</a:t>
            </a:r>
            <a:endParaRPr kumimoji="0" lang="ru-RU" sz="11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 </a:t>
            </a:r>
            <a:r>
              <a:rPr kumimoji="0" lang="ru-RU" sz="2400" b="0" i="0" u="none" strike="noStrike" cap="none" normalizeH="0" baseline="0" dirty="0" err="1">
                <a:ln>
                  <a:noFill/>
                </a:ln>
                <a:solidFill>
                  <a:srgbClr val="FFFF00"/>
                </a:solidFill>
                <a:effectLst/>
                <a:latin typeface="Times New Roman" pitchFamily="18" charset="0"/>
                <a:ea typeface="Calibri" pitchFamily="34" charset="0"/>
                <a:cs typeface="Times New Roman" pitchFamily="18" charset="0"/>
              </a:rPr>
              <a:t>Танымдық ойындар</a:t>
            </a:r>
            <a:endParaRPr kumimoji="0" lang="ru-RU" sz="11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 </a:t>
            </a:r>
            <a:r>
              <a:rPr kumimoji="0" lang="ru-RU" sz="2400" b="0" i="0" u="none" strike="noStrike" cap="none" normalizeH="0" baseline="0" dirty="0" err="1">
                <a:ln>
                  <a:noFill/>
                </a:ln>
                <a:solidFill>
                  <a:srgbClr val="FFFF00"/>
                </a:solidFill>
                <a:effectLst/>
                <a:latin typeface="Times New Roman" pitchFamily="18" charset="0"/>
                <a:ea typeface="Calibri" pitchFamily="34" charset="0"/>
                <a:cs typeface="Times New Roman" pitchFamily="18" charset="0"/>
              </a:rPr>
              <a:t>Коммуникативтік</a:t>
            </a:r>
            <a:r>
              <a:rPr kumimoji="0" lang="ru-RU" sz="24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rgbClr val="FFFF00"/>
                </a:solidFill>
                <a:effectLst/>
                <a:latin typeface="Times New Roman" pitchFamily="18" charset="0"/>
                <a:ea typeface="Calibri" pitchFamily="34" charset="0"/>
                <a:cs typeface="Times New Roman" pitchFamily="18" charset="0"/>
              </a:rPr>
              <a:t>ойындар</a:t>
            </a:r>
            <a:endParaRPr kumimoji="0" lang="ru-RU" sz="11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 </a:t>
            </a:r>
            <a:r>
              <a:rPr kumimoji="0" lang="ru-RU" sz="2400" b="0" i="0" u="none" strike="noStrike" cap="none" normalizeH="0" baseline="0" dirty="0" err="1">
                <a:ln>
                  <a:noFill/>
                </a:ln>
                <a:solidFill>
                  <a:srgbClr val="FFFF00"/>
                </a:solidFill>
                <a:effectLst/>
                <a:latin typeface="Times New Roman" pitchFamily="18" charset="0"/>
                <a:ea typeface="Calibri" pitchFamily="34" charset="0"/>
                <a:cs typeface="Times New Roman" pitchFamily="18" charset="0"/>
              </a:rPr>
              <a:t>Пікірталастар</a:t>
            </a:r>
            <a:endParaRPr kumimoji="0" lang="ru-RU" sz="11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a:ln>
                <a:noFill/>
              </a:ln>
              <a:solidFill>
                <a:srgbClr val="FFFF00"/>
              </a:solidFill>
              <a:effectLst/>
              <a:latin typeface="Arial" pitchFamily="34" charset="0"/>
              <a:cs typeface="Arial" pitchFamily="34" charset="0"/>
            </a:endParaRPr>
          </a:p>
        </p:txBody>
      </p:sp>
      <p:pic>
        <p:nvPicPr>
          <p:cNvPr id="11" name="Picture 2" descr="http://photos2.fotosearch.com/bthumb/CSP/CSP624/k6241484.jpg"/>
          <p:cNvPicPr>
            <a:picLocks noChangeAspect="1" noChangeArrowheads="1"/>
          </p:cNvPicPr>
          <p:nvPr/>
        </p:nvPicPr>
        <p:blipFill>
          <a:blip r:embed="rId3" cstate="email"/>
          <a:stretch>
            <a:fillRect/>
          </a:stretch>
        </p:blipFill>
        <p:spPr bwMode="auto">
          <a:xfrm>
            <a:off x="5857884" y="1643050"/>
            <a:ext cx="2357454" cy="2357454"/>
          </a:xfrm>
          <a:prstGeom prst="ellipse">
            <a:avLst/>
          </a:prstGeom>
          <a:noFill/>
          <a:ln>
            <a:noFill/>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5000">
              <a:srgbClr val="FF0000"/>
            </a:gs>
            <a:gs pos="17999">
              <a:srgbClr val="FEE7F2"/>
            </a:gs>
            <a:gs pos="36000">
              <a:srgbClr val="FAC77D"/>
            </a:gs>
            <a:gs pos="61000">
              <a:srgbClr val="FBA97D"/>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sp>
        <p:nvSpPr>
          <p:cNvPr id="5" name="Прямоугольник 4"/>
          <p:cNvSpPr/>
          <p:nvPr/>
        </p:nvSpPr>
        <p:spPr>
          <a:xfrm>
            <a:off x="214282" y="357166"/>
            <a:ext cx="8714822" cy="769441"/>
          </a:xfrm>
          <a:prstGeom prst="rect">
            <a:avLst/>
          </a:prstGeom>
        </p:spPr>
        <p:txBody>
          <a:bodyPr wrap="square">
            <a:spAutoFit/>
          </a:bodyPr>
          <a:lstStyle/>
          <a:p>
            <a:r>
              <a:rPr lang="ru-RU" sz="4400" dirty="0" err="1">
                <a:solidFill>
                  <a:schemeClr val="bg1"/>
                </a:solidFill>
              </a:rPr>
              <a:t>Құм терапиясы</a:t>
            </a:r>
            <a:r>
              <a:rPr lang="ru-RU" sz="4400" dirty="0">
                <a:solidFill>
                  <a:schemeClr val="bg1"/>
                </a:solidFill>
              </a:rPr>
              <a:t> </a:t>
            </a:r>
            <a:r>
              <a:rPr lang="ru-RU" sz="4400" dirty="0" err="1">
                <a:solidFill>
                  <a:schemeClr val="bg1"/>
                </a:solidFill>
              </a:rPr>
              <a:t>негізгі</a:t>
            </a:r>
            <a:r>
              <a:rPr lang="ru-RU" sz="4400" dirty="0">
                <a:solidFill>
                  <a:schemeClr val="bg1"/>
                </a:solidFill>
              </a:rPr>
              <a:t> </a:t>
            </a:r>
            <a:r>
              <a:rPr lang="ru-RU" sz="4400" dirty="0" err="1">
                <a:solidFill>
                  <a:schemeClr val="bg1"/>
                </a:solidFill>
              </a:rPr>
              <a:t>принциптері</a:t>
            </a:r>
            <a:endParaRPr lang="ru-RU" sz="4400" dirty="0">
              <a:solidFill>
                <a:schemeClr val="bg1"/>
              </a:solidFill>
            </a:endParaRPr>
          </a:p>
        </p:txBody>
      </p:sp>
      <p:sp>
        <p:nvSpPr>
          <p:cNvPr id="7169" name="Rectangle 1"/>
          <p:cNvSpPr>
            <a:spLocks noChangeArrowheads="1"/>
          </p:cNvSpPr>
          <p:nvPr/>
        </p:nvSpPr>
        <p:spPr bwMode="auto">
          <a:xfrm>
            <a:off x="142844" y="2214554"/>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ru-RU" sz="2800" dirty="0">
                <a:solidFill>
                  <a:schemeClr val="bg1"/>
                </a:solidFill>
                <a:latin typeface="Times New Roman" pitchFamily="18" charset="0"/>
                <a:ea typeface="Calibri" pitchFamily="34" charset="0"/>
                <a:cs typeface="Times New Roman" pitchFamily="18" charset="0"/>
              </a:rPr>
              <a:t>-</a:t>
            </a:r>
            <a:r>
              <a:rPr lang="ru-RU" sz="1400" dirty="0">
                <a:solidFill>
                  <a:schemeClr val="bg1"/>
                </a:solidFill>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Шығармашылық белсенділікті</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таныта</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отырып</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бала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өзін ыңғайлы әрі қорғалған күйде сезініп</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табиғи ынталандыратын</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орта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жасау</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a:t>
            </a:r>
            <a:endParaRPr kumimoji="0" lang="ru-RU" sz="12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Абстрактылы</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нышандар</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әріптердің сандық тиімді</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және </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осы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принциптің жүзеге асырылуы</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болып</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жатқан оқиғаға баланың жеке</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қызығушылығымен іс-әрекетіне оң мотивацияны</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қалыптастыруға және күшейтуге мүмкіндік береді</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a:t>
            </a:r>
            <a:endParaRPr kumimoji="0" lang="ru-RU" sz="12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Ертегі</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ойындарының кейіпкерлерімен</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бірге</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әртүрлі жағдаяттарды ойнау</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шынайы</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бірге</a:t>
            </a:r>
            <a:r>
              <a:rPr kumimoji="0" lang="ru-RU"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тұру.</a:t>
            </a:r>
            <a:endParaRPr kumimoji="0" lang="ru-RU" sz="3600" b="0" i="0" u="none" strike="noStrike" cap="none" normalizeH="0" baseline="0" dirty="0">
              <a:ln>
                <a:noFill/>
              </a:ln>
              <a:solidFill>
                <a:schemeClr val="bg1"/>
              </a:solidFill>
              <a:effectLst/>
              <a:latin typeface="Arial" pitchFamily="34" charset="0"/>
              <a:cs typeface="Arial" pitchFamily="34" charset="0"/>
            </a:endParaRPr>
          </a:p>
        </p:txBody>
      </p:sp>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rgbClr val="DDEBCF">
                <a:alpha val="0"/>
              </a:srgbClr>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sp>
        <p:nvSpPr>
          <p:cNvPr id="7" name="Прямоугольник 6"/>
          <p:cNvSpPr/>
          <p:nvPr/>
        </p:nvSpPr>
        <p:spPr>
          <a:xfrm>
            <a:off x="1643042" y="285728"/>
            <a:ext cx="7286644" cy="1446550"/>
          </a:xfrm>
          <a:prstGeom prst="rect">
            <a:avLst/>
          </a:prstGeom>
        </p:spPr>
        <p:txBody>
          <a:bodyPr wrap="square">
            <a:spAutoFit/>
          </a:bodyPr>
          <a:lstStyle/>
          <a:p>
            <a:pPr algn="ctr"/>
            <a:r>
              <a:rPr lang="ru-RU" sz="4400" dirty="0"/>
              <a:t> </a:t>
            </a:r>
            <a:r>
              <a:rPr lang="ru-RU" sz="4000" b="1" i="1" dirty="0" err="1">
                <a:solidFill>
                  <a:schemeClr val="bg1"/>
                </a:solidFill>
              </a:rPr>
              <a:t>Құм терапиясының маңыздылығы</a:t>
            </a:r>
            <a:r>
              <a:rPr lang="ru-RU" sz="4400" dirty="0" err="1">
                <a:solidFill>
                  <a:schemeClr val="bg1"/>
                </a:solidFill>
              </a:rPr>
              <a:t>:</a:t>
            </a:r>
            <a:endParaRPr lang="ru-RU" sz="4400" dirty="0">
              <a:solidFill>
                <a:schemeClr val="bg1"/>
              </a:solidFill>
            </a:endParaRPr>
          </a:p>
        </p:txBody>
      </p:sp>
      <p:sp>
        <p:nvSpPr>
          <p:cNvPr id="5122" name="Rectangle 2"/>
          <p:cNvSpPr>
            <a:spLocks noChangeArrowheads="1"/>
          </p:cNvSpPr>
          <p:nvPr/>
        </p:nvSpPr>
        <p:spPr bwMode="auto">
          <a:xfrm>
            <a:off x="500034" y="2714620"/>
            <a:ext cx="821537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lang="ru-RU" sz="2400" dirty="0">
                <a:solidFill>
                  <a:srgbClr val="FF0000"/>
                </a:solidFill>
                <a:latin typeface="Times New Roman" pitchFamily="18" charset="0"/>
                <a:ea typeface="Calibri" pitchFamily="34" charset="0"/>
                <a:cs typeface="Times New Roman" pitchFamily="18" charset="0"/>
              </a:rPr>
              <a:t>- </a:t>
            </a:r>
            <a:r>
              <a:rPr lang="ru-RU" sz="3200" dirty="0" err="1">
                <a:solidFill>
                  <a:srgbClr val="FF0000"/>
                </a:solidFill>
                <a:latin typeface="Times New Roman" pitchFamily="18" charset="0"/>
                <a:ea typeface="Calibri" pitchFamily="34" charset="0"/>
                <a:cs typeface="Times New Roman" pitchFamily="18" charset="0"/>
              </a:rPr>
              <a:t>С</a:t>
            </a:r>
            <a:r>
              <a:rPr kumimoji="0" lang="ru-RU" sz="32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өзбен айтып</a:t>
            </a:r>
            <a:r>
              <a:rPr kumimoji="0" lang="ru-RU" sz="32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жеткізе</a:t>
            </a:r>
            <a:r>
              <a:rPr kumimoji="0" lang="ru-RU" sz="32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алмайтын</a:t>
            </a:r>
            <a:r>
              <a:rPr kumimoji="0" lang="ru-RU" sz="32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ойлаумен</a:t>
            </a:r>
            <a:r>
              <a:rPr kumimoji="0" lang="ru-RU" sz="32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қобалжуларды сыртқа шығаруға көмектеседі.</a:t>
            </a:r>
            <a:endParaRPr kumimoji="0" lang="ru-RU" sz="14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 </a:t>
            </a:r>
            <a:r>
              <a:rPr kumimoji="0" lang="ru-RU" sz="32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Іште</a:t>
            </a:r>
            <a:r>
              <a:rPr kumimoji="0" lang="ru-RU" sz="32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туындаған қиын жағдайларды, шығармашылық потенциалдарын</a:t>
            </a:r>
            <a:r>
              <a:rPr kumimoji="0" lang="ru-RU" sz="32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босатады</a:t>
            </a:r>
            <a:r>
              <a:rPr kumimoji="0" lang="ru-RU" sz="24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a:t>
            </a:r>
            <a:endParaRPr kumimoji="0" lang="ru-RU" sz="3200" b="0" i="0" u="none" strike="noStrike" cap="none" normalizeH="0" baseline="0" dirty="0">
              <a:ln>
                <a:noFill/>
              </a:ln>
              <a:solidFill>
                <a:srgbClr val="FF0000"/>
              </a:solidFill>
              <a:effectLst/>
              <a:latin typeface="Arial" pitchFamily="34" charset="0"/>
              <a:cs typeface="Arial" pitchFamily="34" charset="0"/>
            </a:endParaRPr>
          </a:p>
        </p:txBody>
      </p:sp>
      <p:grpSp>
        <p:nvGrpSpPr>
          <p:cNvPr id="5" name="Group 52"/>
          <p:cNvGrpSpPr>
            <a:grpSpLocks/>
          </p:cNvGrpSpPr>
          <p:nvPr/>
        </p:nvGrpSpPr>
        <p:grpSpPr bwMode="auto">
          <a:xfrm>
            <a:off x="500034" y="357166"/>
            <a:ext cx="1643042" cy="1857364"/>
            <a:chOff x="4662" y="0"/>
            <a:chExt cx="1098" cy="1344"/>
          </a:xfrm>
        </p:grpSpPr>
        <p:pic>
          <p:nvPicPr>
            <p:cNvPr id="6" name="Picture 42" descr="ag00433_"/>
            <p:cNvPicPr>
              <a:picLocks noChangeAspect="1" noChangeArrowheads="1" noCrop="1"/>
            </p:cNvPicPr>
            <p:nvPr/>
          </p:nvPicPr>
          <p:blipFill>
            <a:blip r:embed="rId3" cstate="print"/>
            <a:srcRect/>
            <a:stretch>
              <a:fillRect/>
            </a:stretch>
          </p:blipFill>
          <p:spPr bwMode="auto">
            <a:xfrm>
              <a:off x="4662" y="192"/>
              <a:ext cx="1098" cy="1152"/>
            </a:xfrm>
            <a:prstGeom prst="rect">
              <a:avLst/>
            </a:prstGeom>
            <a:noFill/>
            <a:ln w="9525">
              <a:noFill/>
              <a:miter lim="800000"/>
              <a:headEnd/>
              <a:tailEnd/>
            </a:ln>
          </p:spPr>
        </p:pic>
        <p:pic>
          <p:nvPicPr>
            <p:cNvPr id="8" name="Picture 49" descr="j0076161"/>
            <p:cNvPicPr>
              <a:picLocks noChangeAspect="1" noChangeArrowheads="1" noCrop="1"/>
            </p:cNvPicPr>
            <p:nvPr/>
          </p:nvPicPr>
          <p:blipFill>
            <a:blip r:embed="rId4" cstate="print"/>
            <a:srcRect/>
            <a:stretch>
              <a:fillRect/>
            </a:stretch>
          </p:blipFill>
          <p:spPr bwMode="auto">
            <a:xfrm>
              <a:off x="4848" y="0"/>
              <a:ext cx="912" cy="814"/>
            </a:xfrm>
            <a:prstGeom prst="rect">
              <a:avLst/>
            </a:prstGeom>
            <a:noFill/>
            <a:ln w="9525">
              <a:noFill/>
              <a:miter lim="800000"/>
              <a:headEnd/>
              <a:tailEnd/>
            </a:ln>
          </p:spPr>
        </p:pic>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18000">
              <a:srgbClr val="FFFF00"/>
            </a:gs>
            <a:gs pos="73000">
              <a:srgbClr val="EE3F17"/>
            </a:gs>
            <a:gs pos="88000">
              <a:srgbClr val="E81766"/>
            </a:gs>
            <a:gs pos="100000">
              <a:srgbClr val="A603AB"/>
            </a:gs>
          </a:gsLst>
          <a:lin ang="135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3286116" y="214290"/>
            <a:ext cx="3946914" cy="769441"/>
          </a:xfrm>
          <a:prstGeom prst="rect">
            <a:avLst/>
          </a:prstGeom>
          <a:noFill/>
        </p:spPr>
        <p:txBody>
          <a:bodyPr wrap="none" rtlCol="0">
            <a:spAutoFit/>
          </a:bodyPr>
          <a:lstStyle/>
          <a:p>
            <a:r>
              <a:rPr lang="ru-RU" sz="4400" dirty="0"/>
              <a:t> </a:t>
            </a:r>
            <a:r>
              <a:rPr lang="ru-RU" sz="4400" dirty="0" err="1"/>
              <a:t>Құм ойындары</a:t>
            </a:r>
            <a:endParaRPr lang="ru-RU" sz="4400" dirty="0"/>
          </a:p>
        </p:txBody>
      </p:sp>
      <p:pic>
        <p:nvPicPr>
          <p:cNvPr id="6" name="Рисунок 5" descr="60629ic5k584zmu.gif"/>
          <p:cNvPicPr>
            <a:picLocks noChangeAspect="1"/>
          </p:cNvPicPr>
          <p:nvPr/>
        </p:nvPicPr>
        <p:blipFill>
          <a:blip r:embed="rId2" cstate="print"/>
          <a:stretch>
            <a:fillRect/>
          </a:stretch>
        </p:blipFill>
        <p:spPr>
          <a:xfrm>
            <a:off x="5857884" y="3714752"/>
            <a:ext cx="3000396" cy="2976552"/>
          </a:xfrm>
          <a:prstGeom prst="rect">
            <a:avLst/>
          </a:prstGeom>
        </p:spPr>
      </p:pic>
      <p:pic>
        <p:nvPicPr>
          <p:cNvPr id="8" name="Рисунок 7" descr="60629ic5k584zmu.gif"/>
          <p:cNvPicPr>
            <a:picLocks noChangeAspect="1"/>
          </p:cNvPicPr>
          <p:nvPr/>
        </p:nvPicPr>
        <p:blipFill>
          <a:blip r:embed="rId2" cstate="print"/>
          <a:stretch>
            <a:fillRect/>
          </a:stretch>
        </p:blipFill>
        <p:spPr>
          <a:xfrm>
            <a:off x="3143240" y="3214686"/>
            <a:ext cx="3000396" cy="2976552"/>
          </a:xfrm>
          <a:prstGeom prst="rect">
            <a:avLst/>
          </a:prstGeom>
        </p:spPr>
      </p:pic>
      <p:sp>
        <p:nvSpPr>
          <p:cNvPr id="3073" name="Rectangle 1"/>
          <p:cNvSpPr>
            <a:spLocks noChangeArrowheads="1"/>
          </p:cNvSpPr>
          <p:nvPr/>
        </p:nvSpPr>
        <p:spPr bwMode="auto">
          <a:xfrm>
            <a:off x="0" y="1428736"/>
            <a:ext cx="871534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Қыстың суық күндерін </a:t>
            </a:r>
            <a:r>
              <a:rPr kumimoji="0" lang="ru-RU" sz="24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де </a:t>
            </a:r>
            <a:r>
              <a:rPr kumimoji="0" lang="ru-RU" sz="24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сыртқа шығу мүмкін болмаған жағдайда балалармен</a:t>
            </a:r>
            <a:r>
              <a:rPr kumimoji="0" lang="ru-RU" sz="24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құммен ойнайтын</a:t>
            </a:r>
            <a:r>
              <a:rPr kumimoji="0" lang="ru-RU" sz="24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түрлі ойындар</a:t>
            </a:r>
            <a:r>
              <a:rPr kumimoji="0" lang="ru-RU" sz="24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және ойынсауықтар ұйымдастырылады</a:t>
            </a:r>
            <a:r>
              <a:rPr kumimoji="0" lang="ru-RU" sz="32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Ойын</a:t>
            </a:r>
            <a:r>
              <a:rPr kumimoji="0" lang="ru-RU" sz="32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түрлері:</a:t>
            </a:r>
            <a:endParaRPr kumimoji="0" lang="ru-RU" sz="14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err="1">
                <a:ln>
                  <a:noFill/>
                </a:ln>
                <a:solidFill>
                  <a:schemeClr val="bg1"/>
                </a:solidFill>
                <a:effectLst/>
                <a:latin typeface="Calibri"/>
                <a:ea typeface="Calibri" pitchFamily="34" charset="0"/>
                <a:cs typeface="Times New Roman" pitchFamily="18" charset="0"/>
              </a:rPr>
              <a:t>«</a:t>
            </a:r>
            <a:r>
              <a:rPr kumimoji="0" lang="ru-RU" sz="32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Ненің ізі</a:t>
            </a:r>
            <a:r>
              <a:rPr kumimoji="0" lang="ru-RU" sz="3200" b="0" i="0" u="none" strike="noStrike" cap="none" normalizeH="0" baseline="0" dirty="0">
                <a:ln>
                  <a:noFill/>
                </a:ln>
                <a:solidFill>
                  <a:schemeClr val="bg1"/>
                </a:solidFill>
                <a:effectLst/>
                <a:latin typeface="Calibri"/>
                <a:ea typeface="Calibri" pitchFamily="34" charset="0"/>
                <a:cs typeface="Times New Roman" pitchFamily="18" charset="0"/>
              </a:rPr>
              <a:t>»</a:t>
            </a:r>
            <a:r>
              <a:rPr kumimoji="0" lang="ru-RU" sz="32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a:ln>
                  <a:noFill/>
                </a:ln>
                <a:solidFill>
                  <a:schemeClr val="bg1"/>
                </a:solidFill>
                <a:effectLst/>
                <a:latin typeface="Calibri"/>
                <a:ea typeface="Calibri" pitchFamily="34" charset="0"/>
                <a:cs typeface="Times New Roman" pitchFamily="18" charset="0"/>
              </a:rPr>
              <a:t>«</a:t>
            </a:r>
            <a:r>
              <a:rPr kumimoji="0" lang="ru-RU" sz="32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Келесіге</a:t>
            </a:r>
            <a:r>
              <a:rPr kumimoji="0" lang="ru-RU" sz="32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32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бер</a:t>
            </a:r>
            <a:r>
              <a:rPr kumimoji="0" lang="ru-RU" sz="3200" b="0" i="0" u="none" strike="noStrike" cap="none" normalizeH="0" baseline="0" dirty="0">
                <a:ln>
                  <a:noFill/>
                </a:ln>
                <a:solidFill>
                  <a:schemeClr val="bg1"/>
                </a:solidFill>
                <a:effectLst/>
                <a:latin typeface="Calibri"/>
                <a:ea typeface="Calibri" pitchFamily="34" charset="0"/>
                <a:cs typeface="Times New Roman" pitchFamily="18" charset="0"/>
              </a:rPr>
              <a:t>»</a:t>
            </a:r>
            <a:endParaRPr kumimoji="0" lang="ru-RU" sz="32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32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еркін</a:t>
            </a:r>
            <a:r>
              <a:rPr kumimoji="0" lang="ru-RU" sz="32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ru-RU" sz="32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ойындар</a:t>
            </a:r>
            <a:r>
              <a:rPr kumimoji="0" lang="ru-RU" sz="1400" b="1" i="1" u="none" strike="noStrike" cap="none" normalizeH="0" baseline="0" dirty="0">
                <a:ln>
                  <a:noFill/>
                </a:ln>
                <a:solidFill>
                  <a:schemeClr val="bg1"/>
                </a:solidFill>
                <a:effectLst/>
                <a:latin typeface="Arial" pitchFamily="34" charset="0"/>
                <a:cs typeface="Arial" pitchFamily="34" charset="0"/>
              </a:rPr>
              <a:t> </a:t>
            </a:r>
            <a:endParaRPr kumimoji="0" lang="ru-RU" sz="1800" b="1" i="1" u="none" strike="noStrike" cap="none" normalizeH="0" baseline="0" dirty="0">
              <a:ln>
                <a:noFill/>
              </a:ln>
              <a:solidFill>
                <a:schemeClr val="bg1"/>
              </a:solidFill>
              <a:effectLst/>
              <a:latin typeface="Arial" pitchFamily="34" charset="0"/>
              <a:cs typeface="Arial" pitchFamily="34" charset="0"/>
            </a:endParaRPr>
          </a:p>
        </p:txBody>
      </p:sp>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3714744" cy="328612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500694" y="2643182"/>
            <a:ext cx="3500462" cy="3571900"/>
          </a:xfrm>
          <a:prstGeom prst="rect">
            <a:avLst/>
          </a:prstGeom>
          <a:noFill/>
          <a:ln w="9525">
            <a:noFill/>
            <a:miter lim="800000"/>
            <a:headEnd/>
            <a:tailEnd/>
          </a:ln>
          <a:effectLst/>
        </p:spPr>
      </p:pic>
      <p:sp>
        <p:nvSpPr>
          <p:cNvPr id="2052" name="Rectangle 4"/>
          <p:cNvSpPr>
            <a:spLocks noChangeArrowheads="1"/>
          </p:cNvSpPr>
          <p:nvPr/>
        </p:nvSpPr>
        <p:spPr bwMode="auto">
          <a:xfrm>
            <a:off x="3786182" y="285728"/>
            <a:ext cx="50006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kk-KZ" sz="1600" b="1" i="0" u="none" strike="noStrike" cap="none" normalizeH="0" baseline="0" dirty="0">
                <a:ln>
                  <a:noFill/>
                </a:ln>
                <a:solidFill>
                  <a:schemeClr val="tx2">
                    <a:lumMod val="60000"/>
                    <a:lumOff val="40000"/>
                  </a:schemeClr>
                </a:solidFill>
                <a:effectLst/>
                <a:latin typeface="Times New Roman" pitchFamily="18" charset="0"/>
                <a:ea typeface="Calibri" pitchFamily="34" charset="0"/>
                <a:cs typeface="Times New Roman" pitchFamily="18" charset="0"/>
              </a:rPr>
              <a:t>Бала құм терапиясында тек қана  қиял, көрнекі </a:t>
            </a:r>
            <a:r>
              <a:rPr kumimoji="0" lang="kk-KZ" sz="1600" b="1" i="0" u="none" strike="noStrike" cap="none" normalizeH="0" baseline="0" dirty="0">
                <a:ln>
                  <a:noFill/>
                </a:ln>
                <a:solidFill>
                  <a:schemeClr val="tx2">
                    <a:lumMod val="60000"/>
                    <a:lumOff val="40000"/>
                  </a:schemeClr>
                </a:solidFill>
                <a:effectLst/>
                <a:latin typeface="Calibri"/>
                <a:ea typeface="Calibri" pitchFamily="34" charset="0"/>
                <a:cs typeface="Times New Roman" pitchFamily="18" charset="0"/>
              </a:rPr>
              <a:t>–</a:t>
            </a:r>
            <a:r>
              <a:rPr kumimoji="0" lang="kk-KZ" sz="1600" b="1" i="0" u="none" strike="noStrike" cap="none" normalizeH="0" baseline="0" dirty="0">
                <a:ln>
                  <a:noFill/>
                </a:ln>
                <a:solidFill>
                  <a:schemeClr val="tx2">
                    <a:lumMod val="60000"/>
                    <a:lumOff val="40000"/>
                  </a:schemeClr>
                </a:solidFill>
                <a:effectLst/>
                <a:latin typeface="Times New Roman" pitchFamily="18" charset="0"/>
                <a:ea typeface="Calibri" pitchFamily="34" charset="0"/>
                <a:cs typeface="Times New Roman" pitchFamily="18" charset="0"/>
              </a:rPr>
              <a:t> бейнелік ойлауды, сөздік </a:t>
            </a:r>
            <a:r>
              <a:rPr kumimoji="0" lang="kk-KZ" sz="1600" b="1" i="0" u="none" strike="noStrike" cap="none" normalizeH="0" baseline="0" dirty="0">
                <a:ln>
                  <a:noFill/>
                </a:ln>
                <a:solidFill>
                  <a:schemeClr val="tx2">
                    <a:lumMod val="60000"/>
                    <a:lumOff val="40000"/>
                  </a:schemeClr>
                </a:solidFill>
                <a:effectLst/>
                <a:latin typeface="Calibri"/>
                <a:ea typeface="Calibri" pitchFamily="34" charset="0"/>
                <a:cs typeface="Times New Roman" pitchFamily="18" charset="0"/>
              </a:rPr>
              <a:t>–</a:t>
            </a:r>
            <a:r>
              <a:rPr kumimoji="0" lang="kk-KZ" sz="1600" b="1" i="0" u="none" strike="noStrike" cap="none" normalizeH="0" baseline="0" dirty="0">
                <a:ln>
                  <a:noFill/>
                </a:ln>
                <a:solidFill>
                  <a:schemeClr val="tx2">
                    <a:lumMod val="60000"/>
                    <a:lumOff val="40000"/>
                  </a:schemeClr>
                </a:solidFill>
                <a:effectLst/>
                <a:latin typeface="Times New Roman" pitchFamily="18" charset="0"/>
                <a:ea typeface="Calibri" pitchFamily="34" charset="0"/>
                <a:cs typeface="Times New Roman" pitchFamily="18" charset="0"/>
              </a:rPr>
              <a:t> логикалық ойлауды, көрнекі іс-әрекеттік ойлауды, шығармашылық  және сын тұрғысынан ойлауды дамыта отыра  процесс барысында бала өзінің ішкі қобалжуларын ішкі сезімдерін сыртқа ойын барысында фигураларды таңдау барысында толығымен өз назарын  салады. Бала ойын барысында өзінің терең эмоционалдық қобалжуларын айта алады.</a:t>
            </a:r>
            <a:endParaRPr kumimoji="0" lang="kk-KZ" sz="2000" b="1" i="0" u="none" strike="noStrike" cap="none" normalizeH="0" baseline="0" dirty="0">
              <a:ln>
                <a:noFill/>
              </a:ln>
              <a:solidFill>
                <a:schemeClr val="tx2">
                  <a:lumMod val="60000"/>
                  <a:lumOff val="40000"/>
                </a:schemeClr>
              </a:solidFill>
              <a:effectLst/>
              <a:latin typeface="Arial" pitchFamily="34" charset="0"/>
              <a:cs typeface="Arial" pitchFamily="34" charset="0"/>
            </a:endParaRPr>
          </a:p>
        </p:txBody>
      </p:sp>
      <p:sp>
        <p:nvSpPr>
          <p:cNvPr id="2053" name="Rectangle 5"/>
          <p:cNvSpPr>
            <a:spLocks noChangeArrowheads="1"/>
          </p:cNvSpPr>
          <p:nvPr/>
        </p:nvSpPr>
        <p:spPr bwMode="auto">
          <a:xfrm>
            <a:off x="0" y="3429000"/>
            <a:ext cx="521494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kk-KZ"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Құм терапиясы 3 жастан бастап әр жастағы адамдармен өткізіледі. Кейбір адамдар бұл әдісті психоанализге әкеледі деп ойлайды, бірақ біздің тәжірибе терапияның еркін әдісі екенің көрсетеді. Юнгтің оқушыларымен бірнеше жолдармен тәжірибе жинақталған, нәтижесінде олар қолайлы мінездемелерін барынын қорытындысын келді. Мысалы осыған көгілдір түсті құмзар жатады, онда бала мен ересек бірлесе ойнайды. Ойында ойыншықтар қолданылады. Керекті пішіндердің тізімі бар.</a:t>
            </a:r>
            <a:endParaRPr kumimoji="0" lang="kk-KZ" sz="900" b="1"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kk-KZ" sz="20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533</TotalTime>
  <Words>365</Words>
  <Application>Microsoft Office PowerPoint</Application>
  <PresentationFormat>Экран (4:3)</PresentationFormat>
  <Paragraphs>41</Paragraphs>
  <Slides>11</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ud4nik</dc:creator>
  <cp:lastModifiedBy>user</cp:lastModifiedBy>
  <cp:revision>35</cp:revision>
  <dcterms:created xsi:type="dcterms:W3CDTF">2012-02-19T19:23:46Z</dcterms:created>
  <dcterms:modified xsi:type="dcterms:W3CDTF">2022-04-11T04:22:50Z</dcterms:modified>
</cp:coreProperties>
</file>