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2" r:id="rId5"/>
    <p:sldId id="258" r:id="rId6"/>
    <p:sldId id="259" r:id="rId7"/>
    <p:sldId id="263" r:id="rId8"/>
    <p:sldId id="264" r:id="rId9"/>
    <p:sldId id="260" r:id="rId10"/>
    <p:sldId id="266" r:id="rId11"/>
    <p:sldId id="265" r:id="rId12"/>
    <p:sldId id="261" r:id="rId13"/>
    <p:sldId id="267" r:id="rId14"/>
    <p:sldId id="26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7261BB-0F2E-4E02-A959-9B8ED90E7027}"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62085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261BB-0F2E-4E02-A959-9B8ED90E7027}"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77357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261BB-0F2E-4E02-A959-9B8ED90E7027}"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69070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7261BB-0F2E-4E02-A959-9B8ED90E7027}"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235087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7261BB-0F2E-4E02-A959-9B8ED90E7027}"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275631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7261BB-0F2E-4E02-A959-9B8ED90E7027}" type="datetimeFigureOut">
              <a:rPr lang="ru-RU" smtClean="0"/>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33646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7261BB-0F2E-4E02-A959-9B8ED90E7027}" type="datetimeFigureOut">
              <a:rPr lang="ru-RU" smtClean="0"/>
              <a:t>24.02.2022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361365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7261BB-0F2E-4E02-A959-9B8ED90E7027}" type="datetimeFigureOut">
              <a:rPr lang="ru-RU" smtClean="0"/>
              <a:t>24.02.2022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312322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7261BB-0F2E-4E02-A959-9B8ED90E7027}" type="datetimeFigureOut">
              <a:rPr lang="ru-RU" smtClean="0"/>
              <a:t>24.02.2022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317128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7261BB-0F2E-4E02-A959-9B8ED90E7027}" type="datetimeFigureOut">
              <a:rPr lang="ru-RU" smtClean="0"/>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265250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7261BB-0F2E-4E02-A959-9B8ED90E7027}" type="datetimeFigureOut">
              <a:rPr lang="ru-RU" smtClean="0"/>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72C2A4-DB6D-4ED3-BFBB-C9CB9F2DC6CD}" type="slidenum">
              <a:rPr lang="ru-RU" smtClean="0"/>
              <a:t>‹#›</a:t>
            </a:fld>
            <a:endParaRPr lang="ru-RU"/>
          </a:p>
        </p:txBody>
      </p:sp>
    </p:spTree>
    <p:extLst>
      <p:ext uri="{BB962C8B-B14F-4D97-AF65-F5344CB8AC3E}">
        <p14:creationId xmlns:p14="http://schemas.microsoft.com/office/powerpoint/2010/main" val="19187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261BB-0F2E-4E02-A959-9B8ED90E7027}" type="datetimeFigureOut">
              <a:rPr lang="ru-RU" smtClean="0"/>
              <a:t>24.02.2022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2C2A4-DB6D-4ED3-BFBB-C9CB9F2DC6CD}" type="slidenum">
              <a:rPr lang="ru-RU" smtClean="0"/>
              <a:t>‹#›</a:t>
            </a:fld>
            <a:endParaRPr lang="ru-RU"/>
          </a:p>
        </p:txBody>
      </p:sp>
    </p:spTree>
    <p:extLst>
      <p:ext uri="{BB962C8B-B14F-4D97-AF65-F5344CB8AC3E}">
        <p14:creationId xmlns:p14="http://schemas.microsoft.com/office/powerpoint/2010/main" val="9967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693" y="0"/>
            <a:ext cx="9764613" cy="6858000"/>
          </a:xfrm>
          <a:prstGeom prst="rect">
            <a:avLst/>
          </a:prstGeom>
        </p:spPr>
      </p:pic>
      <p:sp>
        <p:nvSpPr>
          <p:cNvPr id="5" name="TextBox 4"/>
          <p:cNvSpPr txBox="1"/>
          <p:nvPr/>
        </p:nvSpPr>
        <p:spPr>
          <a:xfrm>
            <a:off x="7656394" y="641445"/>
            <a:ext cx="1880643" cy="369332"/>
          </a:xfrm>
          <a:prstGeom prst="rect">
            <a:avLst/>
          </a:prstGeom>
          <a:noFill/>
        </p:spPr>
        <p:txBody>
          <a:bodyPr wrap="none" rtlCol="0">
            <a:spAutoFit/>
          </a:bodyPr>
          <a:lstStyle/>
          <a:p>
            <a:r>
              <a:rPr lang="kk-KZ" dirty="0" smtClean="0"/>
              <a:t>Яхши  баһа алғин</a:t>
            </a:r>
            <a:endParaRPr lang="ru-RU" dirty="0"/>
          </a:p>
        </p:txBody>
      </p:sp>
      <p:sp>
        <p:nvSpPr>
          <p:cNvPr id="6" name="TextBox 5"/>
          <p:cNvSpPr txBox="1"/>
          <p:nvPr/>
        </p:nvSpPr>
        <p:spPr>
          <a:xfrm>
            <a:off x="2320119" y="859809"/>
            <a:ext cx="3404202" cy="369332"/>
          </a:xfrm>
          <a:prstGeom prst="rect">
            <a:avLst/>
          </a:prstGeom>
          <a:noFill/>
        </p:spPr>
        <p:txBody>
          <a:bodyPr wrap="none" rtlCol="0">
            <a:spAutoFit/>
          </a:bodyPr>
          <a:lstStyle/>
          <a:p>
            <a:r>
              <a:rPr lang="kk-KZ" dirty="0" smtClean="0"/>
              <a:t>Көплигән мәлуматларни үгәнгин</a:t>
            </a:r>
            <a:endParaRPr lang="ru-RU" dirty="0"/>
          </a:p>
        </p:txBody>
      </p:sp>
      <p:sp>
        <p:nvSpPr>
          <p:cNvPr id="7" name="TextBox 6"/>
          <p:cNvSpPr txBox="1"/>
          <p:nvPr/>
        </p:nvSpPr>
        <p:spPr>
          <a:xfrm>
            <a:off x="8379725" y="2088107"/>
            <a:ext cx="1630959" cy="369332"/>
          </a:xfrm>
          <a:prstGeom prst="rect">
            <a:avLst/>
          </a:prstGeom>
          <a:noFill/>
        </p:spPr>
        <p:txBody>
          <a:bodyPr wrap="none" rtlCol="0">
            <a:spAutoFit/>
          </a:bodyPr>
          <a:lstStyle/>
          <a:p>
            <a:r>
              <a:rPr lang="kk-KZ" dirty="0" smtClean="0"/>
              <a:t>Утуқ тиләймән</a:t>
            </a:r>
            <a:endParaRPr lang="ru-RU" dirty="0"/>
          </a:p>
        </p:txBody>
      </p:sp>
      <p:sp>
        <p:nvSpPr>
          <p:cNvPr id="8" name="TextBox 7"/>
          <p:cNvSpPr txBox="1"/>
          <p:nvPr/>
        </p:nvSpPr>
        <p:spPr>
          <a:xfrm>
            <a:off x="2074460" y="2088107"/>
            <a:ext cx="2083134" cy="369332"/>
          </a:xfrm>
          <a:prstGeom prst="rect">
            <a:avLst/>
          </a:prstGeom>
          <a:noFill/>
        </p:spPr>
        <p:txBody>
          <a:bodyPr wrap="none" rtlCol="0">
            <a:spAutoFit/>
          </a:bodyPr>
          <a:lstStyle/>
          <a:p>
            <a:r>
              <a:rPr lang="kk-KZ" dirty="0" smtClean="0"/>
              <a:t>Яхши дәрис болсун</a:t>
            </a:r>
            <a:endParaRPr lang="ru-RU" dirty="0"/>
          </a:p>
        </p:txBody>
      </p:sp>
      <p:sp>
        <p:nvSpPr>
          <p:cNvPr id="9" name="TextBox 8"/>
          <p:cNvSpPr txBox="1"/>
          <p:nvPr/>
        </p:nvSpPr>
        <p:spPr>
          <a:xfrm>
            <a:off x="2169994" y="4632326"/>
            <a:ext cx="2145139" cy="369332"/>
          </a:xfrm>
          <a:prstGeom prst="rect">
            <a:avLst/>
          </a:prstGeom>
          <a:noFill/>
        </p:spPr>
        <p:txBody>
          <a:bodyPr wrap="none" rtlCol="0">
            <a:spAutoFit/>
          </a:bodyPr>
          <a:lstStyle/>
          <a:p>
            <a:r>
              <a:rPr lang="kk-KZ" dirty="0" smtClean="0"/>
              <a:t>Көп нәрсә үгинәйли</a:t>
            </a:r>
            <a:endParaRPr lang="ru-RU" dirty="0"/>
          </a:p>
        </p:txBody>
      </p:sp>
      <p:sp>
        <p:nvSpPr>
          <p:cNvPr id="10" name="TextBox 9"/>
          <p:cNvSpPr txBox="1"/>
          <p:nvPr/>
        </p:nvSpPr>
        <p:spPr>
          <a:xfrm>
            <a:off x="4831582" y="5474394"/>
            <a:ext cx="2824812" cy="369332"/>
          </a:xfrm>
          <a:prstGeom prst="rect">
            <a:avLst/>
          </a:prstGeom>
          <a:noFill/>
        </p:spPr>
        <p:txBody>
          <a:bodyPr wrap="none" rtlCol="0">
            <a:spAutoFit/>
          </a:bodyPr>
          <a:lstStyle/>
          <a:p>
            <a:r>
              <a:rPr lang="kk-KZ" dirty="0" smtClean="0"/>
              <a:t>Билидиған соаллар чиқсун</a:t>
            </a:r>
            <a:endParaRPr lang="ru-RU" dirty="0"/>
          </a:p>
        </p:txBody>
      </p:sp>
      <p:sp>
        <p:nvSpPr>
          <p:cNvPr id="11" name="TextBox 10"/>
          <p:cNvSpPr txBox="1"/>
          <p:nvPr/>
        </p:nvSpPr>
        <p:spPr>
          <a:xfrm>
            <a:off x="7363228" y="4429919"/>
            <a:ext cx="3663952" cy="369332"/>
          </a:xfrm>
          <a:prstGeom prst="rect">
            <a:avLst/>
          </a:prstGeom>
          <a:noFill/>
        </p:spPr>
        <p:txBody>
          <a:bodyPr wrap="none" rtlCol="0">
            <a:spAutoFit/>
          </a:bodyPr>
          <a:lstStyle/>
          <a:p>
            <a:r>
              <a:rPr lang="kk-KZ" dirty="0" smtClean="0"/>
              <a:t>Барлиқ нәрсә оңай қобул қилинсун</a:t>
            </a:r>
            <a:endParaRPr lang="ru-RU" dirty="0"/>
          </a:p>
        </p:txBody>
      </p:sp>
      <p:sp>
        <p:nvSpPr>
          <p:cNvPr id="12" name="TextBox 11"/>
          <p:cNvSpPr txBox="1"/>
          <p:nvPr/>
        </p:nvSpPr>
        <p:spPr>
          <a:xfrm>
            <a:off x="7465325" y="5001658"/>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388605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kk-KZ" sz="2000" dirty="0" smtClean="0">
                <a:effectLst/>
                <a:latin typeface="Times New Roman" panose="02020603050405020304" pitchFamily="18" charset="0"/>
                <a:ea typeface="Times New Roman" panose="02020603050405020304" pitchFamily="18" charset="0"/>
              </a:rPr>
              <a:t>Нитратлар қиздурғанда парчилиниду, реакцияниң мәһсулати қандақ болидиғини металлниң активлиғиға бағлиқ. Әгәр активлиқ қатарида металл магнийғичә орунлашқан болса , у чағда бу металларниң натратлирини парчилиғанда металл нитрити вә кислород газ бөлүниду. Мәсилән натрий нитратини алайли. Нитрат тәркивигә киргән  натрий магнийғичә жайлашқан демәк натрий нитрити вә кислород гази бөлүниду. </a:t>
            </a:r>
          </a:p>
          <a:p>
            <a:r>
              <a:rPr lang="kk-KZ" sz="2000" dirty="0" smtClean="0">
                <a:effectLst/>
                <a:latin typeface="Times New Roman" panose="02020603050405020304" pitchFamily="18" charset="0"/>
                <a:ea typeface="Times New Roman" panose="02020603050405020304" pitchFamily="18" charset="0"/>
              </a:rPr>
              <a:t>2</a:t>
            </a:r>
            <a:r>
              <a:rPr lang="en-US" sz="2000" dirty="0" smtClean="0">
                <a:effectLst/>
                <a:latin typeface="Times New Roman" panose="02020603050405020304" pitchFamily="18" charset="0"/>
                <a:ea typeface="Times New Roman" panose="02020603050405020304" pitchFamily="18" charset="0"/>
              </a:rPr>
              <a:t>KNO3 = 2KNO2 + O2</a:t>
            </a:r>
          </a:p>
          <a:p>
            <a:r>
              <a:rPr lang="kk-KZ" sz="2000" dirty="0" smtClean="0">
                <a:effectLst/>
                <a:latin typeface="Times New Roman" panose="02020603050405020304" pitchFamily="18" charset="0"/>
                <a:ea typeface="Times New Roman" panose="02020603050405020304" pitchFamily="18" charset="0"/>
              </a:rPr>
              <a:t>Әгәр металл магний вә мис арилиғида орунлашқан болса, уларни парчилиғанда металл оксиди азот  (</a:t>
            </a:r>
            <a:r>
              <a:rPr lang="en-US" sz="2000" dirty="0" smtClean="0">
                <a:effectLst/>
                <a:latin typeface="Times New Roman" panose="02020603050405020304" pitchFamily="18" charset="0"/>
                <a:ea typeface="Times New Roman" panose="02020603050405020304" pitchFamily="18" charset="0"/>
              </a:rPr>
              <a:t>IV) </a:t>
            </a:r>
            <a:r>
              <a:rPr lang="kk-KZ" sz="2000" dirty="0" smtClean="0">
                <a:effectLst/>
                <a:latin typeface="Times New Roman" panose="02020603050405020304" pitchFamily="18" charset="0"/>
                <a:ea typeface="Times New Roman" panose="02020603050405020304" pitchFamily="18" charset="0"/>
              </a:rPr>
              <a:t>оксиди вә кислород гази бөлүниду, Әгәр металл мистин кейин орунлашқан болса у чағда нитратни парчилиғанда таза металл  азот  (</a:t>
            </a:r>
            <a:r>
              <a:rPr lang="en-US" sz="2000" dirty="0" smtClean="0">
                <a:effectLst/>
                <a:latin typeface="Times New Roman" panose="02020603050405020304" pitchFamily="18" charset="0"/>
                <a:ea typeface="Times New Roman" panose="02020603050405020304" pitchFamily="18" charset="0"/>
              </a:rPr>
              <a:t>IV) </a:t>
            </a:r>
            <a:r>
              <a:rPr lang="kk-KZ" sz="2000" dirty="0" smtClean="0">
                <a:effectLst/>
                <a:latin typeface="Times New Roman" panose="02020603050405020304" pitchFamily="18" charset="0"/>
                <a:ea typeface="Times New Roman" panose="02020603050405020304" pitchFamily="18" charset="0"/>
              </a:rPr>
              <a:t>оксиди вә кислород гази бөлүниду</a:t>
            </a:r>
          </a:p>
          <a:p>
            <a:endParaRPr lang="en-US" dirty="0" smtClean="0">
              <a:effectLst/>
              <a:latin typeface="Times New Roman" panose="02020603050405020304" pitchFamily="18" charset="0"/>
              <a:ea typeface="Times New Roman" panose="02020603050405020304" pitchFamily="18" charset="0"/>
            </a:endParaRPr>
          </a:p>
          <a:p>
            <a:endParaRPr lang="ru-RU" dirty="0"/>
          </a:p>
        </p:txBody>
      </p:sp>
      <p:pic>
        <p:nvPicPr>
          <p:cNvPr id="4" name="Рисунок 3" descr="https://botana.biz/prepod/_bloks/pic/zpou8qb-003.png"/>
          <p:cNvPicPr/>
          <p:nvPr/>
        </p:nvPicPr>
        <p:blipFill>
          <a:blip r:embed="rId2">
            <a:extLst>
              <a:ext uri="{28A0092B-C50C-407E-A947-70E740481C1C}">
                <a14:useLocalDpi xmlns:a14="http://schemas.microsoft.com/office/drawing/2010/main" val="0"/>
              </a:ext>
            </a:extLst>
          </a:blip>
          <a:srcRect/>
          <a:stretch>
            <a:fillRect/>
          </a:stretch>
        </p:blipFill>
        <p:spPr bwMode="auto">
          <a:xfrm>
            <a:off x="626730" y="692577"/>
            <a:ext cx="11328709" cy="998111"/>
          </a:xfrm>
          <a:prstGeom prst="rect">
            <a:avLst/>
          </a:prstGeom>
          <a:noFill/>
          <a:ln>
            <a:noFill/>
          </a:ln>
        </p:spPr>
      </p:pic>
      <p:pic>
        <p:nvPicPr>
          <p:cNvPr id="7" name="Рисунок 6"/>
          <p:cNvPicPr>
            <a:picLocks noChangeAspect="1"/>
          </p:cNvPicPr>
          <p:nvPr/>
        </p:nvPicPr>
        <p:blipFill>
          <a:blip r:embed="rId3"/>
          <a:stretch>
            <a:fillRect/>
          </a:stretch>
        </p:blipFill>
        <p:spPr>
          <a:xfrm>
            <a:off x="1719552" y="4969252"/>
            <a:ext cx="8161428" cy="1731213"/>
          </a:xfrm>
          <a:prstGeom prst="rect">
            <a:avLst/>
          </a:prstGeom>
        </p:spPr>
      </p:pic>
    </p:spTree>
    <p:extLst>
      <p:ext uri="{BB962C8B-B14F-4D97-AF65-F5344CB8AC3E}">
        <p14:creationId xmlns:p14="http://schemas.microsoft.com/office/powerpoint/2010/main" val="387752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58592"/>
            <a:ext cx="10515600" cy="1325563"/>
          </a:xfrm>
        </p:spPr>
        <p:txBody>
          <a:bodyPr>
            <a:normAutofit fontScale="90000"/>
          </a:bodyPr>
          <a:lstStyle/>
          <a:p>
            <a:r>
              <a:rPr lang="kk-KZ" b="1" dirty="0" smtClean="0">
                <a:effectLst/>
                <a:latin typeface="Times New Roman" panose="02020603050405020304" pitchFamily="18" charset="0"/>
                <a:ea typeface="Times New Roman" panose="02020603050405020304" pitchFamily="18" charset="0"/>
                <a:cs typeface="Times New Roman" panose="02020603050405020304" pitchFamily="18" charset="0"/>
              </a:rPr>
              <a:t>Хатасини тап</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Калий нитратини парчилиғанда калий нитрити вә  азот  (IV) оксиди вә кислород гази бөлүниду</a:t>
            </a:r>
            <a:r>
              <a:rPr lang="ru-RU" sz="4000"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ru-RU" sz="4000" dirty="0" smtClean="0">
                <a:effectLst/>
                <a:latin typeface="Calibri" panose="020F0502020204030204" pitchFamily="34" charset="0"/>
                <a:ea typeface="Times New Roman" panose="02020603050405020304" pitchFamily="18" charset="0"/>
                <a:cs typeface="Times New Roman" panose="02020603050405020304"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68637014"/>
              </p:ext>
            </p:extLst>
          </p:nvPr>
        </p:nvGraphicFramePr>
        <p:xfrm>
          <a:off x="838200" y="2575475"/>
          <a:ext cx="10515600" cy="1682496"/>
        </p:xfrm>
        <a:graphic>
          <a:graphicData uri="http://schemas.openxmlformats.org/drawingml/2006/table">
            <a:tbl>
              <a:tblPr/>
              <a:tblGrid>
                <a:gridCol w="10515600"/>
              </a:tblGrid>
              <a:tr h="0">
                <a:tc>
                  <a:txBody>
                    <a:bodyPr/>
                    <a:lstStyle/>
                    <a:p>
                      <a:pPr marL="342900" lvl="0" indent="-342900" algn="just">
                        <a:lnSpc>
                          <a:spcPct val="115000"/>
                        </a:lnSpc>
                        <a:spcAft>
                          <a:spcPts val="0"/>
                        </a:spcAft>
                        <a:buFont typeface="+mj-lt"/>
                        <a:buAutoNum type="arabicPeriod"/>
                        <a:tabLst>
                          <a:tab pos="1543050" algn="l"/>
                        </a:tabLst>
                      </a:pP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Zn(NO</a:t>
                      </a:r>
                      <a:r>
                        <a:rPr lang="en-US" sz="320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ZnO</a:t>
                      </a:r>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NO</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O</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154305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Hg(NO</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Hg + NO</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 +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1543050"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Al(NO</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Al + NO</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  +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123348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Fe(NO3)2 =</a:t>
            </a:r>
          </a:p>
          <a:p>
            <a:r>
              <a:rPr lang="en-US" dirty="0" smtClean="0"/>
              <a:t>Mg(NO3)2=</a:t>
            </a:r>
          </a:p>
          <a:p>
            <a:r>
              <a:rPr lang="ru-RU" dirty="0" smtClean="0"/>
              <a:t>Дескриптор: </a:t>
            </a:r>
            <a:r>
              <a:rPr lang="ru-RU" dirty="0" err="1" smtClean="0"/>
              <a:t>Нитратларниң</a:t>
            </a:r>
            <a:r>
              <a:rPr lang="ru-RU" dirty="0" smtClean="0"/>
              <a:t> </a:t>
            </a:r>
            <a:r>
              <a:rPr lang="ru-RU" dirty="0" err="1" smtClean="0"/>
              <a:t>парчилининиш</a:t>
            </a:r>
            <a:r>
              <a:rPr lang="ru-RU" dirty="0" smtClean="0"/>
              <a:t> </a:t>
            </a:r>
            <a:r>
              <a:rPr lang="ru-RU" dirty="0" err="1" smtClean="0"/>
              <a:t>реакциялирини</a:t>
            </a:r>
            <a:r>
              <a:rPr lang="ru-RU" dirty="0" smtClean="0"/>
              <a:t> </a:t>
            </a:r>
            <a:r>
              <a:rPr lang="ru-RU" dirty="0" err="1" smtClean="0"/>
              <a:t>аяқлаштуриду</a:t>
            </a:r>
            <a:endParaRPr lang="ru-RU" dirty="0" smtClean="0"/>
          </a:p>
          <a:p>
            <a:endParaRPr lang="ru-RU" dirty="0"/>
          </a:p>
        </p:txBody>
      </p:sp>
    </p:spTree>
    <p:extLst>
      <p:ext uri="{BB962C8B-B14F-4D97-AF65-F5344CB8AC3E}">
        <p14:creationId xmlns:p14="http://schemas.microsoft.com/office/powerpoint/2010/main" val="415911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21654855"/>
              </p:ext>
            </p:extLst>
          </p:nvPr>
        </p:nvGraphicFramePr>
        <p:xfrm>
          <a:off x="736979" y="484124"/>
          <a:ext cx="10150668" cy="6373876"/>
        </p:xfrm>
        <a:graphic>
          <a:graphicData uri="http://schemas.openxmlformats.org/drawingml/2006/table">
            <a:tbl>
              <a:tblPr/>
              <a:tblGrid>
                <a:gridCol w="10150668"/>
              </a:tblGrid>
              <a:tr h="6036975">
                <a:tc>
                  <a:txBody>
                    <a:bodyPr/>
                    <a:lstStyle/>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Тест.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kk-KZ"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Парчилиғанда металл оксидини бөлүдиған нитрат</a:t>
                      </a:r>
                      <a:endParaRPr lang="ru-RU"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А.  KNO</a:t>
                      </a:r>
                      <a:r>
                        <a:rPr lang="kk-KZ" sz="160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B</a:t>
                      </a: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AgNO</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 Fe(NO</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 NaNO</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 Zn(NO</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парчилиғанда бөлүнмәйдиған мәһсулат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А.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Zn</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ZnO</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С.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Д.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6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3. Таза металл бөлүп парчилинидиған металл нитрати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А. Pb</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В. 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543050" algn="l"/>
                        </a:tabLs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Д.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Fe</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4375" marR="94375" marT="0" marB="0">
                    <a:lnL>
                      <a:noFill/>
                    </a:lnL>
                    <a:lnR>
                      <a:noFill/>
                    </a:lnR>
                    <a:lnT>
                      <a:noFill/>
                    </a:lnT>
                    <a:lnB>
                      <a:noFill/>
                    </a:lnB>
                  </a:tcPr>
                </a:tc>
              </a:tr>
            </a:tbl>
          </a:graphicData>
        </a:graphic>
      </p:graphicFrame>
    </p:spTree>
    <p:extLst>
      <p:ext uri="{BB962C8B-B14F-4D97-AF65-F5344CB8AC3E}">
        <p14:creationId xmlns:p14="http://schemas.microsoft.com/office/powerpoint/2010/main" val="217290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000000"/>
                </a:solidFill>
                <a:effectLst/>
                <a:latin typeface="Gotham"/>
                <a:ea typeface="Times New Roman" panose="02020603050405020304" pitchFamily="18" charset="0"/>
                <a:cs typeface="Times New Roman" panose="02020603050405020304" pitchFamily="18" charset="0"/>
              </a:rPr>
              <a:t>Nitric</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acid</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reacts</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with</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iron</a:t>
            </a:r>
            <a:r>
              <a:rPr lang="ru-RU" dirty="0" smtClean="0">
                <a:solidFill>
                  <a:srgbClr val="000000"/>
                </a:solidFill>
                <a:effectLst/>
                <a:latin typeface="Gotham"/>
                <a:ea typeface="Times New Roman" panose="02020603050405020304" pitchFamily="18" charset="0"/>
                <a:cs typeface="Times New Roman" panose="02020603050405020304" pitchFamily="18" charset="0"/>
              </a:rPr>
              <a:t> (II)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hydroxide</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to</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produce</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iron</a:t>
            </a:r>
            <a:r>
              <a:rPr lang="ru-RU" dirty="0" smtClean="0">
                <a:solidFill>
                  <a:srgbClr val="000000"/>
                </a:solidFill>
                <a:effectLst/>
                <a:latin typeface="Gotham"/>
                <a:ea typeface="Times New Roman" panose="02020603050405020304" pitchFamily="18" charset="0"/>
                <a:cs typeface="Times New Roman" panose="02020603050405020304" pitchFamily="18" charset="0"/>
              </a:rPr>
              <a:t> (II)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nitrate</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and</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ru-RU" dirty="0" err="1" smtClean="0">
                <a:solidFill>
                  <a:srgbClr val="000000"/>
                </a:solidFill>
                <a:effectLst/>
                <a:latin typeface="Gotham"/>
                <a:ea typeface="Times New Roman" panose="02020603050405020304" pitchFamily="18" charset="0"/>
                <a:cs typeface="Times New Roman" panose="02020603050405020304" pitchFamily="18" charset="0"/>
              </a:rPr>
              <a:t>water</a:t>
            </a:r>
            <a:r>
              <a:rPr lang="ru-RU" dirty="0" smtClean="0">
                <a:solidFill>
                  <a:srgbClr val="000000"/>
                </a:solidFill>
                <a:effectLst/>
                <a:latin typeface="Gotham"/>
                <a:ea typeface="Times New Roman" panose="02020603050405020304" pitchFamily="18" charset="0"/>
                <a:cs typeface="Times New Roman" panose="02020603050405020304" pitchFamily="18" charset="0"/>
              </a:rPr>
              <a:t>. </a:t>
            </a:r>
            <a:r>
              <a:rPr lang="en-US" dirty="0" smtClean="0">
                <a:solidFill>
                  <a:srgbClr val="000000"/>
                </a:solidFill>
                <a:effectLst/>
                <a:latin typeface="Gotham"/>
                <a:ea typeface="Times New Roman" panose="02020603050405020304" pitchFamily="18" charset="0"/>
                <a:cs typeface="Times New Roman" panose="02020603050405020304" pitchFamily="18" charset="0"/>
              </a:rPr>
              <a:t> How many moles of iron (II) nitrate will produce in a reaction with 50 g of HNO3?</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6603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29570" y="0"/>
            <a:ext cx="11932694" cy="6857253"/>
          </a:xfrm>
          <a:prstGeom prst="rect">
            <a:avLst/>
          </a:prstGeom>
        </p:spPr>
      </p:pic>
      <p:sp>
        <p:nvSpPr>
          <p:cNvPr id="6" name="Прямоугольник 5"/>
          <p:cNvSpPr/>
          <p:nvPr/>
        </p:nvSpPr>
        <p:spPr>
          <a:xfrm>
            <a:off x="129570" y="3266100"/>
            <a:ext cx="3261815" cy="707886"/>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	Азот </a:t>
            </a:r>
            <a:r>
              <a:rPr lang="ru-RU" sz="2000" dirty="0" err="1" smtClean="0">
                <a:latin typeface="Times New Roman" panose="02020603050405020304" pitchFamily="18" charset="0"/>
                <a:cs typeface="Times New Roman" panose="02020603050405020304" pitchFamily="18" charset="0"/>
              </a:rPr>
              <a:t>кислотаси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нәччә</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асаслиқ</a:t>
            </a:r>
            <a:r>
              <a:rPr lang="ru-RU" sz="2000" dirty="0" smtClean="0">
                <a:latin typeface="Times New Roman" panose="02020603050405020304" pitchFamily="18" charset="0"/>
                <a:cs typeface="Times New Roman" panose="02020603050405020304" pitchFamily="18" charset="0"/>
              </a:rPr>
              <a:t> кислота?</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29570" y="5606894"/>
            <a:ext cx="4609687" cy="707886"/>
          </a:xfrm>
          <a:prstGeom prst="rect">
            <a:avLst/>
          </a:prstGeom>
        </p:spPr>
        <p:txBody>
          <a:bodyPr wrap="square">
            <a:spAutoFit/>
          </a:bodyPr>
          <a:lstStyle/>
          <a:p>
            <a:pPr lvl="0"/>
            <a:r>
              <a:rPr lang="ru-RU" sz="2000" dirty="0" err="1">
                <a:solidFill>
                  <a:prstClr val="black"/>
                </a:solidFill>
                <a:latin typeface="Times New Roman" panose="02020603050405020304" pitchFamily="18" charset="0"/>
                <a:cs typeface="Times New Roman" panose="02020603050405020304" pitchFamily="18" charset="0"/>
              </a:rPr>
              <a:t>Немә</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үчүн</a:t>
            </a:r>
            <a:r>
              <a:rPr lang="ru-RU" sz="2000" dirty="0">
                <a:solidFill>
                  <a:prstClr val="black"/>
                </a:solidFill>
                <a:latin typeface="Times New Roman" panose="02020603050405020304" pitchFamily="18" charset="0"/>
                <a:cs typeface="Times New Roman" panose="02020603050405020304" pitchFamily="18" charset="0"/>
              </a:rPr>
              <a:t> азот </a:t>
            </a:r>
            <a:r>
              <a:rPr lang="ru-RU" sz="2000" dirty="0" err="1">
                <a:solidFill>
                  <a:prstClr val="black"/>
                </a:solidFill>
                <a:latin typeface="Times New Roman" panose="02020603050405020304" pitchFamily="18" charset="0"/>
                <a:cs typeface="Times New Roman" panose="02020603050405020304" pitchFamily="18" charset="0"/>
              </a:rPr>
              <a:t>кислотасини</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мистин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ясалған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қачида</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сақлашқа</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болмайду</a:t>
            </a:r>
            <a:r>
              <a:rPr lang="ru-RU" sz="2000" dirty="0">
                <a:solidFill>
                  <a:prstClr val="black"/>
                </a:solidFill>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6905870" y="5808092"/>
            <a:ext cx="4603761" cy="400110"/>
          </a:xfrm>
          <a:prstGeom prst="rect">
            <a:avLst/>
          </a:prstGeom>
        </p:spPr>
        <p:txBody>
          <a:bodyPr wrap="none">
            <a:spAutoFit/>
          </a:bodyPr>
          <a:lstStyle/>
          <a:p>
            <a:r>
              <a:rPr lang="ru-RU" sz="2000" dirty="0" smtClean="0">
                <a:latin typeface="Times New Roman" panose="02020603050405020304" pitchFamily="18" charset="0"/>
                <a:cs typeface="Times New Roman" panose="02020603050405020304" pitchFamily="18" charset="0"/>
              </a:rPr>
              <a:t>Азот </a:t>
            </a:r>
            <a:r>
              <a:rPr lang="ru-RU" sz="2000" dirty="0" err="1" smtClean="0">
                <a:latin typeface="Times New Roman" panose="02020603050405020304" pitchFamily="18" charset="0"/>
                <a:cs typeface="Times New Roman" panose="02020603050405020304" pitchFamily="18" charset="0"/>
              </a:rPr>
              <a:t>кислотасини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қандақ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сақлаш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керәк</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207684" y="1046898"/>
            <a:ext cx="4815993" cy="707886"/>
          </a:xfrm>
          <a:prstGeom prst="rect">
            <a:avLst/>
          </a:prstGeom>
        </p:spPr>
        <p:txBody>
          <a:bodyPr wrap="square">
            <a:spAutoFit/>
          </a:bodyPr>
          <a:lstStyle/>
          <a:p>
            <a:r>
              <a:rPr lang="ru-RU" sz="2000" dirty="0" err="1" smtClean="0">
                <a:latin typeface="Times New Roman" panose="02020603050405020304" pitchFamily="18" charset="0"/>
                <a:cs typeface="Times New Roman" panose="02020603050405020304" pitchFamily="18" charset="0"/>
              </a:rPr>
              <a:t>суслаштурулған</a:t>
            </a:r>
            <a:r>
              <a:rPr lang="ru-RU" sz="2000" dirty="0" smtClean="0">
                <a:latin typeface="Times New Roman" panose="02020603050405020304" pitchFamily="18" charset="0"/>
                <a:cs typeface="Times New Roman" panose="02020603050405020304" pitchFamily="18" charset="0"/>
              </a:rPr>
              <a:t> азот </a:t>
            </a:r>
            <a:r>
              <a:rPr lang="ru-RU" sz="2000" dirty="0" err="1" smtClean="0">
                <a:latin typeface="Times New Roman" panose="02020603050405020304" pitchFamily="18" charset="0"/>
                <a:cs typeface="Times New Roman" panose="02020603050405020304" pitchFamily="18" charset="0"/>
              </a:rPr>
              <a:t>кислотаси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мис</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билән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тәсирләшкәндә</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қайсу</a:t>
            </a:r>
            <a:r>
              <a:rPr lang="ru-RU" sz="2000" dirty="0" smtClean="0">
                <a:latin typeface="Times New Roman" panose="02020603050405020304" pitchFamily="18" charset="0"/>
                <a:cs typeface="Times New Roman" panose="02020603050405020304" pitchFamily="18" charset="0"/>
              </a:rPr>
              <a:t> газ </a:t>
            </a:r>
            <a:r>
              <a:rPr lang="ru-RU" sz="2000" dirty="0" err="1" smtClean="0">
                <a:latin typeface="Times New Roman" panose="02020603050405020304" pitchFamily="18" charset="0"/>
                <a:cs typeface="Times New Roman" panose="02020603050405020304" pitchFamily="18" charset="0"/>
              </a:rPr>
              <a:t>бөлүниду</a:t>
            </a:r>
            <a:r>
              <a:rPr lang="ru-RU" sz="2000" dirty="0" smtClean="0">
                <a:latin typeface="Times New Roman" panose="02020603050405020304" pitchFamily="18" charset="0"/>
                <a:cs typeface="Times New Roman" panose="02020603050405020304" pitchFamily="18" charset="0"/>
              </a:rPr>
              <a:t>? </a:t>
            </a:r>
          </a:p>
        </p:txBody>
      </p:sp>
      <p:sp>
        <p:nvSpPr>
          <p:cNvPr id="11" name="Прямоугольник 10"/>
          <p:cNvSpPr/>
          <p:nvPr/>
        </p:nvSpPr>
        <p:spPr>
          <a:xfrm>
            <a:off x="686936" y="455295"/>
            <a:ext cx="6615272" cy="400110"/>
          </a:xfrm>
          <a:prstGeom prst="rect">
            <a:avLst/>
          </a:prstGeom>
        </p:spPr>
        <p:txBody>
          <a:bodyPr wrap="none">
            <a:spAutoFit/>
          </a:bodyPr>
          <a:lstStyle/>
          <a:p>
            <a:r>
              <a:rPr lang="ru-RU" sz="2000" dirty="0" smtClean="0">
                <a:latin typeface="Times New Roman" panose="02020603050405020304" pitchFamily="18" charset="0"/>
                <a:cs typeface="Times New Roman" panose="02020603050405020304" pitchFamily="18" charset="0"/>
              </a:rPr>
              <a:t>Азот </a:t>
            </a:r>
            <a:r>
              <a:rPr lang="ru-RU" sz="2000" dirty="0" err="1" smtClean="0">
                <a:latin typeface="Times New Roman" panose="02020603050405020304" pitchFamily="18" charset="0"/>
                <a:cs typeface="Times New Roman" panose="02020603050405020304" pitchFamily="18" charset="0"/>
              </a:rPr>
              <a:t>кислотаси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тәсирләшмәйдиған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металларни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атап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бериң</a:t>
            </a:r>
            <a:endParaRPr lang="ru-RU" sz="20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297838" y="2015741"/>
            <a:ext cx="4238237" cy="707886"/>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Азот </a:t>
            </a:r>
            <a:r>
              <a:rPr lang="ru-RU" sz="2000" dirty="0" err="1" smtClean="0">
                <a:latin typeface="Times New Roman" panose="02020603050405020304" pitchFamily="18" charset="0"/>
                <a:cs typeface="Times New Roman" panose="02020603050405020304" pitchFamily="18" charset="0"/>
              </a:rPr>
              <a:t>кислотасидики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азотниң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оксидлиниш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дәрижиси</a:t>
            </a:r>
            <a:endParaRPr lang="ru-RU" sz="2000" dirty="0" smtClean="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9124175" y="3681084"/>
            <a:ext cx="3124381" cy="400110"/>
          </a:xfrm>
          <a:prstGeom prst="rect">
            <a:avLst/>
          </a:prstGeom>
        </p:spPr>
        <p:txBody>
          <a:bodyPr wrap="none">
            <a:spAutoFit/>
          </a:bodyPr>
          <a:lstStyle/>
          <a:p>
            <a:r>
              <a:rPr lang="ru-RU" sz="2000" dirty="0" err="1" smtClean="0">
                <a:latin typeface="Times New Roman" panose="02020603050405020304" pitchFamily="18" charset="0"/>
                <a:cs typeface="Times New Roman" panose="02020603050405020304" pitchFamily="18" charset="0"/>
              </a:rPr>
              <a:t>Падиша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суюқлуғи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тәркиви</a:t>
            </a:r>
            <a:endParaRPr lang="ru-RU" sz="2000" dirty="0" smtClean="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09180" y="1707635"/>
            <a:ext cx="4716419" cy="400110"/>
          </a:xfrm>
          <a:prstGeom prst="rect">
            <a:avLst/>
          </a:prstGeom>
        </p:spPr>
        <p:txBody>
          <a:bodyPr wrap="none">
            <a:spAutoFit/>
          </a:bodyPr>
          <a:lstStyle/>
          <a:p>
            <a:r>
              <a:rPr lang="ru-RU" sz="2000" dirty="0" smtClean="0">
                <a:latin typeface="Times New Roman" panose="02020603050405020304" pitchFamily="18" charset="0"/>
                <a:cs typeface="Times New Roman" panose="02020603050405020304" pitchFamily="18" charset="0"/>
              </a:rPr>
              <a:t>Азот </a:t>
            </a:r>
            <a:r>
              <a:rPr lang="ru-RU" sz="2000" dirty="0" err="1" smtClean="0">
                <a:latin typeface="Times New Roman" panose="02020603050405020304" pitchFamily="18" charset="0"/>
                <a:cs typeface="Times New Roman" panose="02020603050405020304" pitchFamily="18" charset="0"/>
              </a:rPr>
              <a:t>кислотаси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тәсирлишидиған</a:t>
            </a:r>
            <a:r>
              <a:rPr lang="ru-RU" sz="2000" dirty="0" smtClean="0">
                <a:latin typeface="Times New Roman" panose="02020603050405020304" pitchFamily="18" charset="0"/>
                <a:cs typeface="Times New Roman" panose="02020603050405020304" pitchFamily="18" charset="0"/>
              </a:rPr>
              <a:t> металл?</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469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0206" y="885471"/>
            <a:ext cx="4351338" cy="4351338"/>
          </a:xfrm>
        </p:spPr>
      </p:pic>
    </p:spTree>
    <p:extLst>
      <p:ext uri="{BB962C8B-B14F-4D97-AF65-F5344CB8AC3E}">
        <p14:creationId xmlns:p14="http://schemas.microsoft.com/office/powerpoint/2010/main" val="348694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1470" y="419906"/>
            <a:ext cx="6408761" cy="4351338"/>
          </a:xfrm>
        </p:spPr>
        <p:txBody>
          <a:bodyPr>
            <a:normAutofit fontScale="92500"/>
          </a:bodyPr>
          <a:lstStyle/>
          <a:p>
            <a:r>
              <a:rPr lang="en-US" dirty="0" smtClean="0"/>
              <a:t>«</a:t>
            </a:r>
            <a:r>
              <a:rPr lang="en-US" dirty="0" err="1" smtClean="0"/>
              <a:t>Йошурун</a:t>
            </a:r>
            <a:r>
              <a:rPr lang="en-US" dirty="0" smtClean="0"/>
              <a:t> </a:t>
            </a:r>
            <a:r>
              <a:rPr lang="en-US" dirty="0" err="1" smtClean="0"/>
              <a:t>сөзни</a:t>
            </a:r>
            <a:r>
              <a:rPr lang="en-US" dirty="0" smtClean="0"/>
              <a:t> </a:t>
            </a:r>
            <a:r>
              <a:rPr lang="en-US" dirty="0" err="1" smtClean="0"/>
              <a:t>тап</a:t>
            </a:r>
            <a:r>
              <a:rPr lang="en-US" dirty="0" smtClean="0"/>
              <a:t>»</a:t>
            </a:r>
          </a:p>
          <a:p>
            <a:r>
              <a:rPr lang="en-US" dirty="0" smtClean="0"/>
              <a:t>1.	This element has atomic mass of 56</a:t>
            </a:r>
          </a:p>
          <a:p>
            <a:r>
              <a:rPr lang="en-US" dirty="0" smtClean="0"/>
              <a:t>2.	It has 7 proton </a:t>
            </a:r>
          </a:p>
          <a:p>
            <a:r>
              <a:rPr lang="en-US" dirty="0" smtClean="0"/>
              <a:t>3.	 This element’s number is 3</a:t>
            </a:r>
          </a:p>
          <a:p>
            <a:r>
              <a:rPr lang="en-US" dirty="0" smtClean="0"/>
              <a:t>4.	It has 56 proton </a:t>
            </a:r>
          </a:p>
          <a:p>
            <a:r>
              <a:rPr lang="en-US" dirty="0" smtClean="0"/>
              <a:t>5.	It has   27 electrons</a:t>
            </a:r>
          </a:p>
          <a:p>
            <a:r>
              <a:rPr lang="en-US" dirty="0" smtClean="0"/>
              <a:t>6.	This element has atomic mass of 119</a:t>
            </a:r>
          </a:p>
          <a:p>
            <a:r>
              <a:rPr lang="en-US" dirty="0" smtClean="0"/>
              <a:t>7.	It has 69 neutrons  </a:t>
            </a:r>
          </a:p>
          <a:p>
            <a:r>
              <a:rPr lang="en-US" dirty="0" smtClean="0"/>
              <a:t>8.	It is inert gas</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227791964"/>
              </p:ext>
            </p:extLst>
          </p:nvPr>
        </p:nvGraphicFramePr>
        <p:xfrm>
          <a:off x="6946713" y="406804"/>
          <a:ext cx="5090615" cy="4377541"/>
        </p:xfrm>
        <a:graphic>
          <a:graphicData uri="http://schemas.openxmlformats.org/drawingml/2006/table">
            <a:tbl>
              <a:tblPr firstRow="1" firstCol="1" bandRow="1"/>
              <a:tblGrid>
                <a:gridCol w="508292"/>
                <a:gridCol w="509147"/>
                <a:gridCol w="509147"/>
                <a:gridCol w="509147"/>
                <a:gridCol w="509147"/>
                <a:gridCol w="509147"/>
                <a:gridCol w="509147"/>
                <a:gridCol w="509147"/>
                <a:gridCol w="509147"/>
                <a:gridCol w="509147"/>
              </a:tblGrid>
              <a:tr h="625363">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625363">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427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1470" y="419906"/>
            <a:ext cx="6408761" cy="4351338"/>
          </a:xfrm>
        </p:spPr>
        <p:txBody>
          <a:bodyPr>
            <a:normAutofit fontScale="92500"/>
          </a:bodyPr>
          <a:lstStyle/>
          <a:p>
            <a:r>
              <a:rPr lang="en-US" dirty="0" smtClean="0"/>
              <a:t>«</a:t>
            </a:r>
            <a:r>
              <a:rPr lang="en-US" dirty="0" err="1" smtClean="0"/>
              <a:t>Йошурун</a:t>
            </a:r>
            <a:r>
              <a:rPr lang="en-US" dirty="0" smtClean="0"/>
              <a:t> </a:t>
            </a:r>
            <a:r>
              <a:rPr lang="en-US" dirty="0" err="1" smtClean="0"/>
              <a:t>сөзни</a:t>
            </a:r>
            <a:r>
              <a:rPr lang="en-US" dirty="0" smtClean="0"/>
              <a:t> </a:t>
            </a:r>
            <a:r>
              <a:rPr lang="en-US" dirty="0" err="1" smtClean="0"/>
              <a:t>тап</a:t>
            </a:r>
            <a:r>
              <a:rPr lang="en-US" dirty="0" smtClean="0"/>
              <a:t>»</a:t>
            </a:r>
          </a:p>
          <a:p>
            <a:r>
              <a:rPr lang="en-US" dirty="0" smtClean="0"/>
              <a:t>1.	This element has atomic mass of 56</a:t>
            </a:r>
          </a:p>
          <a:p>
            <a:r>
              <a:rPr lang="en-US" dirty="0" smtClean="0"/>
              <a:t>2.	It has 7 proton </a:t>
            </a:r>
          </a:p>
          <a:p>
            <a:r>
              <a:rPr lang="en-US" dirty="0" smtClean="0"/>
              <a:t>3.	 This element’s number is 3</a:t>
            </a:r>
          </a:p>
          <a:p>
            <a:r>
              <a:rPr lang="en-US" dirty="0" smtClean="0"/>
              <a:t>4.	It has 56 proton </a:t>
            </a:r>
          </a:p>
          <a:p>
            <a:r>
              <a:rPr lang="en-US" dirty="0" smtClean="0"/>
              <a:t>5.	It has   27 electrons</a:t>
            </a:r>
          </a:p>
          <a:p>
            <a:r>
              <a:rPr lang="en-US" dirty="0" smtClean="0"/>
              <a:t>6.	This element has atomic mass of 119</a:t>
            </a:r>
          </a:p>
          <a:p>
            <a:r>
              <a:rPr lang="en-US" dirty="0" smtClean="0"/>
              <a:t>7.	It has 69 neutrons  </a:t>
            </a:r>
          </a:p>
          <a:p>
            <a:r>
              <a:rPr lang="en-US" dirty="0" smtClean="0"/>
              <a:t>8.	It is inert gas</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91848712"/>
              </p:ext>
            </p:extLst>
          </p:nvPr>
        </p:nvGraphicFramePr>
        <p:xfrm>
          <a:off x="6946713" y="406804"/>
          <a:ext cx="5090615" cy="4377541"/>
        </p:xfrm>
        <a:graphic>
          <a:graphicData uri="http://schemas.openxmlformats.org/drawingml/2006/table">
            <a:tbl>
              <a:tblPr firstRow="1" firstCol="1" bandRow="1"/>
              <a:tblGrid>
                <a:gridCol w="508292"/>
                <a:gridCol w="509147"/>
                <a:gridCol w="509147"/>
                <a:gridCol w="509147"/>
                <a:gridCol w="509147"/>
                <a:gridCol w="509147"/>
                <a:gridCol w="509147"/>
                <a:gridCol w="509147"/>
                <a:gridCol w="509147"/>
                <a:gridCol w="509147"/>
              </a:tblGrid>
              <a:tr h="625363">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R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O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R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O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G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E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25363">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L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H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U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M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B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R</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U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M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C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O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B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A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L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I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363">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E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tabLst>
                          <a:tab pos="1390650" algn="l"/>
                          <a:tab pos="1891665" algn="ctr"/>
                        </a:tabLs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O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1390650" algn="l"/>
                          <a:tab pos="1891665" algn="ctr"/>
                        </a:tabLst>
                      </a:pPr>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20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 Nitrate -  </a:t>
            </a:r>
            <a:r>
              <a:rPr lang="ru-RU" dirty="0" smtClean="0"/>
              <a:t>нитрат </a:t>
            </a:r>
            <a:r>
              <a:rPr lang="en-US" dirty="0" smtClean="0"/>
              <a:t/>
            </a:r>
            <a:br>
              <a:rPr lang="en-US" dirty="0" smtClean="0"/>
            </a:br>
            <a:r>
              <a:rPr lang="ru-RU" dirty="0" err="1" smtClean="0"/>
              <a:t>дегинимиз</a:t>
            </a:r>
            <a:r>
              <a:rPr lang="ru-RU" dirty="0" smtClean="0"/>
              <a:t> </a:t>
            </a:r>
            <a:r>
              <a:rPr lang="ru-RU" dirty="0" err="1" smtClean="0"/>
              <a:t>немә</a:t>
            </a:r>
            <a:r>
              <a:rPr lang="ru-RU" dirty="0" smtClean="0"/>
              <a:t>? </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409955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a:t>
            </a:r>
            <a:r>
              <a:rPr lang="en-US" dirty="0" smtClean="0"/>
              <a:t>35. </a:t>
            </a:r>
            <a:r>
              <a:rPr lang="kk-KZ" dirty="0" smtClean="0"/>
              <a:t>Нитратларниң парчилиниши</a:t>
            </a:r>
            <a:endParaRPr lang="ru-RU" dirty="0"/>
          </a:p>
        </p:txBody>
      </p:sp>
      <p:sp>
        <p:nvSpPr>
          <p:cNvPr id="3" name="Объект 2"/>
          <p:cNvSpPr>
            <a:spLocks noGrp="1"/>
          </p:cNvSpPr>
          <p:nvPr>
            <p:ph idx="1"/>
          </p:nvPr>
        </p:nvSpPr>
        <p:spPr/>
        <p:txBody>
          <a:bodyPr/>
          <a:lstStyle/>
          <a:p>
            <a:pPr marL="0" indent="0" algn="ctr">
              <a:buNone/>
            </a:pPr>
            <a:r>
              <a:rPr lang="kk-KZ" dirty="0" smtClean="0">
                <a:effectLst/>
                <a:latin typeface="Times New Roman" panose="02020603050405020304" pitchFamily="18" charset="0"/>
                <a:ea typeface="Times New Roman" panose="02020603050405020304" pitchFamily="18" charset="0"/>
              </a:rPr>
              <a:t>Химиялик диктант. </a:t>
            </a:r>
            <a:endParaRPr lang="ru-RU" dirty="0"/>
          </a:p>
        </p:txBody>
      </p:sp>
      <p:sp>
        <p:nvSpPr>
          <p:cNvPr id="4" name="Прямоугольник с двумя скругленными противолежащими углами 3"/>
          <p:cNvSpPr/>
          <p:nvPr/>
        </p:nvSpPr>
        <p:spPr>
          <a:xfrm>
            <a:off x="968991" y="2429301"/>
            <a:ext cx="1965278" cy="13101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kk-KZ" smtClean="0">
                <a:effectLst/>
                <a:latin typeface="Times New Roman" panose="02020603050405020304" pitchFamily="18" charset="0"/>
                <a:ea typeface="Times New Roman" panose="02020603050405020304" pitchFamily="18" charset="0"/>
                <a:cs typeface="Times New Roman" panose="02020603050405020304" pitchFamily="18" charset="0"/>
              </a:rPr>
              <a:t>Калий нитрати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3658600" y="4511512"/>
            <a:ext cx="2305472" cy="13101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алюминий</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нитрати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3658600" y="2370016"/>
            <a:ext cx="1965278" cy="13101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натрий</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нитрати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Прямоугольник с двумя скругленными противолежащими углами 7"/>
          <p:cNvSpPr/>
          <p:nvPr/>
        </p:nvSpPr>
        <p:spPr>
          <a:xfrm>
            <a:off x="838199" y="4495563"/>
            <a:ext cx="2328081" cy="13101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аммоний</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нитрати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Прямоугольник с двумя скругленными противолежащими углами 8"/>
          <p:cNvSpPr/>
          <p:nvPr/>
        </p:nvSpPr>
        <p:spPr>
          <a:xfrm>
            <a:off x="6807113" y="4495563"/>
            <a:ext cx="1965278" cy="13101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Мис </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II</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нитрати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Прямоугольник с двумя скругленными противолежащими углами 9"/>
          <p:cNvSpPr/>
          <p:nvPr/>
        </p:nvSpPr>
        <p:spPr>
          <a:xfrm>
            <a:off x="9519313" y="2462816"/>
            <a:ext cx="1965278" cy="13101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Күмүч </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нитрати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Прямоугольник с двумя скругленными противолежащими углами 10"/>
          <p:cNvSpPr/>
          <p:nvPr/>
        </p:nvSpPr>
        <p:spPr>
          <a:xfrm>
            <a:off x="6852743" y="2370016"/>
            <a:ext cx="2213075" cy="13101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Төмүр </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III</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нитрати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Прямоугольник с двумя скругленными противолежащими углами 11"/>
          <p:cNvSpPr/>
          <p:nvPr/>
        </p:nvSpPr>
        <p:spPr>
          <a:xfrm>
            <a:off x="9388522" y="4410193"/>
            <a:ext cx="1965278" cy="13101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kk-KZ" dirty="0" smtClean="0">
                <a:latin typeface="Times New Roman" panose="02020603050405020304" pitchFamily="18" charset="0"/>
                <a:ea typeface="Times New Roman" panose="02020603050405020304" pitchFamily="18" charset="0"/>
                <a:cs typeface="Times New Roman" panose="02020603050405020304" pitchFamily="18" charset="0"/>
              </a:rPr>
              <a:t>Барий </a:t>
            </a:r>
            <a:r>
              <a:rPr lang="kk-KZ" dirty="0" smtClean="0">
                <a:effectLst/>
                <a:latin typeface="Times New Roman" panose="02020603050405020304" pitchFamily="18" charset="0"/>
                <a:ea typeface="Times New Roman" panose="02020603050405020304" pitchFamily="18" charset="0"/>
                <a:cs typeface="Times New Roman" panose="02020603050405020304" pitchFamily="18" charset="0"/>
              </a:rPr>
              <a:t> нитрати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90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33037242"/>
              </p:ext>
            </p:extLst>
          </p:nvPr>
        </p:nvGraphicFramePr>
        <p:xfrm>
          <a:off x="863490" y="812630"/>
          <a:ext cx="10245788" cy="4291632"/>
        </p:xfrm>
        <a:graphic>
          <a:graphicData uri="http://schemas.openxmlformats.org/drawingml/2006/table">
            <a:tbl>
              <a:tblPr firstRow="1" firstCol="1" bandRow="1"/>
              <a:tblGrid>
                <a:gridCol w="5122033"/>
                <a:gridCol w="5123755"/>
              </a:tblGrid>
              <a:tr h="536454">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Калий нитрати</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KNO</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54">
                <a:tc>
                  <a:txBody>
                    <a:bodyPr/>
                    <a:lstStyle/>
                    <a:p>
                      <a:pPr algn="just">
                        <a:lnSpc>
                          <a:spcPct val="115000"/>
                        </a:lnSpc>
                        <a:spcAft>
                          <a:spcPts val="0"/>
                        </a:spcAft>
                      </a:pP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Натрий нитрати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NaNO</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54">
                <a:tc>
                  <a:txBody>
                    <a:bodyPr/>
                    <a:lstStyle/>
                    <a:p>
                      <a:pPr algn="just">
                        <a:lnSpc>
                          <a:spcPct val="115000"/>
                        </a:lnSpc>
                        <a:spcAft>
                          <a:spcPts val="0"/>
                        </a:spcAft>
                      </a:pP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Аммоний нитрати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54">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Барий нитрати</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Ba(NO</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54">
                <a:tc>
                  <a:txBody>
                    <a:bodyPr/>
                    <a:lstStyle/>
                    <a:p>
                      <a:pPr algn="just">
                        <a:lnSpc>
                          <a:spcPct val="115000"/>
                        </a:lnSpc>
                        <a:spcAft>
                          <a:spcPts val="0"/>
                        </a:spcAft>
                      </a:pP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Алюминий нитрати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Al(NO</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54">
                <a:tc>
                  <a:txBody>
                    <a:bodyPr/>
                    <a:lstStyle/>
                    <a:p>
                      <a:pPr algn="just">
                        <a:lnSpc>
                          <a:spcPct val="115000"/>
                        </a:lnSpc>
                        <a:spcAft>
                          <a:spcPts val="0"/>
                        </a:spcAft>
                      </a:pP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Төмүр </a:t>
                      </a: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III</a:t>
                      </a: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нитрати </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Fe(NO</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54">
                <a:tc>
                  <a:txBody>
                    <a:bodyPr/>
                    <a:lstStyle/>
                    <a:p>
                      <a:pPr algn="just">
                        <a:lnSpc>
                          <a:spcPct val="115000"/>
                        </a:lnSpc>
                        <a:spcAft>
                          <a:spcPts val="0"/>
                        </a:spcAft>
                      </a:pP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 Күмүч нитрати</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AgNO</a:t>
                      </a:r>
                      <a:r>
                        <a:rPr lang="en-US" sz="2400" baseline="-25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54">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Мис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II</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нитрати</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Cu(NO</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079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10046489"/>
              </p:ext>
            </p:extLst>
          </p:nvPr>
        </p:nvGraphicFramePr>
        <p:xfrm>
          <a:off x="360529" y="322881"/>
          <a:ext cx="10515600" cy="1752600"/>
        </p:xfrm>
        <a:graphic>
          <a:graphicData uri="http://schemas.openxmlformats.org/drawingml/2006/table">
            <a:tbl>
              <a:tblPr/>
              <a:tblGrid>
                <a:gridCol w="10515600"/>
              </a:tblGrid>
              <a:tr h="0">
                <a:tc>
                  <a:txBody>
                    <a:bodyPr/>
                    <a:lstStyle/>
                    <a:p>
                      <a:pPr algn="just">
                        <a:lnSpc>
                          <a:spcPct val="115000"/>
                        </a:lnSpc>
                        <a:spcAft>
                          <a:spcPts val="1000"/>
                        </a:spcAft>
                        <a:tabLst>
                          <a:tab pos="1543050" algn="l"/>
                        </a:tabLst>
                      </a:pPr>
                      <a:r>
                        <a:rPr lang="en-US" sz="2000" dirty="0">
                          <a:solidFill>
                            <a:srgbClr val="000000"/>
                          </a:solidFill>
                          <a:effectLst/>
                          <a:latin typeface="Gotham"/>
                          <a:ea typeface="Times New Roman" panose="02020603050405020304" pitchFamily="18" charset="0"/>
                          <a:cs typeface="Times New Roman" panose="02020603050405020304" pitchFamily="18" charset="0"/>
                        </a:rPr>
                        <a:t>All nitrates are solid crystal compounds, which are highly soluble in water. Like nitric acid, the nitrates are also decomposed with the emitting of oxygen on heating. Depending on the chemical activity of the metal, which is in the structure of the salt, the decomposition of nitrates occurs differently. The properties of the nitrates vary according to the position of the metal in the reactivity series. This is summarized in the table below.</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tr>
            </a:tbl>
          </a:graphicData>
        </a:graphic>
      </p:graphicFrame>
      <p:pic>
        <p:nvPicPr>
          <p:cNvPr id="5" name="Рисунок 4"/>
          <p:cNvPicPr>
            <a:picLocks noChangeAspect="1"/>
          </p:cNvPicPr>
          <p:nvPr/>
        </p:nvPicPr>
        <p:blipFill>
          <a:blip r:embed="rId2"/>
          <a:stretch>
            <a:fillRect/>
          </a:stretch>
        </p:blipFill>
        <p:spPr>
          <a:xfrm>
            <a:off x="2501041" y="2200484"/>
            <a:ext cx="7434527" cy="4116968"/>
          </a:xfrm>
          <a:prstGeom prst="rect">
            <a:avLst/>
          </a:prstGeom>
        </p:spPr>
      </p:pic>
    </p:spTree>
    <p:extLst>
      <p:ext uri="{BB962C8B-B14F-4D97-AF65-F5344CB8AC3E}">
        <p14:creationId xmlns:p14="http://schemas.microsoft.com/office/powerpoint/2010/main" val="40767470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516</Words>
  <Application>Microsoft Office PowerPoint</Application>
  <PresentationFormat>Широкоэкранный</PresentationFormat>
  <Paragraphs>179</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Gotham</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 Nitrate -  нитрат  дегинимиз немә? </vt:lpstr>
      <vt:lpstr>§35. Нитратларниң парчилиниши</vt:lpstr>
      <vt:lpstr>Презентация PowerPoint</vt:lpstr>
      <vt:lpstr>Презентация PowerPoint</vt:lpstr>
      <vt:lpstr>Презентация PowerPoint</vt:lpstr>
      <vt:lpstr>Хатасини тап Калий нитратини парчилиғанда калий нитрити вә  азот  (IV) оксиди вә кислород гази бөлүниду </vt:lpstr>
      <vt:lpstr>Презентация PowerPoint</vt:lpstr>
      <vt:lpstr>Презентация PowerPoint</vt:lpstr>
      <vt:lpstr>Nitric acid reacts with iron (II) hydroxide to produce iron (II) nitrate and water.  How many moles of iron (II) nitrate will produce in a reaction with 50 g of HNO3?</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cp:revision>
  <dcterms:created xsi:type="dcterms:W3CDTF">2021-02-18T04:59:15Z</dcterms:created>
  <dcterms:modified xsi:type="dcterms:W3CDTF">2022-02-24T10:19:33Z</dcterms:modified>
</cp:coreProperties>
</file>