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 id="2147483714" r:id="rId4"/>
    <p:sldMasterId id="2147483732" r:id="rId5"/>
    <p:sldMasterId id="2147483750" r:id="rId6"/>
  </p:sldMasterIdLst>
  <p:sldIdLst>
    <p:sldId id="256" r:id="rId7"/>
    <p:sldId id="257" r:id="rId8"/>
    <p:sldId id="259" r:id="rId9"/>
    <p:sldId id="258" r:id="rId10"/>
    <p:sldId id="261" r:id="rId11"/>
    <p:sldId id="262" r:id="rId12"/>
    <p:sldId id="263" r:id="rId13"/>
    <p:sldId id="264" r:id="rId14"/>
    <p:sldId id="265"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D577C85-3EB2-4C82-9295-940650292F68}" type="datetimeFigureOut">
              <a:rPr lang="en-US" smtClean="0"/>
              <a:t>8/27/2022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194832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577C85-3EB2-4C82-9295-940650292F68}"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42693476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484F64-32F6-45C5-931F-ADC1662401D0}"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609302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086D93-FCAC-47E0-A2EE-787E62CA814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801630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879A6-0FD0-4734-A311-86BFCA472E6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5959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D577C85-3EB2-4C82-9295-940650292F6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894287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D577C85-3EB2-4C82-9295-940650292F6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2988659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577C85-3EB2-4C82-9295-940650292F6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278795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577C85-3EB2-4C82-9295-940650292F68}" type="datetimeFigureOut">
              <a:rPr lang="en-US" smtClean="0"/>
              <a:t>8/27/2022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1770205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577C85-3EB2-4C82-9295-940650292F68}" type="datetimeFigureOut">
              <a:rPr lang="en-US" smtClean="0"/>
              <a:t>8/27/2022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184279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D577C85-3EB2-4C82-9295-940650292F6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4033034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D577C85-3EB2-4C82-9295-940650292F6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2621128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923F103-BC34-4FE4-A40E-EDDEECFDA5D0}" type="datetimeFigureOut">
              <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8/27/2022</a:t>
            </a:fld>
            <a:endPar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929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C9CA7B-DFD4-44B5-8C60-D14B8CD1FB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3596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577C85-3EB2-4C82-9295-940650292F6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1939771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E6425-0181-43F2-84FC-787E803FD2F8}"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78818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B8791-F1B0-41E7-B7FD-A781E65C4266}"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64110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DD63B2-E120-4ED8-B27B-C685F510A5F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56293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A18ACC-A947-437B-A130-35BD54FDF1E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62429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D7E02-BCB8-4D50-A234-369438C086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62744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E86A4C-8E40-4F87-A4F0-01A0687C5742}"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41976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E72C73-2D91-4E12-BA25-F0AA0C03599B}"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74165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3A1CC3-2375-41D4-9E03-427CAF2A4C1A}"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04670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F16868-8199-4C2C-A5B1-63AEE139F88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52960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D9FF7F-6988-44CC-821B-644E70CD2F73}"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67169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577C85-3EB2-4C82-9295-940650292F68}"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1511698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12C299-16B2-4475-990D-751901EACC14}"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36842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E86839-B9D8-4651-8783-F325ECE74E65}"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6566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484F64-32F6-45C5-931F-ADC1662401D0}"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81512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086D93-FCAC-47E0-A2EE-787E62CA814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05501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879A6-0FD0-4734-A311-86BFCA472E6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60363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923F103-BC34-4FE4-A40E-EDDEECFDA5D0}" type="datetimeFigureOut">
              <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8/27/2022</a:t>
            </a:fld>
            <a:endPar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70097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C9CA7B-DFD4-44B5-8C60-D14B8CD1FB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3092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E6425-0181-43F2-84FC-787E803FD2F8}"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66208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B8791-F1B0-41E7-B7FD-A781E65C4266}"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9339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DD63B2-E120-4ED8-B27B-C685F510A5F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0287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D577C85-3EB2-4C82-9295-940650292F68}"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2546821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A18ACC-A947-437B-A130-35BD54FDF1E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76443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D7E02-BCB8-4D50-A234-369438C086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67643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E86A4C-8E40-4F87-A4F0-01A0687C5742}"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72985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E72C73-2D91-4E12-BA25-F0AA0C03599B}"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543052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3A1CC3-2375-41D4-9E03-427CAF2A4C1A}"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3733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F16868-8199-4C2C-A5B1-63AEE139F88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3835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D9FF7F-6988-44CC-821B-644E70CD2F73}"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869112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12C299-16B2-4475-990D-751901EACC14}"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04885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E86839-B9D8-4651-8783-F325ECE74E65}"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11665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484F64-32F6-45C5-931F-ADC1662401D0}"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0899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D577C85-3EB2-4C82-9295-940650292F68}" type="datetimeFigureOut">
              <a:rPr lang="en-US" smtClean="0"/>
              <a:t>8/27/2022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26972884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086D93-FCAC-47E0-A2EE-787E62CA814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02628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879A6-0FD0-4734-A311-86BFCA472E6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39422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923F103-BC34-4FE4-A40E-EDDEECFDA5D0}" type="datetimeFigureOut">
              <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8/27/2022</a:t>
            </a:fld>
            <a:endPar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38210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C9CA7B-DFD4-44B5-8C60-D14B8CD1FB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03301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E6425-0181-43F2-84FC-787E803FD2F8}"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80856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B8791-F1B0-41E7-B7FD-A781E65C4266}"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09578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DD63B2-E120-4ED8-B27B-C685F510A5F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98544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A18ACC-A947-437B-A130-35BD54FDF1E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41610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D7E02-BCB8-4D50-A234-369438C086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17877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E86A4C-8E40-4F87-A4F0-01A0687C5742}"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344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D577C85-3EB2-4C82-9295-940650292F68}" type="datetimeFigureOut">
              <a:rPr lang="en-US" smtClean="0"/>
              <a:t>8/27/2022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1498128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E72C73-2D91-4E12-BA25-F0AA0C03599B}"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79029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3A1CC3-2375-41D4-9E03-427CAF2A4C1A}"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41025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F16868-8199-4C2C-A5B1-63AEE139F88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353906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D9FF7F-6988-44CC-821B-644E70CD2F73}"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54214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12C299-16B2-4475-990D-751901EACC14}"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538022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E86839-B9D8-4651-8783-F325ECE74E65}"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744784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484F64-32F6-45C5-931F-ADC1662401D0}"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897560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086D93-FCAC-47E0-A2EE-787E62CA814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62680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879A6-0FD0-4734-A311-86BFCA472E6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87095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923F103-BC34-4FE4-A40E-EDDEECFDA5D0}" type="datetimeFigureOut">
              <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8/27/2022</a:t>
            </a:fld>
            <a:endPar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7485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77C85-3EB2-4C82-9295-940650292F68}" type="datetimeFigureOut">
              <a:rPr lang="en-US" smtClean="0"/>
              <a:t>8/27/2022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3109188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C9CA7B-DFD4-44B5-8C60-D14B8CD1FB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154813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E6425-0181-43F2-84FC-787E803FD2F8}"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27103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B8791-F1B0-41E7-B7FD-A781E65C4266}"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398484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DD63B2-E120-4ED8-B27B-C685F510A5F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05051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A18ACC-A947-437B-A130-35BD54FDF1E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37148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D7E02-BCB8-4D50-A234-369438C086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30137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E86A4C-8E40-4F87-A4F0-01A0687C5742}"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303489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E72C73-2D91-4E12-BA25-F0AA0C03599B}"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67743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3A1CC3-2375-41D4-9E03-427CAF2A4C1A}"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34598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F16868-8199-4C2C-A5B1-63AEE139F88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4507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577C85-3EB2-4C82-9295-940650292F68}"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3533926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D9FF7F-6988-44CC-821B-644E70CD2F73}"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913009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12C299-16B2-4475-990D-751901EACC14}"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393785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E86839-B9D8-4651-8783-F325ECE74E65}"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013084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484F64-32F6-45C5-931F-ADC1662401D0}"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755543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086D93-FCAC-47E0-A2EE-787E62CA814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969204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A879A6-0FD0-4734-A311-86BFCA472E6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577164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923F103-BC34-4FE4-A40E-EDDEECFDA5D0}" type="datetimeFigureOut">
              <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8/27/2022</a:t>
            </a:fld>
            <a:endPar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alpha val="60000"/>
                </a:prstClr>
              </a:solidFill>
              <a:effectLst/>
              <a:uLnTx/>
              <a:uFillTx/>
              <a:latin typeface="Century Gothic" panose="020B0502020202020204"/>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031241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C9CA7B-DFD4-44B5-8C60-D14B8CD1FB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806472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E6425-0181-43F2-84FC-787E803FD2F8}"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336040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B8791-F1B0-41E7-B7FD-A781E65C4266}"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3828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577C85-3EB2-4C82-9295-940650292F68}"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2BD1057-B53D-48BD-B2DF-D1CE6CD0EDC1}" type="slidenum">
              <a:rPr lang="en-US" smtClean="0"/>
              <a:t>‹#›</a:t>
            </a:fld>
            <a:endParaRPr lang="en-US"/>
          </a:p>
        </p:txBody>
      </p:sp>
    </p:spTree>
    <p:extLst>
      <p:ext uri="{BB962C8B-B14F-4D97-AF65-F5344CB8AC3E}">
        <p14:creationId xmlns:p14="http://schemas.microsoft.com/office/powerpoint/2010/main" val="14607265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DD63B2-E120-4ED8-B27B-C685F510A5F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292916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A18ACC-A947-437B-A130-35BD54FDF1E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228074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8D7E02-BCB8-4D50-A234-369438C08659}"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014076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E86A4C-8E40-4F87-A4F0-01A0687C5742}"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286514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E72C73-2D91-4E12-BA25-F0AA0C03599B}"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895805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3A1CC3-2375-41D4-9E03-427CAF2A4C1A}"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65359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F16868-8199-4C2C-A5B1-63AEE139F88E}"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49952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D9FF7F-6988-44CC-821B-644E70CD2F73}"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124512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12C299-16B2-4475-990D-751901EACC14}"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407653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E86839-B9D8-4651-8783-F325ECE74E65}"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4743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jpe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1.jpe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1.jpe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D577C85-3EB2-4C82-9295-940650292F68}" type="datetimeFigureOut">
              <a:rPr lang="en-US" smtClean="0"/>
              <a:t>8/27/2022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2BD1057-B53D-48BD-B2DF-D1CE6CD0EDC1}" type="slidenum">
              <a:rPr lang="en-US" smtClean="0"/>
              <a:t>‹#›</a:t>
            </a:fld>
            <a:endParaRPr lang="en-US"/>
          </a:p>
        </p:txBody>
      </p:sp>
    </p:spTree>
    <p:extLst>
      <p:ext uri="{BB962C8B-B14F-4D97-AF65-F5344CB8AC3E}">
        <p14:creationId xmlns:p14="http://schemas.microsoft.com/office/powerpoint/2010/main" val="4009552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E451C3-0FF4-47C4-B829-773ADF60F88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368169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E451C3-0FF4-47C4-B829-773ADF60F88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436168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E451C3-0FF4-47C4-B829-773ADF60F88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2228240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E451C3-0FF4-47C4-B829-773ADF60F88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52047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E451C3-0FF4-47C4-B829-773ADF60F88C}" type="datetimeFigureOut">
              <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8/27/2022</a:t>
            </a:fld>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B31166"/>
              </a:solidFill>
              <a:effectLst/>
              <a:uLnTx/>
              <a:uFillTx/>
              <a:latin typeface="Century Gothic" panose="020B0502020202020204"/>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037311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4044" y="572655"/>
            <a:ext cx="9319081" cy="3943926"/>
          </a:xfrm>
          <a:noFill/>
          <a:ln>
            <a:noFill/>
          </a:ln>
        </p:spPr>
        <p:style>
          <a:lnRef idx="0">
            <a:scrgbClr r="0" g="0" b="0"/>
          </a:lnRef>
          <a:fillRef idx="0">
            <a:scrgbClr r="0" g="0" b="0"/>
          </a:fillRef>
          <a:effectRef idx="0">
            <a:scrgbClr r="0" g="0" b="0"/>
          </a:effectRef>
          <a:fontRef idx="minor">
            <a:schemeClr val="accent2"/>
          </a:fontRef>
        </p:style>
        <p:txBody>
          <a:bodyPr/>
          <a:lstStyle/>
          <a:p>
            <a:r>
              <a:rPr lang="en-US" sz="8800" dirty="0" smtClean="0">
                <a:solidFill>
                  <a:schemeClr val="bg1"/>
                </a:solidFill>
                <a:latin typeface="Berlin Sans FB Demi" panose="020E0802020502020306" pitchFamily="34" charset="0"/>
              </a:rPr>
              <a:t/>
            </a:r>
            <a:br>
              <a:rPr lang="en-US" sz="8800" dirty="0" smtClean="0">
                <a:solidFill>
                  <a:schemeClr val="bg1"/>
                </a:solidFill>
                <a:latin typeface="Berlin Sans FB Demi" panose="020E0802020502020306" pitchFamily="34" charset="0"/>
              </a:rPr>
            </a:br>
            <a:r>
              <a:rPr lang="en-US" sz="8800" dirty="0" smtClean="0">
                <a:solidFill>
                  <a:schemeClr val="bg1"/>
                </a:solidFill>
                <a:latin typeface="Berlin Sans FB Demi" panose="020E0802020502020306" pitchFamily="34" charset="0"/>
              </a:rPr>
              <a:t/>
            </a:r>
            <a:br>
              <a:rPr lang="en-US" sz="8800" dirty="0" smtClean="0">
                <a:solidFill>
                  <a:schemeClr val="bg1"/>
                </a:solidFill>
                <a:latin typeface="Berlin Sans FB Demi" panose="020E0802020502020306" pitchFamily="34" charset="0"/>
              </a:rPr>
            </a:br>
            <a:r>
              <a:rPr lang="en-US" sz="3200" dirty="0" smtClean="0">
                <a:solidFill>
                  <a:schemeClr val="bg1"/>
                </a:solidFill>
                <a:latin typeface="Berlin Sans FB Demi" panose="020E0802020502020306" pitchFamily="34" charset="0"/>
              </a:rPr>
              <a:t>THE</a:t>
            </a:r>
            <a:r>
              <a:rPr lang="en-US" sz="8800" dirty="0" smtClean="0">
                <a:solidFill>
                  <a:schemeClr val="bg1"/>
                </a:solidFill>
                <a:latin typeface="Berlin Sans FB Demi" panose="020E0802020502020306" pitchFamily="34" charset="0"/>
              </a:rPr>
              <a:t> </a:t>
            </a:r>
            <a:r>
              <a:rPr lang="en-US" sz="8800" dirty="0">
                <a:solidFill>
                  <a:schemeClr val="bg1"/>
                </a:solidFill>
                <a:latin typeface="Berlin Sans FB Demi" panose="020E0802020502020306" pitchFamily="34" charset="0"/>
              </a:rPr>
              <a:t/>
            </a:r>
            <a:br>
              <a:rPr lang="en-US" sz="8800" dirty="0">
                <a:solidFill>
                  <a:schemeClr val="bg1"/>
                </a:solidFill>
                <a:latin typeface="Berlin Sans FB Demi" panose="020E0802020502020306" pitchFamily="34" charset="0"/>
              </a:rPr>
            </a:br>
            <a:r>
              <a:rPr lang="en-US" sz="8800" dirty="0" smtClean="0">
                <a:solidFill>
                  <a:schemeClr val="bg1"/>
                </a:solidFill>
                <a:latin typeface="Berlin Sans FB Demi" panose="020E0802020502020306" pitchFamily="34" charset="0"/>
              </a:rPr>
              <a:t>INTRODUCTION </a:t>
            </a:r>
            <a:br>
              <a:rPr lang="en-US" sz="8800" dirty="0" smtClean="0">
                <a:solidFill>
                  <a:schemeClr val="bg1"/>
                </a:solidFill>
                <a:latin typeface="Berlin Sans FB Demi" panose="020E0802020502020306" pitchFamily="34" charset="0"/>
              </a:rPr>
            </a:br>
            <a:r>
              <a:rPr lang="en-US" sz="1800" dirty="0" smtClean="0">
                <a:solidFill>
                  <a:schemeClr val="bg1"/>
                </a:solidFill>
                <a:latin typeface="Berlin Sans FB Demi" panose="020E0802020502020306" pitchFamily="34" charset="0"/>
              </a:rPr>
              <a:t>OF THE BOOK , THAT NAMED ANALYZING ENGLISH GRAMMAR , WHICH WRITTEN BY T.P.KLAMMER,M.R.SCHULZ,A.D.VOLPE</a:t>
            </a:r>
            <a:r>
              <a:rPr lang="en-US" sz="8800" dirty="0" smtClean="0">
                <a:solidFill>
                  <a:schemeClr val="bg1"/>
                </a:solidFill>
                <a:latin typeface="Berlin Sans FB Demi" panose="020E0802020502020306" pitchFamily="34" charset="0"/>
              </a:rPr>
              <a:t/>
            </a:r>
            <a:br>
              <a:rPr lang="en-US" sz="8800" dirty="0" smtClean="0">
                <a:solidFill>
                  <a:schemeClr val="bg1"/>
                </a:solidFill>
                <a:latin typeface="Berlin Sans FB Demi" panose="020E0802020502020306" pitchFamily="34" charset="0"/>
              </a:rPr>
            </a:br>
            <a:endParaRPr lang="en-US" sz="8800" dirty="0">
              <a:solidFill>
                <a:schemeClr val="bg1"/>
              </a:solidFill>
              <a:latin typeface="Berlin Sans FB Demi" panose="020E0802020502020306" pitchFamily="34" charset="0"/>
            </a:endParaRPr>
          </a:p>
        </p:txBody>
      </p:sp>
      <p:sp>
        <p:nvSpPr>
          <p:cNvPr id="4" name="TextBox 3"/>
          <p:cNvSpPr txBox="1"/>
          <p:nvPr/>
        </p:nvSpPr>
        <p:spPr>
          <a:xfrm>
            <a:off x="8007928" y="5144656"/>
            <a:ext cx="2937164" cy="369332"/>
          </a:xfrm>
          <a:prstGeom prst="rect">
            <a:avLst/>
          </a:prstGeom>
          <a:noFill/>
        </p:spPr>
        <p:txBody>
          <a:bodyPr wrap="square" rtlCol="0">
            <a:spAutoFit/>
          </a:bodyPr>
          <a:lstStyle/>
          <a:p>
            <a:r>
              <a:rPr lang="en-US" dirty="0" err="1" smtClean="0">
                <a:solidFill>
                  <a:schemeClr val="bg1"/>
                </a:solidFill>
                <a:latin typeface="Arial Narrow" panose="020B0606020202030204" pitchFamily="34" charset="0"/>
              </a:rPr>
              <a:t>Dumankyzy</a:t>
            </a:r>
            <a:r>
              <a:rPr lang="en-US" dirty="0" smtClean="0">
                <a:solidFill>
                  <a:schemeClr val="bg1"/>
                </a:solidFill>
                <a:latin typeface="Arial Narrow" panose="020B0606020202030204" pitchFamily="34" charset="0"/>
              </a:rPr>
              <a:t> </a:t>
            </a:r>
            <a:r>
              <a:rPr lang="en-US" dirty="0" err="1" smtClean="0">
                <a:solidFill>
                  <a:schemeClr val="bg1"/>
                </a:solidFill>
                <a:latin typeface="Arial Narrow" panose="020B0606020202030204" pitchFamily="34" charset="0"/>
              </a:rPr>
              <a:t>Nurzhar</a:t>
            </a:r>
            <a:endParaRPr lang="en-US"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val="294589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4954" y="2603500"/>
            <a:ext cx="10141119" cy="3416300"/>
          </a:xfrm>
        </p:spPr>
        <p:txBody>
          <a:bodyPr>
            <a:normAutofit/>
          </a:bodyPr>
          <a:lstStyle/>
          <a:p>
            <a:pPr marL="0" indent="0">
              <a:buNone/>
            </a:pPr>
            <a:r>
              <a:rPr lang="en-US" sz="8800" dirty="0" smtClean="0">
                <a:latin typeface="Algerian" panose="04020705040A02060702" pitchFamily="82" charset="0"/>
              </a:rPr>
              <a:t>THANK YOU FOR ATTENTION!</a:t>
            </a:r>
            <a:endParaRPr lang="en-US" sz="8800" dirty="0">
              <a:latin typeface="Algerian" panose="04020705040A02060702" pitchFamily="82" charset="0"/>
            </a:endParaRPr>
          </a:p>
        </p:txBody>
      </p:sp>
    </p:spTree>
    <p:extLst>
      <p:ext uri="{BB962C8B-B14F-4D97-AF65-F5344CB8AC3E}">
        <p14:creationId xmlns:p14="http://schemas.microsoft.com/office/powerpoint/2010/main" val="175588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554" y="678105"/>
            <a:ext cx="8761413" cy="706964"/>
          </a:xfrm>
        </p:spPr>
        <p:txBody>
          <a:bodyPr/>
          <a:lstStyle/>
          <a:p>
            <a:r>
              <a:rPr lang="en-US" sz="9600" dirty="0" smtClean="0">
                <a:latin typeface="Berlin Sans FB Demi" panose="020E0802020502020306" pitchFamily="34" charset="0"/>
              </a:rPr>
              <a:t>AGENDA</a:t>
            </a:r>
            <a:r>
              <a:rPr lang="en-US" dirty="0" smtClean="0"/>
              <a:t> </a:t>
            </a:r>
            <a:endParaRPr lang="en-US" dirty="0"/>
          </a:p>
        </p:txBody>
      </p:sp>
      <p:sp>
        <p:nvSpPr>
          <p:cNvPr id="3" name="Объект 2"/>
          <p:cNvSpPr>
            <a:spLocks noGrp="1"/>
          </p:cNvSpPr>
          <p:nvPr>
            <p:ph idx="1"/>
          </p:nvPr>
        </p:nvSpPr>
        <p:spPr/>
        <p:txBody>
          <a:bodyPr>
            <a:normAutofit fontScale="92500" lnSpcReduction="10000"/>
          </a:bodyPr>
          <a:lstStyle/>
          <a:p>
            <a:r>
              <a:rPr lang="en-US" sz="3600" b="1" dirty="0" smtClean="0">
                <a:latin typeface="Algerian" panose="04020705040A02060702" pitchFamily="82" charset="0"/>
              </a:rPr>
              <a:t>WHAT IS THE GRAMMAR? </a:t>
            </a:r>
          </a:p>
          <a:p>
            <a:pPr>
              <a:buFont typeface="Wingdings" panose="05000000000000000000" pitchFamily="2" charset="2"/>
              <a:buChar char="Ø"/>
            </a:pPr>
            <a:r>
              <a:rPr lang="en-US" dirty="0" smtClean="0"/>
              <a:t>GRAMMAR VERSUS USAGE</a:t>
            </a:r>
          </a:p>
          <a:p>
            <a:pPr>
              <a:buFont typeface="Wingdings" panose="05000000000000000000" pitchFamily="2" charset="2"/>
              <a:buChar char="Ø"/>
            </a:pPr>
            <a:r>
              <a:rPr lang="en-US" dirty="0"/>
              <a:t>DESCRIPTIVE </a:t>
            </a:r>
            <a:r>
              <a:rPr lang="en-US" dirty="0" smtClean="0"/>
              <a:t>GRAMMARS</a:t>
            </a:r>
          </a:p>
          <a:p>
            <a:pPr>
              <a:buFont typeface="Wingdings" panose="05000000000000000000" pitchFamily="2" charset="2"/>
              <a:buChar char="Ø"/>
            </a:pPr>
            <a:r>
              <a:rPr lang="en-US" dirty="0" smtClean="0"/>
              <a:t>GRAMMATICAL PHOTOTYPES</a:t>
            </a:r>
          </a:p>
          <a:p>
            <a:r>
              <a:rPr lang="en-US" sz="2800" b="1" dirty="0" err="1" smtClean="0">
                <a:latin typeface="Algerian" panose="04020705040A02060702" pitchFamily="82" charset="0"/>
              </a:rPr>
              <a:t>AmIS</a:t>
            </a:r>
            <a:r>
              <a:rPr lang="en-US" sz="2800" b="1" dirty="0" smtClean="0">
                <a:latin typeface="Algerian" panose="04020705040A02060702" pitchFamily="82" charset="0"/>
              </a:rPr>
              <a:t> </a:t>
            </a:r>
            <a:r>
              <a:rPr lang="en-US" sz="2800" b="1" dirty="0" smtClean="0">
                <a:latin typeface="Algerian" panose="04020705040A02060702" pitchFamily="82" charset="0"/>
              </a:rPr>
              <a:t>TO LEARNING ABOUT LANGUAGE </a:t>
            </a:r>
          </a:p>
          <a:p>
            <a:pPr>
              <a:buFont typeface="Wingdings" panose="05000000000000000000" pitchFamily="2" charset="2"/>
              <a:buChar char="Ø"/>
            </a:pPr>
            <a:r>
              <a:rPr lang="en-US" dirty="0" smtClean="0"/>
              <a:t>DIAGRAMMING</a:t>
            </a:r>
          </a:p>
          <a:p>
            <a:pPr>
              <a:buFont typeface="Wingdings" panose="05000000000000000000" pitchFamily="2" charset="2"/>
              <a:buChar char="Ø"/>
            </a:pPr>
            <a:r>
              <a:rPr lang="en-US" dirty="0" smtClean="0"/>
              <a:t>IC ANALYSIS</a:t>
            </a:r>
          </a:p>
          <a:p>
            <a:pPr>
              <a:buFont typeface="Wingdings" panose="05000000000000000000" pitchFamily="2" charset="2"/>
              <a:buChar char="Ø"/>
            </a:pPr>
            <a:r>
              <a:rPr lang="en-US" dirty="0" smtClean="0"/>
              <a:t>PHRASE STRUCTURE TREES </a:t>
            </a:r>
          </a:p>
          <a:p>
            <a:pPr marL="0" indent="0">
              <a:buNone/>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95482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953" y="3131897"/>
            <a:ext cx="3583302" cy="738910"/>
          </a:xfrm>
        </p:spPr>
        <p:txBody>
          <a:bodyPr/>
          <a:lstStyle/>
          <a:p>
            <a:r>
              <a:rPr lang="en-US" dirty="0" smtClean="0"/>
              <a:t> FOCAL KNOWLEDGE</a:t>
            </a:r>
            <a:br>
              <a:rPr lang="en-US" dirty="0" smtClean="0"/>
            </a:br>
            <a:r>
              <a:rPr lang="en-US" dirty="0" smtClean="0"/>
              <a:t/>
            </a:r>
            <a:br>
              <a:rPr lang="en-US" dirty="0" smtClean="0"/>
            </a:br>
            <a:r>
              <a:rPr lang="en-US" dirty="0"/>
              <a:t/>
            </a:r>
            <a:br>
              <a:rPr lang="en-US" dirty="0"/>
            </a:br>
            <a:r>
              <a:rPr lang="en-US" dirty="0" smtClean="0"/>
              <a:t>TACIT KNOWLEDGE</a:t>
            </a:r>
            <a:endParaRPr lang="en-US" dirty="0"/>
          </a:p>
        </p:txBody>
      </p:sp>
      <p:sp>
        <p:nvSpPr>
          <p:cNvPr id="3" name="Текст 2"/>
          <p:cNvSpPr>
            <a:spLocks noGrp="1"/>
          </p:cNvSpPr>
          <p:nvPr>
            <p:ph type="body" idx="1"/>
          </p:nvPr>
        </p:nvSpPr>
        <p:spPr>
          <a:xfrm>
            <a:off x="6539347" y="2244437"/>
            <a:ext cx="4150704" cy="2827868"/>
          </a:xfrm>
        </p:spPr>
        <p:txBody>
          <a:bodyPr>
            <a:normAutofit lnSpcReduction="10000"/>
          </a:bodyPr>
          <a:lstStyle/>
          <a:p>
            <a:r>
              <a:rPr lang="en-US" dirty="0"/>
              <a:t>THE  purpose of this book is to improve your focal knowledge of English grammar, to enable you to explain exactly what it is that you do to produce grammatical spoken or written English and how you do it. </a:t>
            </a:r>
          </a:p>
          <a:p>
            <a:endParaRPr lang="en-US" dirty="0"/>
          </a:p>
        </p:txBody>
      </p:sp>
    </p:spTree>
    <p:extLst>
      <p:ext uri="{BB962C8B-B14F-4D97-AF65-F5344CB8AC3E}">
        <p14:creationId xmlns:p14="http://schemas.microsoft.com/office/powerpoint/2010/main" val="156308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973668"/>
            <a:ext cx="10510573" cy="706964"/>
          </a:xfrm>
        </p:spPr>
        <p:txBody>
          <a:bodyPr/>
          <a:lstStyle/>
          <a:p>
            <a:r>
              <a:rPr lang="en-US" sz="6000" b="1" dirty="0" smtClean="0">
                <a:latin typeface="Algerian" panose="04020705040A02060702" pitchFamily="82" charset="0"/>
              </a:rPr>
              <a:t>WHAT IS THE GRAMMAR?</a:t>
            </a:r>
            <a:endParaRPr lang="en-US" sz="6000" b="1" dirty="0">
              <a:latin typeface="Algerian" panose="04020705040A02060702" pitchFamily="82" charset="0"/>
            </a:endParaRPr>
          </a:p>
        </p:txBody>
      </p:sp>
      <p:sp>
        <p:nvSpPr>
          <p:cNvPr id="3" name="Объект 2"/>
          <p:cNvSpPr>
            <a:spLocks noGrp="1"/>
          </p:cNvSpPr>
          <p:nvPr>
            <p:ph idx="1"/>
          </p:nvPr>
        </p:nvSpPr>
        <p:spPr>
          <a:xfrm>
            <a:off x="0" y="2264136"/>
            <a:ext cx="3581882" cy="3416300"/>
          </a:xfrm>
        </p:spPr>
        <p:txBody>
          <a:bodyPr/>
          <a:lstStyle/>
          <a:p>
            <a:pPr marL="0" indent="0">
              <a:buNone/>
            </a:pPr>
            <a:r>
              <a:rPr lang="en-US" dirty="0" smtClean="0">
                <a:latin typeface="Arial Black" panose="020B0A04020102020204" pitchFamily="34" charset="0"/>
              </a:rPr>
              <a:t> </a:t>
            </a:r>
            <a:endParaRPr lang="en-US" dirty="0">
              <a:latin typeface="Arial Black" panose="020B0A04020102020204" pitchFamily="34" charset="0"/>
            </a:endParaRPr>
          </a:p>
        </p:txBody>
      </p:sp>
      <p:sp>
        <p:nvSpPr>
          <p:cNvPr id="13" name="TextBox 12"/>
          <p:cNvSpPr txBox="1"/>
          <p:nvPr/>
        </p:nvSpPr>
        <p:spPr>
          <a:xfrm>
            <a:off x="2361414" y="3563331"/>
            <a:ext cx="881407" cy="377165"/>
          </a:xfrm>
          <a:prstGeom prst="rect">
            <a:avLst/>
          </a:prstGeom>
          <a:noFill/>
        </p:spPr>
        <p:txBody>
          <a:bodyPr wrap="square" rtlCol="0">
            <a:spAutoFit/>
          </a:bodyPr>
          <a:lstStyle/>
          <a:p>
            <a:r>
              <a:rPr lang="en-US" dirty="0" smtClean="0"/>
              <a:t> </a:t>
            </a:r>
            <a:endParaRPr lang="en-US" dirty="0"/>
          </a:p>
        </p:txBody>
      </p:sp>
      <p:sp>
        <p:nvSpPr>
          <p:cNvPr id="15" name="TextBox 14"/>
          <p:cNvSpPr txBox="1"/>
          <p:nvPr/>
        </p:nvSpPr>
        <p:spPr>
          <a:xfrm>
            <a:off x="678730" y="4355184"/>
            <a:ext cx="248786" cy="369332"/>
          </a:xfrm>
          <a:prstGeom prst="rect">
            <a:avLst/>
          </a:prstGeom>
          <a:noFill/>
        </p:spPr>
        <p:txBody>
          <a:bodyPr wrap="none" rtlCol="0">
            <a:spAutoFit/>
          </a:bodyPr>
          <a:lstStyle/>
          <a:p>
            <a:r>
              <a:rPr lang="en-US" dirty="0" smtClean="0"/>
              <a:t> </a:t>
            </a:r>
            <a:endParaRPr lang="en-US" dirty="0"/>
          </a:p>
        </p:txBody>
      </p:sp>
      <p:sp>
        <p:nvSpPr>
          <p:cNvPr id="19" name="Прямоугольник 18"/>
          <p:cNvSpPr/>
          <p:nvPr/>
        </p:nvSpPr>
        <p:spPr>
          <a:xfrm>
            <a:off x="4003510" y="3293574"/>
            <a:ext cx="3406738" cy="2553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Grammar mean a description of the language system</a:t>
            </a:r>
          </a:p>
          <a:p>
            <a:pPr algn="ctr"/>
            <a:endParaRPr lang="en-US" dirty="0"/>
          </a:p>
        </p:txBody>
      </p:sp>
      <p:sp>
        <p:nvSpPr>
          <p:cNvPr id="23" name="Прямоугольник 22"/>
          <p:cNvSpPr/>
          <p:nvPr/>
        </p:nvSpPr>
        <p:spPr>
          <a:xfrm>
            <a:off x="257102" y="2267131"/>
            <a:ext cx="3324780" cy="2526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There are different ways of knowing.                                                                           Our goal is to change your way                                                                                       of knowing grammar.</a:t>
            </a:r>
          </a:p>
          <a:p>
            <a:pPr algn="ctr"/>
            <a:endParaRPr lang="en-US" dirty="0"/>
          </a:p>
        </p:txBody>
      </p:sp>
      <p:sp>
        <p:nvSpPr>
          <p:cNvPr id="25" name="Прямоугольник 24"/>
          <p:cNvSpPr/>
          <p:nvPr/>
        </p:nvSpPr>
        <p:spPr>
          <a:xfrm>
            <a:off x="7749309" y="4239492"/>
            <a:ext cx="3260436" cy="2265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are concerned in this text with two kinds of grammatical description. The first involves descriptive rules, the second involves prescriptive </a:t>
            </a:r>
          </a:p>
          <a:p>
            <a:pPr algn="ctr"/>
            <a:endParaRPr lang="en-US" dirty="0"/>
          </a:p>
        </p:txBody>
      </p:sp>
    </p:spTree>
    <p:extLst>
      <p:ext uri="{BB962C8B-B14F-4D97-AF65-F5344CB8AC3E}">
        <p14:creationId xmlns:p14="http://schemas.microsoft.com/office/powerpoint/2010/main" val="261065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3CEAA5-1B3A-CA41-89DD-EDD33FCBDEE3}"/>
              </a:ext>
            </a:extLst>
          </p:cNvPr>
          <p:cNvSpPr>
            <a:spLocks noGrp="1"/>
          </p:cNvSpPr>
          <p:nvPr>
            <p:ph type="ctrTitle"/>
          </p:nvPr>
        </p:nvSpPr>
        <p:spPr>
          <a:xfrm>
            <a:off x="969552" y="878112"/>
            <a:ext cx="10436257" cy="1589317"/>
          </a:xfrm>
        </p:spPr>
        <p:txBody>
          <a:bodyPr/>
          <a:lstStyle/>
          <a:p>
            <a:r>
              <a:rPr lang="" dirty="0">
                <a:effectLst/>
              </a:rPr>
              <a:t>LEARNING ABOUT GRAMMAR</a:t>
            </a:r>
            <a:endParaRPr lang="" dirty="0"/>
          </a:p>
        </p:txBody>
      </p:sp>
      <p:sp>
        <p:nvSpPr>
          <p:cNvPr id="3" name="Подзаголовок 2">
            <a:extLst>
              <a:ext uri="{FF2B5EF4-FFF2-40B4-BE49-F238E27FC236}">
                <a16:creationId xmlns:a16="http://schemas.microsoft.com/office/drawing/2014/main" id="{8D247C3B-D7A0-FA4E-809A-6D9480401360}"/>
              </a:ext>
            </a:extLst>
          </p:cNvPr>
          <p:cNvSpPr>
            <a:spLocks noGrp="1"/>
          </p:cNvSpPr>
          <p:nvPr>
            <p:ph type="subTitle" idx="1"/>
          </p:nvPr>
        </p:nvSpPr>
        <p:spPr>
          <a:xfrm>
            <a:off x="1154955" y="2963333"/>
            <a:ext cx="8825658" cy="2663372"/>
          </a:xfrm>
        </p:spPr>
        <p:txBody>
          <a:bodyPr/>
          <a:lstStyle/>
          <a:p>
            <a:r>
              <a:rPr lang="">
                <a:solidFill>
                  <a:schemeClr val="bg2"/>
                </a:solidFill>
                <a:effectLst/>
              </a:rPr>
              <a:t>One of our purposes in this book is to train you to think about language using the same methods that linguists use: namely,</a:t>
            </a:r>
            <a:r>
              <a:rPr lang="">
                <a:solidFill>
                  <a:schemeClr val="bg2"/>
                </a:solidFill>
              </a:rPr>
              <a:t/>
            </a:r>
            <a:br>
              <a:rPr lang="">
                <a:solidFill>
                  <a:schemeClr val="bg2"/>
                </a:solidFill>
              </a:rPr>
            </a:br>
            <a:r>
              <a:rPr lang="">
                <a:solidFill>
                  <a:schemeClr val="bg2"/>
                </a:solidFill>
                <a:effectLst/>
              </a:rPr>
              <a:t>analysis, hypothesis, and verification. None of these techniques is particularly difficult or complicated once you understand how itoperates; what is difficult is breaking away from your traditional methods of dealing with grammar:</a:t>
            </a:r>
            <a:r>
              <a:rPr lang="" b="1">
                <a:solidFill>
                  <a:schemeClr val="bg2"/>
                </a:solidFill>
                <a:effectLst/>
              </a:rPr>
              <a:t> </a:t>
            </a:r>
            <a:r>
              <a:rPr lang="" b="1">
                <a:solidFill>
                  <a:schemeClr val="tx1"/>
                </a:solidFill>
                <a:effectLst/>
              </a:rPr>
              <a:t>memorizing and guessing.</a:t>
            </a:r>
            <a:endParaRPr lang="" b="1">
              <a:solidFill>
                <a:schemeClr val="tx1"/>
              </a:solidFill>
            </a:endParaRPr>
          </a:p>
        </p:txBody>
      </p:sp>
    </p:spTree>
    <p:extLst>
      <p:ext uri="{BB962C8B-B14F-4D97-AF65-F5344CB8AC3E}">
        <p14:creationId xmlns:p14="http://schemas.microsoft.com/office/powerpoint/2010/main" val="3555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C74B93-AD35-F846-8984-AE675424421C}"/>
              </a:ext>
            </a:extLst>
          </p:cNvPr>
          <p:cNvSpPr>
            <a:spLocks noGrp="1"/>
          </p:cNvSpPr>
          <p:nvPr>
            <p:ph type="title"/>
          </p:nvPr>
        </p:nvSpPr>
        <p:spPr>
          <a:xfrm>
            <a:off x="1082383" y="749905"/>
            <a:ext cx="8761413" cy="1160537"/>
          </a:xfrm>
        </p:spPr>
        <p:txBody>
          <a:bodyPr/>
          <a:lstStyle/>
          <a:p>
            <a:r>
              <a:rPr lang="">
                <a:effectLst/>
              </a:rPr>
              <a:t>AIDS TO LEARNING ABOUT LANGUAGE</a:t>
            </a:r>
            <a:r>
              <a:rPr lang=""/>
              <a:t/>
            </a:r>
            <a:br>
              <a:rPr lang=""/>
            </a:br>
            <a:endParaRPr lang=""/>
          </a:p>
        </p:txBody>
      </p:sp>
      <p:sp>
        <p:nvSpPr>
          <p:cNvPr id="3" name="Объект 2">
            <a:extLst>
              <a:ext uri="{FF2B5EF4-FFF2-40B4-BE49-F238E27FC236}">
                <a16:creationId xmlns:a16="http://schemas.microsoft.com/office/drawing/2014/main" id="{6405CA62-861B-FE49-B3D4-4F03FD5F6140}"/>
              </a:ext>
            </a:extLst>
          </p:cNvPr>
          <p:cNvSpPr>
            <a:spLocks noGrp="1"/>
          </p:cNvSpPr>
          <p:nvPr>
            <p:ph idx="1"/>
          </p:nvPr>
        </p:nvSpPr>
        <p:spPr>
          <a:xfrm>
            <a:off x="1109243" y="2569885"/>
            <a:ext cx="8825659" cy="3416300"/>
          </a:xfrm>
        </p:spPr>
        <p:txBody>
          <a:bodyPr/>
          <a:lstStyle/>
          <a:p>
            <a:r>
              <a:rPr lang="">
                <a:solidFill>
                  <a:schemeClr val="accent1">
                    <a:lumMod val="50000"/>
                  </a:schemeClr>
                </a:solidFill>
                <a:effectLst/>
              </a:rPr>
              <a:t>Using language to learn about language provides little assistance for visual learners, people for whom a picture or</a:t>
            </a:r>
            <a:r>
              <a:rPr lang="">
                <a:solidFill>
                  <a:schemeClr val="accent1">
                    <a:lumMod val="50000"/>
                  </a:schemeClr>
                </a:solidFill>
              </a:rPr>
              <a:t/>
            </a:r>
            <a:br>
              <a:rPr lang="">
                <a:solidFill>
                  <a:schemeClr val="accent1">
                    <a:lumMod val="50000"/>
                  </a:schemeClr>
                </a:solidFill>
              </a:rPr>
            </a:br>
            <a:r>
              <a:rPr lang="">
                <a:solidFill>
                  <a:schemeClr val="accent1">
                    <a:lumMod val="50000"/>
                  </a:schemeClr>
                </a:solidFill>
                <a:effectLst/>
              </a:rPr>
              <a:t>diagram clarifies abstract concepts better than a verbal explanation does. Each of the grammatical systems from which</a:t>
            </a:r>
            <a:r>
              <a:rPr lang="">
                <a:solidFill>
                  <a:schemeClr val="accent1">
                    <a:lumMod val="50000"/>
                  </a:schemeClr>
                </a:solidFill>
              </a:rPr>
              <a:t/>
            </a:r>
            <a:br>
              <a:rPr lang="">
                <a:solidFill>
                  <a:schemeClr val="accent1">
                    <a:lumMod val="50000"/>
                  </a:schemeClr>
                </a:solidFill>
              </a:rPr>
            </a:br>
            <a:r>
              <a:rPr lang="">
                <a:solidFill>
                  <a:schemeClr val="accent1">
                    <a:lumMod val="50000"/>
                  </a:schemeClr>
                </a:solidFill>
                <a:effectLst/>
              </a:rPr>
              <a:t>we draw our material-traditional,</a:t>
            </a:r>
            <a:r>
              <a:rPr lang="">
                <a:solidFill>
                  <a:schemeClr val="accent1">
                    <a:lumMod val="50000"/>
                  </a:schemeClr>
                </a:solidFill>
              </a:rPr>
              <a:t/>
            </a:r>
            <a:br>
              <a:rPr lang="">
                <a:solidFill>
                  <a:schemeClr val="accent1">
                    <a:lumMod val="50000"/>
                  </a:schemeClr>
                </a:solidFill>
              </a:rPr>
            </a:br>
            <a:r>
              <a:rPr lang="">
                <a:solidFill>
                  <a:schemeClr val="accent1">
                    <a:lumMod val="50000"/>
                  </a:schemeClr>
                </a:solidFill>
                <a:effectLst/>
              </a:rPr>
              <a:t>structural, and transformational-has developed one or more systems of visual</a:t>
            </a:r>
            <a:r>
              <a:rPr lang="">
                <a:solidFill>
                  <a:schemeClr val="accent1">
                    <a:lumMod val="50000"/>
                  </a:schemeClr>
                </a:solidFill>
              </a:rPr>
              <a:t/>
            </a:r>
            <a:br>
              <a:rPr lang="">
                <a:solidFill>
                  <a:schemeClr val="accent1">
                    <a:lumMod val="50000"/>
                  </a:schemeClr>
                </a:solidFill>
              </a:rPr>
            </a:br>
            <a:r>
              <a:rPr lang="">
                <a:solidFill>
                  <a:schemeClr val="accent1">
                    <a:lumMod val="50000"/>
                  </a:schemeClr>
                </a:solidFill>
                <a:effectLst/>
              </a:rPr>
              <a:t>mapping to supplement verbal description. </a:t>
            </a:r>
            <a:r>
              <a:rPr lang="">
                <a:solidFill>
                  <a:schemeClr val="accent1">
                    <a:lumMod val="50000"/>
                  </a:schemeClr>
                </a:solidFill>
              </a:rPr>
              <a:t/>
            </a:r>
            <a:br>
              <a:rPr lang="">
                <a:solidFill>
                  <a:schemeClr val="accent1">
                    <a:lumMod val="50000"/>
                  </a:schemeClr>
                </a:solidFill>
              </a:rPr>
            </a:br>
            <a:endParaRPr lang="">
              <a:solidFill>
                <a:schemeClr val="accent1">
                  <a:lumMod val="50000"/>
                </a:schemeClr>
              </a:solidFill>
            </a:endParaRPr>
          </a:p>
        </p:txBody>
      </p:sp>
    </p:spTree>
    <p:extLst>
      <p:ext uri="{BB962C8B-B14F-4D97-AF65-F5344CB8AC3E}">
        <p14:creationId xmlns:p14="http://schemas.microsoft.com/office/powerpoint/2010/main" val="257895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1373A2-F3C3-F74F-B687-74C1DD4924DA}"/>
              </a:ext>
            </a:extLst>
          </p:cNvPr>
          <p:cNvSpPr>
            <a:spLocks noGrp="1"/>
          </p:cNvSpPr>
          <p:nvPr>
            <p:ph type="title"/>
          </p:nvPr>
        </p:nvSpPr>
        <p:spPr/>
        <p:txBody>
          <a:bodyPr/>
          <a:lstStyle/>
          <a:p>
            <a:r>
              <a:rPr lang="kk-KZ" b="1"/>
              <a:t>DIAGRAMMING </a:t>
            </a:r>
            <a:endParaRPr lang="" b="1"/>
          </a:p>
        </p:txBody>
      </p:sp>
      <p:sp>
        <p:nvSpPr>
          <p:cNvPr id="3" name="Объект 2">
            <a:extLst>
              <a:ext uri="{FF2B5EF4-FFF2-40B4-BE49-F238E27FC236}">
                <a16:creationId xmlns:a16="http://schemas.microsoft.com/office/drawing/2014/main" id="{F3C78244-393C-004C-8552-263D1D3000FB}"/>
              </a:ext>
            </a:extLst>
          </p:cNvPr>
          <p:cNvSpPr>
            <a:spLocks noGrp="1"/>
          </p:cNvSpPr>
          <p:nvPr>
            <p:ph idx="1"/>
          </p:nvPr>
        </p:nvSpPr>
        <p:spPr/>
        <p:txBody>
          <a:bodyPr/>
          <a:lstStyle/>
          <a:p>
            <a:r>
              <a:rPr lang="">
                <a:solidFill>
                  <a:schemeClr val="accent1">
                    <a:lumMod val="50000"/>
                  </a:schemeClr>
                </a:solidFill>
                <a:effectLst/>
              </a:rPr>
              <a:t>Reed-Kellogg diagrams are visual maps commonly used in traditional schoolroom grammar to display the structure of</a:t>
            </a:r>
            <a:r>
              <a:rPr lang="">
                <a:solidFill>
                  <a:schemeClr val="accent1">
                    <a:lumMod val="50000"/>
                  </a:schemeClr>
                </a:solidFill>
              </a:rPr>
              <a:t/>
            </a:r>
            <a:br>
              <a:rPr lang="">
                <a:solidFill>
                  <a:schemeClr val="accent1">
                    <a:lumMod val="50000"/>
                  </a:schemeClr>
                </a:solidFill>
              </a:rPr>
            </a:br>
            <a:r>
              <a:rPr lang="">
                <a:solidFill>
                  <a:schemeClr val="accent1">
                    <a:lumMod val="50000"/>
                  </a:schemeClr>
                </a:solidFill>
                <a:effectLst/>
              </a:rPr>
              <a:t>sentences. During the nineteenth century, a number of styles of diagramming evolved, but the system still used in many schools today is that developed by Alonzo Reed and Brainerd Kellogg. Because no competing systems have survived, Reed-Kellogg diagramming is usually referred to simply as diagramming.</a:t>
            </a:r>
            <a:endParaRPr lang="">
              <a:solidFill>
                <a:schemeClr val="accent1">
                  <a:lumMod val="50000"/>
                </a:schemeClr>
              </a:solidFill>
            </a:endParaRPr>
          </a:p>
        </p:txBody>
      </p:sp>
      <p:sp>
        <p:nvSpPr>
          <p:cNvPr id="4" name="Текст 3">
            <a:extLst>
              <a:ext uri="{FF2B5EF4-FFF2-40B4-BE49-F238E27FC236}">
                <a16:creationId xmlns:a16="http://schemas.microsoft.com/office/drawing/2014/main" id="{7AD18586-C779-8A4C-8D58-FB906E7D0C62}"/>
              </a:ext>
            </a:extLst>
          </p:cNvPr>
          <p:cNvSpPr>
            <a:spLocks noGrp="1"/>
          </p:cNvSpPr>
          <p:nvPr>
            <p:ph type="body" sz="half" idx="2"/>
          </p:nvPr>
        </p:nvSpPr>
        <p:spPr/>
        <p:txBody>
          <a:bodyPr/>
          <a:lstStyle/>
          <a:p>
            <a:endParaRPr lang=""/>
          </a:p>
        </p:txBody>
      </p:sp>
      <p:pic>
        <p:nvPicPr>
          <p:cNvPr id="5" name="Рисунок 5">
            <a:extLst>
              <a:ext uri="{FF2B5EF4-FFF2-40B4-BE49-F238E27FC236}">
                <a16:creationId xmlns:a16="http://schemas.microsoft.com/office/drawing/2014/main" id="{A05A235A-B472-2F4C-8E89-9189AF292CAA}"/>
              </a:ext>
            </a:extLst>
          </p:cNvPr>
          <p:cNvPicPr>
            <a:picLocks noChangeAspect="1"/>
          </p:cNvPicPr>
          <p:nvPr/>
        </p:nvPicPr>
        <p:blipFill>
          <a:blip r:embed="rId2"/>
          <a:stretch>
            <a:fillRect/>
          </a:stretch>
        </p:blipFill>
        <p:spPr>
          <a:xfrm>
            <a:off x="758220" y="3129280"/>
            <a:ext cx="3978480" cy="1708815"/>
          </a:xfrm>
          <a:prstGeom prst="rect">
            <a:avLst/>
          </a:prstGeom>
        </p:spPr>
      </p:pic>
    </p:spTree>
    <p:extLst>
      <p:ext uri="{BB962C8B-B14F-4D97-AF65-F5344CB8AC3E}">
        <p14:creationId xmlns:p14="http://schemas.microsoft.com/office/powerpoint/2010/main" val="3690335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5067D5-9AEF-1B42-83C0-BAFF2638034A}"/>
              </a:ext>
            </a:extLst>
          </p:cNvPr>
          <p:cNvSpPr>
            <a:spLocks noGrp="1"/>
          </p:cNvSpPr>
          <p:nvPr>
            <p:ph type="title"/>
          </p:nvPr>
        </p:nvSpPr>
        <p:spPr/>
        <p:txBody>
          <a:bodyPr/>
          <a:lstStyle/>
          <a:p>
            <a:r>
              <a:rPr lang="kk-KZ"/>
              <a:t>IC ANALYSIS </a:t>
            </a:r>
            <a:endParaRPr lang=""/>
          </a:p>
        </p:txBody>
      </p:sp>
      <p:pic>
        <p:nvPicPr>
          <p:cNvPr id="5" name="Рисунок 5">
            <a:extLst>
              <a:ext uri="{FF2B5EF4-FFF2-40B4-BE49-F238E27FC236}">
                <a16:creationId xmlns:a16="http://schemas.microsoft.com/office/drawing/2014/main" id="{7357BD45-28A1-0343-9AF2-968DFDFCB0B2}"/>
              </a:ext>
            </a:extLst>
          </p:cNvPr>
          <p:cNvPicPr>
            <a:picLocks noGrp="1" noChangeAspect="1"/>
          </p:cNvPicPr>
          <p:nvPr>
            <p:ph idx="1"/>
          </p:nvPr>
        </p:nvPicPr>
        <p:blipFill>
          <a:blip r:embed="rId2"/>
          <a:stretch>
            <a:fillRect/>
          </a:stretch>
        </p:blipFill>
        <p:spPr>
          <a:xfrm>
            <a:off x="5213199" y="1620762"/>
            <a:ext cx="6325658" cy="4741334"/>
          </a:xfrm>
        </p:spPr>
      </p:pic>
      <p:sp>
        <p:nvSpPr>
          <p:cNvPr id="4" name="Текст 3">
            <a:extLst>
              <a:ext uri="{FF2B5EF4-FFF2-40B4-BE49-F238E27FC236}">
                <a16:creationId xmlns:a16="http://schemas.microsoft.com/office/drawing/2014/main" id="{1A873C29-8BE3-FA43-8CBD-84BB76E4A6B7}"/>
              </a:ext>
            </a:extLst>
          </p:cNvPr>
          <p:cNvSpPr>
            <a:spLocks noGrp="1"/>
          </p:cNvSpPr>
          <p:nvPr>
            <p:ph type="body" sz="half" idx="2"/>
          </p:nvPr>
        </p:nvSpPr>
        <p:spPr>
          <a:xfrm>
            <a:off x="1142859" y="3213947"/>
            <a:ext cx="3344474" cy="2895599"/>
          </a:xfrm>
        </p:spPr>
        <p:txBody>
          <a:bodyPr>
            <a:normAutofit fontScale="92500" lnSpcReduction="10000"/>
          </a:bodyPr>
          <a:lstStyle/>
          <a:p>
            <a:r>
              <a:rPr lang="">
                <a:effectLst/>
              </a:rPr>
              <a:t>IC Analysis</a:t>
            </a:r>
            <a:r>
              <a:rPr lang=""/>
              <a:t/>
            </a:r>
            <a:br>
              <a:rPr lang=""/>
            </a:br>
            <a:r>
              <a:rPr lang="">
                <a:solidFill>
                  <a:schemeClr val="bg2"/>
                </a:solidFill>
                <a:effectLst/>
              </a:rPr>
              <a:t/>
            </a:r>
            <a:br>
              <a:rPr lang="">
                <a:solidFill>
                  <a:schemeClr val="bg2"/>
                </a:solidFill>
                <a:effectLst/>
              </a:rPr>
            </a:br>
            <a:r>
              <a:rPr lang="">
                <a:solidFill>
                  <a:schemeClr val="bg2"/>
                </a:solidFill>
                <a:effectLst/>
              </a:rPr>
              <a:t>Immediate constituent (IC) analysis, a system of analyzing the hierarchical</a:t>
            </a:r>
            <a:br>
              <a:rPr lang="">
                <a:solidFill>
                  <a:schemeClr val="bg2"/>
                </a:solidFill>
                <a:effectLst/>
              </a:rPr>
            </a:br>
            <a:r>
              <a:rPr lang="">
                <a:solidFill>
                  <a:schemeClr val="bg2"/>
                </a:solidFill>
                <a:effectLst/>
              </a:rPr>
              <a:t>structure of sentences and their parts, is a tool developed by Leonard</a:t>
            </a:r>
            <a:br>
              <a:rPr lang="">
                <a:solidFill>
                  <a:schemeClr val="bg2"/>
                </a:solidFill>
                <a:effectLst/>
              </a:rPr>
            </a:br>
            <a:r>
              <a:rPr lang="">
                <a:solidFill>
                  <a:schemeClr val="bg2"/>
                </a:solidFill>
                <a:effectLst/>
              </a:rPr>
              <a:t>Bloomfield and other American structural linguists. They employed several</a:t>
            </a:r>
            <a:br>
              <a:rPr lang="">
                <a:solidFill>
                  <a:schemeClr val="bg2"/>
                </a:solidFill>
                <a:effectLst/>
              </a:rPr>
            </a:br>
            <a:r>
              <a:rPr lang="">
                <a:solidFill>
                  <a:schemeClr val="bg2"/>
                </a:solidFill>
                <a:effectLst/>
              </a:rPr>
              <a:t>graphic devices to represent the results of IC analysis. The version in Figure 1.2</a:t>
            </a:r>
            <a:br>
              <a:rPr lang="">
                <a:solidFill>
                  <a:schemeClr val="bg2"/>
                </a:solidFill>
                <a:effectLst/>
              </a:rPr>
            </a:br>
            <a:r>
              <a:rPr lang="">
                <a:solidFill>
                  <a:schemeClr val="bg2"/>
                </a:solidFill>
                <a:effectLst/>
              </a:rPr>
              <a:t>uses arrows to show what words and phrases modify.</a:t>
            </a:r>
            <a:r>
              <a:rPr lang=""/>
              <a:t/>
            </a:r>
            <a:br>
              <a:rPr lang=""/>
            </a:br>
            <a:r>
              <a:rPr lang=""/>
              <a:t/>
            </a:r>
            <a:br>
              <a:rPr lang=""/>
            </a:br>
            <a:endParaRPr lang=""/>
          </a:p>
        </p:txBody>
      </p:sp>
    </p:spTree>
    <p:extLst>
      <p:ext uri="{BB962C8B-B14F-4D97-AF65-F5344CB8AC3E}">
        <p14:creationId xmlns:p14="http://schemas.microsoft.com/office/powerpoint/2010/main" val="134630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598E35-7EA0-E04A-A2EA-44148AE53C07}"/>
              </a:ext>
            </a:extLst>
          </p:cNvPr>
          <p:cNvSpPr>
            <a:spLocks noGrp="1"/>
          </p:cNvSpPr>
          <p:nvPr>
            <p:ph type="title"/>
          </p:nvPr>
        </p:nvSpPr>
        <p:spPr/>
        <p:txBody>
          <a:bodyPr/>
          <a:lstStyle/>
          <a:p>
            <a:r>
              <a:rPr lang="kk-KZ" b="1"/>
              <a:t>Phrase structure trees </a:t>
            </a:r>
            <a:endParaRPr lang="" b="1"/>
          </a:p>
        </p:txBody>
      </p:sp>
      <p:pic>
        <p:nvPicPr>
          <p:cNvPr id="5" name="Рисунок 5">
            <a:extLst>
              <a:ext uri="{FF2B5EF4-FFF2-40B4-BE49-F238E27FC236}">
                <a16:creationId xmlns:a16="http://schemas.microsoft.com/office/drawing/2014/main" id="{0CD5A516-8DD3-784A-9114-F3727DC4C16A}"/>
              </a:ext>
            </a:extLst>
          </p:cNvPr>
          <p:cNvPicPr>
            <a:picLocks noGrp="1" noChangeAspect="1"/>
          </p:cNvPicPr>
          <p:nvPr>
            <p:ph idx="1"/>
          </p:nvPr>
        </p:nvPicPr>
        <p:blipFill>
          <a:blip r:embed="rId2"/>
          <a:stretch>
            <a:fillRect/>
          </a:stretch>
        </p:blipFill>
        <p:spPr>
          <a:xfrm>
            <a:off x="5232250" y="1486503"/>
            <a:ext cx="6023277" cy="5067905"/>
          </a:xfrm>
        </p:spPr>
      </p:pic>
      <p:sp>
        <p:nvSpPr>
          <p:cNvPr id="4" name="Текст 3">
            <a:extLst>
              <a:ext uri="{FF2B5EF4-FFF2-40B4-BE49-F238E27FC236}">
                <a16:creationId xmlns:a16="http://schemas.microsoft.com/office/drawing/2014/main" id="{7024B2C1-7F0C-5C4D-982E-56145CF9E5E1}"/>
              </a:ext>
            </a:extLst>
          </p:cNvPr>
          <p:cNvSpPr>
            <a:spLocks noGrp="1"/>
          </p:cNvSpPr>
          <p:nvPr>
            <p:ph type="body" sz="half" idx="2"/>
          </p:nvPr>
        </p:nvSpPr>
        <p:spPr>
          <a:xfrm>
            <a:off x="1154954" y="3129280"/>
            <a:ext cx="2793158" cy="2895599"/>
          </a:xfrm>
        </p:spPr>
        <p:txBody>
          <a:bodyPr>
            <a:normAutofit fontScale="92500" lnSpcReduction="20000"/>
          </a:bodyPr>
          <a:lstStyle/>
          <a:p>
            <a:r>
              <a:rPr lang="">
                <a:solidFill>
                  <a:schemeClr val="bg2"/>
                </a:solidFill>
                <a:effectLst/>
              </a:rPr>
              <a:t>The phrase structure tree diagrams (also called phrase markers) used in transformational generative grammar, created by Zellig Harris and Noam Chomsky, show some relationships more clearly than is possible through Reed- Kellogg diagramming or immediate constituent analysis boxes. In later chapters, we explain exactly</a:t>
            </a:r>
            <a:br>
              <a:rPr lang="">
                <a:solidFill>
                  <a:schemeClr val="bg2"/>
                </a:solidFill>
                <a:effectLst/>
              </a:rPr>
            </a:br>
            <a:r>
              <a:rPr lang="">
                <a:solidFill>
                  <a:schemeClr val="bg2"/>
                </a:solidFill>
                <a:effectLst/>
              </a:rPr>
              <a:t>how you can use tree diagrams with grammatical labels to analyze syntactic structure.</a:t>
            </a:r>
            <a:r>
              <a:rPr lang="">
                <a:effectLst/>
              </a:rPr>
              <a:t/>
            </a:r>
            <a:br>
              <a:rPr lang="">
                <a:effectLst/>
              </a:rPr>
            </a:br>
            <a:r>
              <a:rPr lang="">
                <a:effectLst/>
              </a:rPr>
              <a:t>.</a:t>
            </a:r>
            <a:endParaRPr lang=""/>
          </a:p>
        </p:txBody>
      </p:sp>
    </p:spTree>
    <p:extLst>
      <p:ext uri="{BB962C8B-B14F-4D97-AF65-F5344CB8AC3E}">
        <p14:creationId xmlns:p14="http://schemas.microsoft.com/office/powerpoint/2010/main" val="3436667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ppt/theme/theme3.xml><?xml version="1.0" encoding="utf-8"?>
<a:theme xmlns:a="http://schemas.openxmlformats.org/drawingml/2006/main" name="1_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ppt/theme/theme4.xml><?xml version="1.0" encoding="utf-8"?>
<a:theme xmlns:a="http://schemas.openxmlformats.org/drawingml/2006/main" name="2_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ppt/theme/theme5.xml><?xml version="1.0" encoding="utf-8"?>
<a:theme xmlns:a="http://schemas.openxmlformats.org/drawingml/2006/main" name="3_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ppt/theme/theme6.xml><?xml version="1.0" encoding="utf-8"?>
<a:theme xmlns:a="http://schemas.openxmlformats.org/drawingml/2006/main" name="4_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Template>Ion Boardroom</Template>
  <TotalTime>106</TotalTime>
  <Words>257</Words>
  <Application>Microsoft Office PowerPoint</Application>
  <PresentationFormat>Широкоэкранный</PresentationFormat>
  <Paragraphs>34</Paragraphs>
  <Slides>10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6</vt:i4>
      </vt:variant>
      <vt:variant>
        <vt:lpstr>Заголовки слайдов</vt:lpstr>
      </vt:variant>
      <vt:variant>
        <vt:i4>10</vt:i4>
      </vt:variant>
    </vt:vector>
  </HeadingPairs>
  <TitlesOfParts>
    <vt:vector size="24" baseType="lpstr">
      <vt:lpstr>Algerian</vt:lpstr>
      <vt:lpstr>Arial</vt:lpstr>
      <vt:lpstr>Arial Black</vt:lpstr>
      <vt:lpstr>Arial Narrow</vt:lpstr>
      <vt:lpstr>Berlin Sans FB Demi</vt:lpstr>
      <vt:lpstr>Century Gothic</vt:lpstr>
      <vt:lpstr>Wingdings</vt:lpstr>
      <vt:lpstr>Wingdings 3</vt:lpstr>
      <vt:lpstr>Совет директоров</vt:lpstr>
      <vt:lpstr>TF10001029</vt:lpstr>
      <vt:lpstr>1_TF10001029</vt:lpstr>
      <vt:lpstr>2_TF10001029</vt:lpstr>
      <vt:lpstr>3_TF10001029</vt:lpstr>
      <vt:lpstr>4_TF10001029</vt:lpstr>
      <vt:lpstr>  THE  INTRODUCTION  OF THE BOOK , THAT NAMED ANALYZING ENGLISH GRAMMAR , WHICH WRITTEN BY T.P.KLAMMER,M.R.SCHULZ,A.D.VOLPE </vt:lpstr>
      <vt:lpstr>AGENDA </vt:lpstr>
      <vt:lpstr> FOCAL KNOWLEDGE   TACIT KNOWLEDGE</vt:lpstr>
      <vt:lpstr>WHAT IS THE GRAMMAR?</vt:lpstr>
      <vt:lpstr>LEARNING ABOUT GRAMMAR</vt:lpstr>
      <vt:lpstr>AIDS TO LEARNING ABOUT LANGUAGE </vt:lpstr>
      <vt:lpstr>DIAGRAMMING </vt:lpstr>
      <vt:lpstr>IC ANALYSIS </vt:lpstr>
      <vt:lpstr>Phrase structure trees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алсер</dc:creator>
  <cp:lastModifiedBy>алсер</cp:lastModifiedBy>
  <cp:revision>13</cp:revision>
  <dcterms:created xsi:type="dcterms:W3CDTF">2021-10-26T14:52:40Z</dcterms:created>
  <dcterms:modified xsi:type="dcterms:W3CDTF">2022-08-27T14:55:23Z</dcterms:modified>
</cp:coreProperties>
</file>