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26.09.2022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26.09.2022</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ektep\Desktop\b8eee71e81a7d3c31790e18cf3209cb9.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2643174" y="928670"/>
            <a:ext cx="6500826"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pPr algn="ctr"/>
            <a:r>
              <a:rPr lang="kk-KZ" sz="5400"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“Өмірге риза болып, алғыс айт”</a:t>
            </a:r>
            <a:endParaRPr lang="ru-RU" sz="5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6" name="TextBox 5"/>
          <p:cNvSpPr txBox="1"/>
          <p:nvPr/>
        </p:nvSpPr>
        <p:spPr>
          <a:xfrm>
            <a:off x="4643438" y="2857496"/>
            <a:ext cx="1785950" cy="461665"/>
          </a:xfrm>
          <a:prstGeom prst="rect">
            <a:avLst/>
          </a:prstGeom>
          <a:noFill/>
        </p:spPr>
        <p:txBody>
          <a:bodyPr wrap="square" rtlCol="0">
            <a:spAutoFit/>
          </a:bodyPr>
          <a:lstStyle/>
          <a:p>
            <a:r>
              <a:rPr lang="kk-KZ" sz="2400" b="1" i="1" dirty="0" smtClean="0">
                <a:solidFill>
                  <a:schemeClr val="tx2">
                    <a:lumMod val="75000"/>
                  </a:schemeClr>
                </a:solidFill>
                <a:latin typeface="Times New Roman" pitchFamily="18" charset="0"/>
                <a:cs typeface="Times New Roman" pitchFamily="18" charset="0"/>
              </a:rPr>
              <a:t>тренинг</a:t>
            </a:r>
            <a:endParaRPr lang="ru-RU" sz="2400" b="1" i="1" dirty="0">
              <a:solidFill>
                <a:schemeClr val="tx2">
                  <a:lumMod val="75000"/>
                </a:schemeClr>
              </a:solidFill>
              <a:latin typeface="Times New Roman" pitchFamily="18" charset="0"/>
              <a:cs typeface="Times New Roman" pitchFamily="18" charset="0"/>
            </a:endParaRPr>
          </a:p>
        </p:txBody>
      </p:sp>
      <p:sp>
        <p:nvSpPr>
          <p:cNvPr id="7" name="TextBox 6"/>
          <p:cNvSpPr txBox="1"/>
          <p:nvPr/>
        </p:nvSpPr>
        <p:spPr>
          <a:xfrm flipH="1">
            <a:off x="5072064" y="6072206"/>
            <a:ext cx="3786215" cy="1015663"/>
          </a:xfrm>
          <a:prstGeom prst="rect">
            <a:avLst/>
          </a:prstGeom>
          <a:noFill/>
        </p:spPr>
        <p:txBody>
          <a:bodyPr wrap="square" rtlCol="0">
            <a:spAutoFit/>
          </a:bodyPr>
          <a:lstStyle/>
          <a:p>
            <a:r>
              <a:rPr lang="kk-KZ" sz="2000" b="1" dirty="0" smtClean="0">
                <a:solidFill>
                  <a:schemeClr val="bg1"/>
                </a:solidFill>
                <a:latin typeface="Times New Roman" pitchFamily="18" charset="0"/>
                <a:cs typeface="Times New Roman" pitchFamily="18" charset="0"/>
              </a:rPr>
              <a:t>Дайындаған: </a:t>
            </a:r>
            <a:r>
              <a:rPr lang="kk-KZ" sz="2000" b="1" dirty="0" smtClean="0">
                <a:solidFill>
                  <a:schemeClr val="bg1"/>
                </a:solidFill>
                <a:latin typeface="Times New Roman" pitchFamily="18" charset="0"/>
                <a:cs typeface="Times New Roman" pitchFamily="18" charset="0"/>
              </a:rPr>
              <a:t>Аманкелдиева Шынарай</a:t>
            </a:r>
          </a:p>
          <a:p>
            <a:endParaRPr lang="ru-RU" sz="2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ektep\Desktop\f69011fc85a91cd323bad0486599a37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785786" y="1142984"/>
            <a:ext cx="5072098" cy="392415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lnSpc>
                <a:spcPct val="150000"/>
              </a:lnSpc>
            </a:pPr>
            <a:r>
              <a:rPr lang="kk-KZ"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Мақсаты:</a:t>
            </a:r>
            <a:r>
              <a:rPr lang="kk-KZ" sz="1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Ұжыммен еркін қарым - қатынас жасай отырып, «алғыс айту», «ризашылық білдіру» ұғымдарының мәні мен маңызының тікелей адамға немесе айнала қоршаған ортаға тигізетін әсерін ұғындыру. Басқа адамдармен түсінісуге дағдыландыру. Кеңпейілділікке, адамгершілікке, өзара түсіністікке, тыңдай білуге тәрбиелеу.</a:t>
            </a:r>
            <a:r>
              <a:rPr lang="kk-KZ" dirty="0" smtClean="0"/>
              <a:t/>
            </a:r>
            <a:br>
              <a:rPr lang="kk-KZ"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Mektep\Desktop\zhazg-y-sauyk-tyru-laghierindie-otkizilietin-is-sharalar-zhospary_13.jpe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Прямоугольник 5"/>
          <p:cNvSpPr/>
          <p:nvPr/>
        </p:nvSpPr>
        <p:spPr>
          <a:xfrm>
            <a:off x="714348" y="357166"/>
            <a:ext cx="7000924" cy="4401205"/>
          </a:xfrm>
          <a:prstGeom prst="rect">
            <a:avLst/>
          </a:prstGeom>
        </p:spPr>
        <p:txBody>
          <a:bodyPr wrap="square">
            <a:spAutoFit/>
          </a:bodyPr>
          <a:lstStyle/>
          <a:p>
            <a:pPr algn="just"/>
            <a:r>
              <a:rPr lang="kk-KZ" sz="2000" dirty="0" smtClean="0">
                <a:solidFill>
                  <a:srgbClr val="002060"/>
                </a:solidFill>
                <a:latin typeface="Times New Roman" pitchFamily="18" charset="0"/>
                <a:cs typeface="Times New Roman" pitchFamily="18" charset="0"/>
              </a:rPr>
              <a:t>Жақсы сөз айту, жақсылық жасау – әрбір адамның міндеті. Әрине, жылдың әр күні сыпайы болуға тырысуымыз керек. Алайда, көп жағдайда алғыс айтуды ұмытып, немесе оған ерекше көңіл бөлмейміз. Алғыс сөздерінде бір сиқырлық бар - олар арқылы біздер бір - бірімізге ризашылығымызды көрсетеміз, көңілімізді білдіреміз, жақсы эмоциялар сыйлаймыз. Ғалымдардың айтуы бойынша, рахмет сөзін айту - адамдар арасында жақсы қатынас орнатады. Алғыс сөздері - адамды тыныштандыру, жүрегін жылытудың бірден - бір амалы. Бастысы, алғысыңыз жүректен шығуы шарт. Рахмет айтуға қорыққан, үлгермеген, ұялған жандарыңыз болса, бүгін айтасыздар деп үміттенемін. Мен де алғыс айтуға асығайын.. Ендеше «Өмірге риза болып, алғыс айт» аты тренингімізді бастаймыз. Сіздерге мың алғыс</a:t>
            </a:r>
            <a:endParaRPr lang="ru-RU" sz="20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ektep\Desktop\tsvetyzhivyeoboi-pic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2357422" y="1214422"/>
            <a:ext cx="4572000" cy="3385542"/>
          </a:xfrm>
          <a:prstGeom prst="rect">
            <a:avLst/>
          </a:prstGeom>
        </p:spPr>
        <p:txBody>
          <a:bodyPr>
            <a:spAutoFit/>
          </a:bodyPr>
          <a:lstStyle/>
          <a:p>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Тренинг бағдарламасы:</a:t>
            </a:r>
          </a:p>
          <a:p>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r>
            <a:b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br>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1. Шаттык шеңбері</a:t>
            </a:r>
            <a:b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br>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2. Ойланайық, пікірлесейік</a:t>
            </a:r>
            <a:b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br>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3. Тыныштық сәті</a:t>
            </a:r>
            <a:b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br>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4. “Шеңбер” жаттығуы</a:t>
            </a:r>
            <a:b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br>
            <a:r>
              <a:rPr lang="kk-KZ" sz="2800" b="1" i="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5. Жүректен - жүрекке</a:t>
            </a:r>
            <a:r>
              <a:rPr lang="kk-KZ" dirty="0" smtClean="0"/>
              <a:t/>
            </a:r>
            <a:br>
              <a:rPr lang="kk-KZ"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Mektep\Desktop\tsvetyzhivyeoboi-pic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Прямоугольник 5"/>
          <p:cNvSpPr/>
          <p:nvPr/>
        </p:nvSpPr>
        <p:spPr>
          <a:xfrm>
            <a:off x="2000232" y="1071547"/>
            <a:ext cx="5072098" cy="406265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kk-KZ" sz="2000" b="1" dirty="0" smtClean="0">
                <a:solidFill>
                  <a:srgbClr val="002060"/>
                </a:solidFill>
                <a:latin typeface="Times New Roman" pitchFamily="18" charset="0"/>
                <a:cs typeface="Times New Roman" pitchFamily="18" charset="0"/>
              </a:rPr>
              <a:t>Ойланайық, пікірлесейік</a:t>
            </a:r>
            <a:br>
              <a:rPr lang="kk-KZ" sz="2000" b="1" dirty="0" smtClean="0">
                <a:solidFill>
                  <a:srgbClr val="002060"/>
                </a:solidFill>
                <a:latin typeface="Times New Roman" pitchFamily="18" charset="0"/>
                <a:cs typeface="Times New Roman" pitchFamily="18" charset="0"/>
              </a:rPr>
            </a:br>
            <a:r>
              <a:rPr lang="kk-KZ" sz="2000" b="1" dirty="0" smtClean="0">
                <a:solidFill>
                  <a:srgbClr val="002060"/>
                </a:solidFill>
                <a:latin typeface="Times New Roman" pitchFamily="18" charset="0"/>
                <a:cs typeface="Times New Roman" pitchFamily="18" charset="0"/>
              </a:rPr>
              <a:t>1. «Алғыс айту», «ризашылық білдіру» дегенді қалай түсінесіздер?</a:t>
            </a:r>
          </a:p>
          <a:p>
            <a:r>
              <a:rPr lang="kk-KZ" sz="2000" b="1" dirty="0" smtClean="0">
                <a:solidFill>
                  <a:srgbClr val="002060"/>
                </a:solidFill>
                <a:latin typeface="Times New Roman" pitchFamily="18" charset="0"/>
                <a:cs typeface="Times New Roman" pitchFamily="18" charset="0"/>
              </a:rPr>
              <a:t/>
            </a:r>
            <a:br>
              <a:rPr lang="kk-KZ" sz="2000" b="1" dirty="0" smtClean="0">
                <a:solidFill>
                  <a:srgbClr val="002060"/>
                </a:solidFill>
                <a:latin typeface="Times New Roman" pitchFamily="18" charset="0"/>
                <a:cs typeface="Times New Roman" pitchFamily="18" charset="0"/>
              </a:rPr>
            </a:br>
            <a:r>
              <a:rPr lang="kk-KZ" sz="2000" b="1" dirty="0" smtClean="0">
                <a:solidFill>
                  <a:srgbClr val="002060"/>
                </a:solidFill>
                <a:latin typeface="Times New Roman" pitchFamily="18" charset="0"/>
                <a:cs typeface="Times New Roman" pitchFamily="18" charset="0"/>
              </a:rPr>
              <a:t>2. Адам өзінің ризашылығын, алғысын қандай сөздермен білдіреді?</a:t>
            </a:r>
          </a:p>
          <a:p>
            <a:r>
              <a:rPr lang="kk-KZ" sz="2000" b="1" dirty="0" smtClean="0">
                <a:solidFill>
                  <a:srgbClr val="002060"/>
                </a:solidFill>
                <a:latin typeface="Times New Roman" pitchFamily="18" charset="0"/>
                <a:cs typeface="Times New Roman" pitchFamily="18" charset="0"/>
              </a:rPr>
              <a:t/>
            </a:r>
            <a:br>
              <a:rPr lang="kk-KZ" sz="2000" b="1" dirty="0" smtClean="0">
                <a:solidFill>
                  <a:srgbClr val="002060"/>
                </a:solidFill>
                <a:latin typeface="Times New Roman" pitchFamily="18" charset="0"/>
                <a:cs typeface="Times New Roman" pitchFamily="18" charset="0"/>
              </a:rPr>
            </a:br>
            <a:r>
              <a:rPr lang="kk-KZ" sz="2000" b="1" dirty="0" smtClean="0">
                <a:solidFill>
                  <a:srgbClr val="002060"/>
                </a:solidFill>
                <a:latin typeface="Times New Roman" pitchFamily="18" charset="0"/>
                <a:cs typeface="Times New Roman" pitchFamily="18" charset="0"/>
              </a:rPr>
              <a:t>3. Сіз көбіне қандай жағдайларда алғыс айтасыз?</a:t>
            </a:r>
          </a:p>
          <a:p>
            <a:r>
              <a:rPr lang="kk-KZ" sz="2000" b="1" dirty="0" smtClean="0">
                <a:solidFill>
                  <a:srgbClr val="002060"/>
                </a:solidFill>
                <a:latin typeface="Times New Roman" pitchFamily="18" charset="0"/>
                <a:cs typeface="Times New Roman" pitchFamily="18" charset="0"/>
              </a:rPr>
              <a:t/>
            </a:r>
            <a:br>
              <a:rPr lang="kk-KZ" sz="2000" b="1" dirty="0" smtClean="0">
                <a:solidFill>
                  <a:srgbClr val="002060"/>
                </a:solidFill>
                <a:latin typeface="Times New Roman" pitchFamily="18" charset="0"/>
                <a:cs typeface="Times New Roman" pitchFamily="18" charset="0"/>
              </a:rPr>
            </a:br>
            <a:r>
              <a:rPr lang="kk-KZ" sz="2000" b="1" dirty="0" smtClean="0">
                <a:solidFill>
                  <a:srgbClr val="002060"/>
                </a:solidFill>
                <a:latin typeface="Times New Roman" pitchFamily="18" charset="0"/>
                <a:cs typeface="Times New Roman" pitchFamily="18" charset="0"/>
              </a:rPr>
              <a:t>4. Алғыс білдіру қиын ба, кешірім сұрау қиын ба?</a:t>
            </a:r>
            <a:r>
              <a:rPr lang="kk-KZ" dirty="0" smtClean="0"/>
              <a:t/>
            </a:r>
            <a:br>
              <a:rPr lang="kk-KZ"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Mektep\Desktop\tsvetyzhivyeoboi-pic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147" name="Rectangle 3"/>
          <p:cNvSpPr>
            <a:spLocks noChangeArrowheads="1"/>
          </p:cNvSpPr>
          <p:nvPr/>
        </p:nvSpPr>
        <p:spPr bwMode="auto">
          <a:xfrm>
            <a:off x="2714612" y="1000108"/>
            <a:ext cx="4670830" cy="419198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Arial" pitchFamily="34" charset="0"/>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Менің бүгінгі тренингте</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түсінгенім…</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Мені</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таң қалдырды…</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Мен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сезіндім</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Мен </a:t>
            </a:r>
            <a:r>
              <a:rPr lang="ru-RU" sz="2000" b="1" dirty="0" err="1" smtClean="0">
                <a:solidFill>
                  <a:srgbClr val="444340"/>
                </a:solidFill>
                <a:latin typeface="Times New Roman" pitchFamily="18" charset="0"/>
                <a:ea typeface="Times New Roman" pitchFamily="18" charset="0"/>
                <a:cs typeface="Times New Roman" pitchFamily="18" charset="0"/>
              </a:rPr>
              <a:t>о</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йлаймын</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Мені</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тренингте</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ашуландырған сәт…</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Мені</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қуантқан сәт…</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Маған </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тренинг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ұнамады</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себебі</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a:t>
            </a: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Маған тренингте</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қатты ұнағаны…</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tab pos="457200" algn="l"/>
              </a:tabLst>
            </a:pPr>
            <a:r>
              <a:rPr kumimoji="0" lang="ru-RU" sz="2000" b="1" u="none" strike="noStrike" cap="none" normalizeH="0" baseline="0" dirty="0" err="1" smtClean="0">
                <a:ln>
                  <a:noFill/>
                </a:ln>
                <a:solidFill>
                  <a:srgbClr val="444340"/>
                </a:solidFill>
                <a:effectLst/>
                <a:latin typeface="Times New Roman" pitchFamily="18" charset="0"/>
                <a:ea typeface="Times New Roman" pitchFamily="18" charset="0"/>
                <a:cs typeface="Times New Roman" pitchFamily="18" charset="0"/>
              </a:rPr>
              <a:t>Менің алған әсерім.</a:t>
            </a:r>
            <a:r>
              <a:rPr kumimoji="0" lang="ru-RU" sz="2000" b="1" u="none" strike="noStrike" cap="none" normalizeH="0" baseline="0" dirty="0" smtClean="0">
                <a:ln>
                  <a:noFill/>
                </a:ln>
                <a:solidFill>
                  <a:srgbClr val="444340"/>
                </a:solidFill>
                <a:effectLst/>
                <a:latin typeface="Times New Roman" pitchFamily="18" charset="0"/>
                <a:ea typeface="Times New Roman" pitchFamily="18" charset="0"/>
                <a:cs typeface="Times New Roman" pitchFamily="18" charset="0"/>
              </a:rPr>
              <a:t> ..</a:t>
            </a:r>
            <a:endParaRPr kumimoji="0" lang="ru-RU" sz="2000" b="1"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Mektep\Desktop\tiulpany-tsvety-fon-vesna.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Прямоугольник 5"/>
          <p:cNvSpPr/>
          <p:nvPr/>
        </p:nvSpPr>
        <p:spPr>
          <a:xfrm>
            <a:off x="1142976" y="2214554"/>
            <a:ext cx="7358114" cy="1754326"/>
          </a:xfrm>
          <a:prstGeom prst="rect">
            <a:avLst/>
          </a:prstGeom>
          <a:noFill/>
        </p:spPr>
        <p:txBody>
          <a:bodyPr wrap="square" lIns="91440" tIns="45720" rIns="91440" bIns="45720">
            <a:spAutoFit/>
          </a:bodyPr>
          <a:lstStyle/>
          <a:p>
            <a:pPr algn="ctr"/>
            <a:r>
              <a:rPr lang="ru-RU" sz="3600" b="1" i="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Тренингке</a:t>
            </a:r>
            <a:r>
              <a:rPr lang="ru-RU" sz="36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ru-RU" sz="3600" b="1" i="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қатысқандарыңызға</a:t>
            </a:r>
            <a:endParaRPr lang="ru-RU" sz="36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a:p>
            <a:pPr algn="ctr"/>
            <a:r>
              <a:rPr lang="kk-KZ" sz="36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Мың алғыс!</a:t>
            </a:r>
            <a:endParaRPr lang="ru-RU" sz="3600" b="1" i="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238</Words>
  <PresentationFormat>Экран (4:3)</PresentationFormat>
  <Paragraphs>22</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Mektep</dc:creator>
  <cp:lastModifiedBy>Админ</cp:lastModifiedBy>
  <cp:revision>11</cp:revision>
  <dcterms:created xsi:type="dcterms:W3CDTF">2022-03-02T14:52:19Z</dcterms:created>
  <dcterms:modified xsi:type="dcterms:W3CDTF">2022-09-26T10:45:36Z</dcterms:modified>
</cp:coreProperties>
</file>