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65" r:id="rId5"/>
    <p:sldId id="259" r:id="rId6"/>
    <p:sldId id="263" r:id="rId7"/>
    <p:sldId id="262" r:id="rId8"/>
    <p:sldId id="261" r:id="rId9"/>
    <p:sldId id="267" r:id="rId10"/>
    <p:sldId id="266" r:id="rId11"/>
    <p:sldId id="268" r:id="rId12"/>
    <p:sldId id="269" r:id="rId13"/>
    <p:sldId id="270" r:id="rId14"/>
    <p:sldId id="271" r:id="rId15"/>
    <p:sldId id="260" r:id="rId16"/>
    <p:sldId id="272" r:id="rId17"/>
    <p:sldId id="273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2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14.04.2022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14.04.2022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14.04.2022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14.04.2022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14.04.2022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14.04.2022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14.04.2022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14.04.2022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14.04.2022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14.04.2022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14.04.2022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14.04.2022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3528" y="1268760"/>
            <a:ext cx="8568952" cy="3312368"/>
          </a:xfrm>
        </p:spPr>
        <p:txBody>
          <a:bodyPr>
            <a:noAutofit/>
          </a:bodyPr>
          <a:lstStyle/>
          <a:p>
            <a:r>
              <a:rPr lang="kk-KZ" sz="6000" b="1" dirty="0" smtClean="0">
                <a:solidFill>
                  <a:srgbClr val="FF0000"/>
                </a:solidFill>
                <a:effectLst/>
                <a:latin typeface="Times New Roman"/>
                <a:ea typeface="Times New Roman"/>
              </a:rPr>
              <a:t>Тақырыбы:</a:t>
            </a:r>
            <a:r>
              <a:rPr lang="kk-KZ" sz="6000" dirty="0" smtClean="0">
                <a:effectLst/>
                <a:latin typeface="Times New Roman"/>
                <a:ea typeface="Times New Roman"/>
              </a:rPr>
              <a:t/>
            </a:r>
            <a:br>
              <a:rPr lang="kk-KZ" sz="6000" dirty="0" smtClean="0">
                <a:effectLst/>
                <a:latin typeface="Times New Roman"/>
                <a:ea typeface="Times New Roman"/>
              </a:rPr>
            </a:br>
            <a:r>
              <a:rPr lang="kk-KZ" sz="6000" dirty="0" smtClean="0">
                <a:effectLst/>
                <a:latin typeface="Times New Roman"/>
                <a:ea typeface="Times New Roman"/>
              </a:rPr>
              <a:t> </a:t>
            </a:r>
            <a:r>
              <a:rPr lang="kk-KZ" sz="6000" b="1" i="1" dirty="0" smtClean="0">
                <a:solidFill>
                  <a:srgbClr val="7030A0"/>
                </a:solidFill>
                <a:effectLst/>
                <a:latin typeface="Times New Roman"/>
                <a:ea typeface="Times New Roman"/>
              </a:rPr>
              <a:t>Есептік </a:t>
            </a:r>
            <a:r>
              <a:rPr lang="kk-KZ" sz="6000" b="1" i="1" dirty="0">
                <a:solidFill>
                  <a:srgbClr val="7030A0"/>
                </a:solidFill>
                <a:effectLst/>
                <a:latin typeface="Times New Roman"/>
                <a:ea typeface="Times New Roman"/>
              </a:rPr>
              <a:t>және реттік сан есім</a:t>
            </a:r>
            <a:endParaRPr lang="en-US" sz="6000" b="1" i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1077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C:\Users\user\Desktop\сан есім 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908720"/>
            <a:ext cx="9121583" cy="57285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12633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3" name="Google Shape;518;p35" descr="D:\Programs\Рабочий стол_Disk_D\Улжан секрет\Гульжан\табиғат\200711050050-2221.jpg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" name="Google Shape;519;p3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-180528" y="-238438"/>
            <a:ext cx="5314950" cy="1244600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43547232"/>
              </p:ext>
            </p:extLst>
          </p:nvPr>
        </p:nvGraphicFramePr>
        <p:xfrm>
          <a:off x="2915816" y="1006162"/>
          <a:ext cx="3844478" cy="86409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844478"/>
              </a:tblGrid>
              <a:tr h="864096">
                <a:tc>
                  <a:txBody>
                    <a:bodyPr/>
                    <a:lstStyle/>
                    <a:p>
                      <a:pPr algn="l" fontAlgn="base">
                        <a:spcAft>
                          <a:spcPts val="0"/>
                        </a:spcAft>
                      </a:pPr>
                      <a:r>
                        <a:rPr lang="kk-KZ" sz="3600" b="1" u="sng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Жұмбақ жасыру</a:t>
                      </a:r>
                      <a:endParaRPr lang="en-US" sz="36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114300" marR="114300" marT="0" marB="0"/>
                </a:tc>
              </a:tr>
            </a:tbl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755576" y="1988840"/>
            <a:ext cx="6696744" cy="46166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Tx/>
              <a:buAutoNum type="arabicParenR"/>
            </a:pPr>
            <a:r>
              <a:rPr lang="ru-RU" sz="1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Бір</a:t>
            </a:r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жолда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екеуі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жарысады</a:t>
            </a:r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Бір-бірінен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оза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алмай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алысады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1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темір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жол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b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2) </a:t>
            </a:r>
            <a:r>
              <a:rPr 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Жетпіс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екі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найзаны</a:t>
            </a:r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kk-KZ" sz="1400" dirty="0"/>
              <a:t> 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Біріктіріп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ұстап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тұр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b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Ата-бабаның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қай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жаны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b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Ие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болса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оған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— </a:t>
            </a:r>
            <a:r>
              <a:rPr 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ұшпақ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бір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1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Шанырақ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4) </a:t>
            </a:r>
            <a:r>
              <a:rPr 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Екі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найзасы</a:t>
            </a:r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бар,</a:t>
            </a:r>
            <a:b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кі </a:t>
            </a:r>
            <a:r>
              <a:rPr 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айнасы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бар</a:t>
            </a:r>
            <a:b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Төрт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аяғы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бар,</a:t>
            </a:r>
            <a:b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Бір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таяғы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бар. 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1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Сиыр</a:t>
            </a:r>
            <a:r>
              <a:rPr lang="ru-RU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342900" indent="-342900">
              <a:buFontTx/>
              <a:buAutoNum type="arabicParenR"/>
            </a:pPr>
            <a:r>
              <a:rPr lang="kk-KZ" sz="1400" b="1" dirty="0"/>
              <a:t>1.Оң жағымда бес сарбаз,</a:t>
            </a:r>
            <a:br>
              <a:rPr lang="kk-KZ" sz="1400" b="1" dirty="0"/>
            </a:br>
            <a:r>
              <a:rPr lang="kk-KZ" sz="1400" b="1" dirty="0"/>
              <a:t>   Сол жағымда бес сарбаз.</a:t>
            </a:r>
            <a:r>
              <a:rPr lang="kk-KZ" sz="1400" dirty="0"/>
              <a:t/>
            </a:r>
            <a:br>
              <a:rPr lang="kk-KZ" sz="1400" dirty="0"/>
            </a:br>
            <a:r>
              <a:rPr lang="kk-KZ" sz="1400" dirty="0"/>
              <a:t>     </a:t>
            </a:r>
            <a:r>
              <a:rPr lang="kk-KZ" sz="1000" dirty="0"/>
              <a:t> /он саусақ/</a:t>
            </a:r>
            <a:r>
              <a:rPr lang="kk-KZ" sz="1400" dirty="0"/>
              <a:t/>
            </a:r>
            <a:br>
              <a:rPr lang="kk-KZ" sz="1400" dirty="0"/>
            </a:br>
            <a:r>
              <a:rPr lang="kk-KZ" sz="1400" b="1" dirty="0"/>
              <a:t>2.Төрт аяғы ,арқасы бар,</a:t>
            </a:r>
            <a:br>
              <a:rPr lang="kk-KZ" sz="1400" b="1" dirty="0"/>
            </a:br>
            <a:r>
              <a:rPr lang="kk-KZ" sz="1400" b="1" dirty="0"/>
              <a:t>   Еті жоқ, қаңқасы бар.</a:t>
            </a:r>
            <a:r>
              <a:rPr lang="kk-KZ" sz="1400" dirty="0"/>
              <a:t/>
            </a:r>
            <a:br>
              <a:rPr lang="kk-KZ" sz="1400" dirty="0"/>
            </a:br>
            <a:r>
              <a:rPr lang="kk-KZ" sz="1400" dirty="0"/>
              <a:t>  </a:t>
            </a:r>
            <a:r>
              <a:rPr lang="ru-RU" sz="1000" dirty="0"/>
              <a:t>/</a:t>
            </a:r>
            <a:r>
              <a:rPr lang="ru-RU" sz="1000" dirty="0" err="1"/>
              <a:t>орындық</a:t>
            </a:r>
            <a:r>
              <a:rPr lang="ru-RU" sz="1000" dirty="0"/>
              <a:t>/</a:t>
            </a:r>
            <a:r>
              <a:rPr lang="ru-RU" sz="1400" dirty="0"/>
              <a:t/>
            </a:r>
            <a:br>
              <a:rPr lang="ru-RU" sz="1400" dirty="0"/>
            </a:br>
            <a:r>
              <a:rPr lang="ru-RU" sz="1400" b="1" dirty="0"/>
              <a:t>3.Ағайынды </a:t>
            </a:r>
            <a:r>
              <a:rPr lang="ru-RU" sz="1400" b="1" dirty="0" err="1"/>
              <a:t>төрт</a:t>
            </a:r>
            <a:r>
              <a:rPr lang="ru-RU" sz="1400" b="1" dirty="0"/>
              <a:t> батыр,</a:t>
            </a:r>
            <a:br>
              <a:rPr lang="ru-RU" sz="1400" b="1" dirty="0"/>
            </a:br>
            <a:r>
              <a:rPr lang="ru-RU" sz="1400" b="1" dirty="0"/>
              <a:t>   </a:t>
            </a:r>
            <a:r>
              <a:rPr lang="ru-RU" sz="1400" b="1" dirty="0" err="1"/>
              <a:t>Көтергені</a:t>
            </a:r>
            <a:r>
              <a:rPr lang="ru-RU" sz="1400" b="1" dirty="0"/>
              <a:t> </a:t>
            </a:r>
            <a:r>
              <a:rPr lang="ru-RU" sz="1400" b="1" dirty="0" err="1"/>
              <a:t>бір</a:t>
            </a:r>
            <a:r>
              <a:rPr lang="ru-RU" sz="1400" b="1" dirty="0"/>
              <a:t> </a:t>
            </a:r>
            <a:r>
              <a:rPr lang="ru-RU" sz="1400" b="1" dirty="0" err="1"/>
              <a:t>шатыр</a:t>
            </a:r>
            <a:r>
              <a:rPr lang="ru-RU" sz="1400" b="1" dirty="0"/>
              <a:t>.</a:t>
            </a:r>
            <a:r>
              <a:rPr lang="ru-RU" sz="1400" dirty="0"/>
              <a:t/>
            </a:r>
            <a:br>
              <a:rPr lang="ru-RU" sz="1400" dirty="0"/>
            </a:br>
            <a:r>
              <a:rPr lang="ru-RU" sz="1400" dirty="0"/>
              <a:t>   </a:t>
            </a:r>
            <a:r>
              <a:rPr lang="ru-RU" sz="1000" dirty="0"/>
              <a:t> /</a:t>
            </a:r>
            <a:r>
              <a:rPr lang="ru-RU" sz="1000" dirty="0" err="1"/>
              <a:t>үстел</a:t>
            </a:r>
            <a:r>
              <a:rPr lang="ru-RU" sz="1000" dirty="0"/>
              <a:t>/</a:t>
            </a:r>
            <a:endParaRPr lang="en-US" sz="1000" dirty="0">
              <a:latin typeface="Times New Roman"/>
              <a:ea typeface="Times New Roman"/>
            </a:endParaRPr>
          </a:p>
          <a:p>
            <a:pPr marL="342900" indent="-342900">
              <a:buFontTx/>
              <a:buAutoNum type="arabicParenR"/>
            </a:pPr>
            <a:endParaRPr lang="ru-RU" sz="1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AutoNum type="arabicParenR"/>
            </a:pPr>
            <a:endParaRPr lang="ru-RU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3834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Содержимое 3" descr="slide-14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95536" y="694198"/>
            <a:ext cx="8208912" cy="6148669"/>
          </a:xfrm>
        </p:spPr>
      </p:pic>
    </p:spTree>
    <p:extLst>
      <p:ext uri="{BB962C8B-B14F-4D97-AF65-F5344CB8AC3E}">
        <p14:creationId xmlns:p14="http://schemas.microsoft.com/office/powerpoint/2010/main" val="756168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02326350"/>
              </p:ext>
            </p:extLst>
          </p:nvPr>
        </p:nvGraphicFramePr>
        <p:xfrm>
          <a:off x="871538" y="4302697"/>
          <a:ext cx="7408862" cy="49445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408862"/>
              </a:tblGrid>
              <a:tr h="49445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14300" marR="114300" marT="0" marB="0"/>
                </a:tc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786416"/>
          </a:xfrm>
        </p:spPr>
        <p:txBody>
          <a:bodyPr>
            <a:normAutofit/>
          </a:bodyPr>
          <a:lstStyle/>
          <a:p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37-жаттығу.  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61194754"/>
              </p:ext>
            </p:extLst>
          </p:nvPr>
        </p:nvGraphicFramePr>
        <p:xfrm>
          <a:off x="395536" y="2204865"/>
          <a:ext cx="8496944" cy="340130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496944"/>
              </a:tblGrid>
              <a:tr h="3401303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3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Реттік сан есімдерді сөз құрамына талдаңдар.</a:t>
                      </a:r>
                      <a:endParaRPr lang="en-US" sz="28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3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Бір-інші, екі-нші, бес-інші, алты-ншы, жеті-нші, тоғы­з-ыншы, отыз-ыншы</a:t>
                      </a:r>
                      <a:r>
                        <a:rPr lang="kk-KZ" sz="3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3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 </a:t>
                      </a:r>
                      <a:r>
                        <a:rPr lang="kk-KZ" sz="3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Реттік сан есімдерге жалғанған қосымшаның екі түрлі </a:t>
                      </a:r>
                      <a:r>
                        <a:rPr lang="kk-KZ" sz="3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(-</a:t>
                      </a:r>
                      <a:r>
                        <a:rPr lang="kk-KZ" sz="3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ншы, -ыншы) болу себебін түсіндіріңдер. </a:t>
                      </a:r>
                      <a:endParaRPr lang="en-US" sz="28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114300" marR="11430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3142118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k-K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Шығармашылық үзіліс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39552" y="1988840"/>
            <a:ext cx="8339073" cy="30162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</a:pPr>
            <a:r>
              <a:rPr lang="kk-KZ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Далада ойнап жүрген Жанат үйге жүгіріп кірді. Анасынан далада жаюлы тұрған кірлерді жинап алуын өтінді. Анасы түсінбей, себебін сұрады. Жанат қалай жауап берді деп </a:t>
            </a:r>
            <a:r>
              <a:rPr lang="kk-KZ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ойлайсың</a:t>
            </a:r>
            <a:r>
              <a:rPr lang="kk-KZ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sz="3200" dirty="0"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352364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77949957"/>
              </p:ext>
            </p:extLst>
          </p:nvPr>
        </p:nvGraphicFramePr>
        <p:xfrm>
          <a:off x="323528" y="2132855"/>
          <a:ext cx="8352929" cy="417646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32048"/>
                <a:gridCol w="2736304"/>
                <a:gridCol w="1080120"/>
                <a:gridCol w="1008112"/>
                <a:gridCol w="1008112"/>
                <a:gridCol w="1080120"/>
                <a:gridCol w="1008113"/>
              </a:tblGrid>
              <a:tr h="123499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8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</a:t>
                      </a:r>
                      <a:endParaRPr lang="en-US" sz="1600" b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8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600" b="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3600" b="1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Аты-жөні</a:t>
                      </a:r>
                      <a:endParaRPr lang="en-US" sz="32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20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Үй </a:t>
                      </a:r>
                      <a:r>
                        <a:rPr lang="kk-KZ" sz="20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тапсырмасы</a:t>
                      </a:r>
                      <a:endParaRPr lang="en-US" sz="18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20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</a:t>
                      </a:r>
                      <a:r>
                        <a:rPr lang="kk-KZ" sz="20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тапсырма</a:t>
                      </a:r>
                      <a:endParaRPr lang="en-US" sz="18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20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</a:t>
                      </a:r>
                      <a:r>
                        <a:rPr lang="kk-KZ" sz="20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тапсырма</a:t>
                      </a:r>
                      <a:endParaRPr lang="en-US" sz="18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20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</a:t>
                      </a:r>
                      <a:r>
                        <a:rPr lang="kk-KZ" sz="20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тапсырма</a:t>
                      </a:r>
                      <a:endParaRPr lang="en-US" sz="18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20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</a:t>
                      </a:r>
                      <a:r>
                        <a:rPr lang="kk-KZ" sz="20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тапсырма</a:t>
                      </a:r>
                      <a:endParaRPr lang="en-US" sz="18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9024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200">
                          <a:effectLst/>
                        </a:rPr>
                        <a:t>1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kk-KZ" sz="1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Біржан Ілияс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2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2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2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2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2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9024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200">
                          <a:effectLst/>
                        </a:rPr>
                        <a:t>2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kk-KZ" sz="1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Жандосова Акниет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2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2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2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2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2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9024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200">
                          <a:effectLst/>
                        </a:rPr>
                        <a:t>3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kk-KZ" sz="1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Жандосова  Мадина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2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2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2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2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2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9024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200">
                          <a:effectLst/>
                        </a:rPr>
                        <a:t>4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kk-KZ" sz="1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Кемалхан Назерке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2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2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2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2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2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9024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200">
                          <a:effectLst/>
                        </a:rPr>
                        <a:t>5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kk-KZ" sz="1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Сералы Элиза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2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2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2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2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2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9024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200">
                          <a:effectLst/>
                        </a:rPr>
                        <a:t>6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kk-KZ" sz="1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Урынбек Аян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2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2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2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2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2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“</a:t>
            </a:r>
            <a:r>
              <a:rPr lang="en-US" b="1" i="1" dirty="0" err="1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Күнделік</a:t>
            </a:r>
            <a:r>
              <a:rPr lang="en-US" b="1" i="1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” </a:t>
            </a:r>
            <a:r>
              <a:rPr lang="kk-KZ" b="1" i="1" dirty="0" smtClean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әдісі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4776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Горизонтальный свиток 1"/>
          <p:cNvSpPr/>
          <p:nvPr/>
        </p:nvSpPr>
        <p:spPr>
          <a:xfrm>
            <a:off x="827584" y="1772816"/>
            <a:ext cx="7056784" cy="2160240"/>
          </a:xfrm>
          <a:prstGeom prst="horizont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k-KZ" sz="3200" b="1" i="1" dirty="0" smtClean="0">
                <a:latin typeface="Times New Roman" pitchFamily="18" charset="0"/>
                <a:cs typeface="Times New Roman" pitchFamily="18" charset="0"/>
              </a:rPr>
              <a:t>Үй тапсырмасы:</a:t>
            </a:r>
          </a:p>
          <a:p>
            <a:r>
              <a:rPr lang="kk-KZ" sz="24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84</a:t>
            </a:r>
            <a:r>
              <a:rPr lang="kk-KZ" sz="24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-бет  </a:t>
            </a:r>
            <a:r>
              <a:rPr lang="kk-KZ" sz="24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36</a:t>
            </a:r>
            <a:r>
              <a:rPr lang="kk-KZ" sz="24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-жаттығу</a:t>
            </a:r>
            <a:endParaRPr lang="ru-RU" sz="2400" b="1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389397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3" name="Рисунок 2" descr="img14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62618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988840"/>
            <a:ext cx="8280920" cy="4248472"/>
          </a:xfrm>
        </p:spPr>
        <p:txBody>
          <a:bodyPr>
            <a:noAutofit/>
          </a:bodyPr>
          <a:lstStyle/>
          <a:p>
            <a:pPr fontAlgn="base"/>
            <a:r>
              <a:rPr lang="kk-KZ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Барлық оқушылар:</a:t>
            </a:r>
            <a:r>
              <a:rPr lang="kk-KZ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сөйлемнен сан есімді табады, есептік және реттік сан есімдердің айырмашылығын анықтай алады.</a:t>
            </a:r>
            <a:endParaRPr lang="en-US" sz="3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Көптеген оқушылар: </a:t>
            </a:r>
            <a:r>
              <a:rPr lang="kk-KZ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сұрақтарға жауап беріп, сан есімдерді ажырата алады.</a:t>
            </a:r>
            <a:endParaRPr lang="en-US" sz="3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Кейбір оқушылар:</a:t>
            </a:r>
            <a:r>
              <a:rPr lang="kk-KZ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сан есім түрлеріне мысалдар жаза алады. </a:t>
            </a:r>
            <a:endParaRPr lang="en-US" sz="3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19672" y="404664"/>
            <a:ext cx="6512511" cy="1143000"/>
          </a:xfrm>
        </p:spPr>
        <p:txBody>
          <a:bodyPr/>
          <a:lstStyle/>
          <a:p>
            <a:pPr algn="ctr"/>
            <a:r>
              <a:rPr lang="ru-RU" b="1" dirty="0" err="1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Сабақтың</a:t>
            </a:r>
            <a:r>
              <a:rPr lang="ru-RU" b="1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мақсаты</a:t>
            </a:r>
            <a:endParaRPr lang="en-US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6802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10176594"/>
              </p:ext>
            </p:extLst>
          </p:nvPr>
        </p:nvGraphicFramePr>
        <p:xfrm>
          <a:off x="539552" y="620687"/>
          <a:ext cx="8064896" cy="1728193"/>
        </p:xfrm>
        <a:graphic>
          <a:graphicData uri="http://schemas.openxmlformats.org/drawingml/2006/table">
            <a:tbl>
              <a:tblPr/>
              <a:tblGrid>
                <a:gridCol w="8064896"/>
              </a:tblGrid>
              <a:tr h="1728193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kk-KZ" sz="1200" b="1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kk-KZ" sz="3200" b="1" i="0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</a:rPr>
                        <a:t>«Күн шұғыласы» әдісі арқылы біз сендермен өткен тақырыпты есімізге түсірейік. </a:t>
                      </a:r>
                      <a:endParaRPr lang="en-US" sz="1200" b="1" i="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14300" marR="1143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pic>
        <p:nvPicPr>
          <p:cNvPr id="1025" name="Рисунок 2" descr="Портфолио класса - Классному руководителю - 8 класс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10182" y="1901282"/>
            <a:ext cx="2933818" cy="2607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46272836"/>
              </p:ext>
            </p:extLst>
          </p:nvPr>
        </p:nvGraphicFramePr>
        <p:xfrm>
          <a:off x="467544" y="2492896"/>
          <a:ext cx="5760640" cy="32403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760640"/>
              </a:tblGrid>
              <a:tr h="324036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kk-KZ" sz="2800" b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 Өткен сабақта қандай тақырыппен таныстық ? </a:t>
                      </a:r>
                      <a:endParaRPr lang="en-US" sz="28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2800" b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 Сан есім дегеніміз не? </a:t>
                      </a:r>
                      <a:endParaRPr lang="en-US" sz="24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kk-KZ" sz="2800" b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 Сан есім нені білдіреді? </a:t>
                      </a:r>
                      <a:endParaRPr lang="en-US" sz="28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kk-KZ" sz="2800" b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 Сан есімнің сұрақтары қандай? </a:t>
                      </a:r>
                      <a:endParaRPr lang="en-US" sz="28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kk-KZ" sz="2800" b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 Сан есімге мысал келтір. </a:t>
                      </a:r>
                      <a:endParaRPr lang="en-US" sz="28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kk-KZ" sz="2800" b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 Сан есімге сөйлем құрастыр. </a:t>
                      </a:r>
                      <a:endParaRPr lang="en-US" sz="28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114300" marR="11430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91789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img1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8000" y="908720"/>
            <a:ext cx="8128000" cy="55483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2804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55660305"/>
              </p:ext>
            </p:extLst>
          </p:nvPr>
        </p:nvGraphicFramePr>
        <p:xfrm>
          <a:off x="871538" y="692696"/>
          <a:ext cx="7408862" cy="8534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408862"/>
              </a:tblGrid>
              <a:tr h="504056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kk-KZ" sz="28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1- </a:t>
                      </a:r>
                      <a:r>
                        <a:rPr lang="kk-KZ" sz="2800" b="1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тапсырма  «</a:t>
                      </a:r>
                      <a:r>
                        <a:rPr lang="kk-KZ" sz="28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Еркін әңгіме» әдісімен орындалады. </a:t>
                      </a:r>
                      <a:endParaRPr lang="en-US" sz="28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0" marB="0"/>
                </a:tc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1556114"/>
              </p:ext>
            </p:extLst>
          </p:nvPr>
        </p:nvGraphicFramePr>
        <p:xfrm>
          <a:off x="395536" y="2492896"/>
          <a:ext cx="8416974" cy="352839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416974"/>
              </a:tblGrid>
              <a:tr h="3528392">
                <a:tc>
                  <a:txBody>
                    <a:bodyPr/>
                    <a:lstStyle/>
                    <a:p>
                      <a:pPr algn="l" fontAlgn="base">
                        <a:spcAft>
                          <a:spcPts val="0"/>
                        </a:spcAft>
                      </a:pPr>
                      <a:r>
                        <a:rPr lang="kk-KZ" sz="2400" b="1" dirty="0"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А) 35-жаттығу.</a:t>
                      </a:r>
                      <a:endParaRPr lang="en-US" sz="2400" b="1" dirty="0">
                        <a:solidFill>
                          <a:srgbClr val="7030A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2400" b="1" dirty="0"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Ертегіні оқыңдар.</a:t>
                      </a:r>
                      <a:endParaRPr lang="en-US" sz="2000" b="1" dirty="0">
                        <a:solidFill>
                          <a:srgbClr val="7030A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l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2400" b="1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Жолаушылар</a:t>
                      </a:r>
                      <a:r>
                        <a:rPr lang="ru-RU" sz="2400" b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400" b="1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қай</a:t>
                      </a:r>
                      <a:r>
                        <a:rPr lang="ru-RU" sz="2400" b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400" b="1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жерде</a:t>
                      </a:r>
                      <a:r>
                        <a:rPr lang="ru-RU" sz="2400" b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400" b="1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кездесті</a:t>
                      </a:r>
                      <a:r>
                        <a:rPr lang="ru-RU" sz="2400" b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? </a:t>
                      </a:r>
                      <a:endParaRPr lang="en-US" sz="20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l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2400" b="1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Бұлақ</a:t>
                      </a:r>
                      <a:r>
                        <a:rPr lang="ru-RU" sz="2400" b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400" b="1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қандай</a:t>
                      </a:r>
                      <a:r>
                        <a:rPr lang="ru-RU" sz="2400" b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400" b="1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екен</a:t>
                      </a:r>
                      <a:r>
                        <a:rPr lang="ru-RU" sz="2400" b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?</a:t>
                      </a:r>
                      <a:endParaRPr lang="en-US" sz="20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l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2400" b="1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Бұлақ</a:t>
                      </a:r>
                      <a:r>
                        <a:rPr lang="ru-RU" sz="2400" b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400" b="1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басындағы</a:t>
                      </a:r>
                      <a:r>
                        <a:rPr lang="ru-RU" sz="2400" b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400" b="1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таста</a:t>
                      </a:r>
                      <a:r>
                        <a:rPr lang="ru-RU" sz="2400" b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не </a:t>
                      </a:r>
                      <a:r>
                        <a:rPr lang="ru-RU" sz="2400" b="1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деп</a:t>
                      </a:r>
                      <a:r>
                        <a:rPr lang="ru-RU" sz="2400" b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400" b="1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жазылыпты</a:t>
                      </a:r>
                      <a:r>
                        <a:rPr lang="ru-RU" sz="2400" b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? </a:t>
                      </a:r>
                      <a:endParaRPr lang="en-US" sz="20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l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kk-KZ" sz="2400" b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Бірінші жолаушы сөздің мағынасын қалай түсінді? </a:t>
                      </a:r>
                      <a:endParaRPr lang="en-US" sz="20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l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kk-KZ" sz="2400" b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Екінші және үшінші жолаушы сөздің мағынасын қалай түсінгенін болжап көріңдер. </a:t>
                      </a:r>
                      <a:endParaRPr lang="en-US" sz="20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114300" marR="11430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66045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619672" y="620688"/>
            <a:ext cx="619268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ТЕКСЕР:</a:t>
            </a:r>
            <a:endParaRPr lang="en-US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4423450"/>
              </p:ext>
            </p:extLst>
          </p:nvPr>
        </p:nvGraphicFramePr>
        <p:xfrm>
          <a:off x="323528" y="1844824"/>
          <a:ext cx="8496945" cy="37072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99089"/>
                <a:gridCol w="1699089"/>
                <a:gridCol w="1699089"/>
                <a:gridCol w="1699839"/>
                <a:gridCol w="1699839"/>
              </a:tblGrid>
              <a:tr h="69785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Аты-жөні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тапсырма - 35 жаттығу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53439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Ертегіні оқып, мәтін мазмұнын анықтайтын сұрақтарға жауап береді -1 балл.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Үш жолаушының сөздің мағынасын қалай түсінгенін айтады-1 балл. 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Ақыл сөздің мағынасын топта талқылап, түсіндіреді</a:t>
                      </a:r>
                      <a:r>
                        <a:rPr lang="kk-KZ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-1 балл.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Қарамен берілген сан есімдерді салыстырып, бір-бірінен өзгешелігін ажыратады </a:t>
                      </a:r>
                      <a:r>
                        <a:rPr lang="kk-KZ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kk-KZ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балл.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9670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35782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dirty="0" smtClean="0"/>
              <a:t>Сөздік тапсырма</a:t>
            </a: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kk-KZ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Ғибрат</a:t>
            </a:r>
            <a:r>
              <a:rPr lang="kk-KZ" sz="4000" dirty="0" smtClean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сөзін жазу, 123 бет оқулықтағы сөздік</a:t>
            </a:r>
            <a:endParaRPr lang="en-US" sz="4000" dirty="0">
              <a:solidFill>
                <a:schemeClr val="accent3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Google Shape;636;p42" descr="MCj04166460000[1]"/>
          <p:cNvPicPr preferRelativeResize="0">
            <a:picLocks noGrp="1"/>
          </p:cNvPicPr>
          <p:nvPr>
            <p:ph sz="quarter" idx="14"/>
          </p:nvPr>
        </p:nvPicPr>
        <p:blipFill rotWithShape="1">
          <a:blip r:embed="rId2">
            <a:alphaModFix/>
          </a:blip>
          <a:srcRect/>
          <a:stretch/>
        </p:blipFill>
        <p:spPr>
          <a:xfrm>
            <a:off x="4894083" y="2679700"/>
            <a:ext cx="3324584" cy="344646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6030210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k-KZ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Жұптық тапсырма</a:t>
            </a:r>
            <a:endParaRPr lang="en-US" sz="4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81007645"/>
              </p:ext>
            </p:extLst>
          </p:nvPr>
        </p:nvGraphicFramePr>
        <p:xfrm>
          <a:off x="683568" y="2348880"/>
          <a:ext cx="7776864" cy="352234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776864"/>
              </a:tblGrid>
              <a:tr h="2335389">
                <a:tc>
                  <a:txBody>
                    <a:bodyPr/>
                    <a:lstStyle/>
                    <a:p>
                      <a:pPr marL="342900" lvl="0" indent="-342900" algn="l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choolBook Kza"/>
                        <a:buChar char="-"/>
                      </a:pPr>
                      <a:r>
                        <a:rPr lang="kk-KZ" sz="3600" b="1" i="1" dirty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Ақыл сөздің мағынасын жұпта талқылаңдар. </a:t>
                      </a:r>
                      <a:endParaRPr lang="en-US" sz="3200" b="1" i="1" dirty="0">
                        <a:solidFill>
                          <a:schemeClr val="accent3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l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choolBook Kza"/>
                        <a:buChar char="-"/>
                      </a:pPr>
                      <a:r>
                        <a:rPr lang="kk-KZ" sz="3600" b="1" i="1" dirty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Мәтіндегі қарамен берілген сан есімдерді салыстыр. Бұлардың </a:t>
                      </a:r>
                      <a:r>
                        <a:rPr lang="kk-KZ" sz="3600" b="1" i="1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бір-бірінен </a:t>
                      </a:r>
                      <a:r>
                        <a:rPr lang="kk-KZ" sz="3600" b="1" i="1" dirty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өзгешелігі неде деп ойлайсыңдар?</a:t>
                      </a:r>
                      <a:endParaRPr lang="en-US" sz="3200" b="1" i="1" dirty="0">
                        <a:solidFill>
                          <a:schemeClr val="accent3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114300" marR="11430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00977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C:\Users\user\Desktop\сан ес3м 2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030" b="2627"/>
          <a:stretch/>
        </p:blipFill>
        <p:spPr bwMode="auto">
          <a:xfrm>
            <a:off x="0" y="207818"/>
            <a:ext cx="9144000" cy="64700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58205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Остин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151</TotalTime>
  <Words>356</Words>
  <Application>Microsoft Office PowerPoint</Application>
  <PresentationFormat>Экран (4:3)</PresentationFormat>
  <Paragraphs>106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Волна</vt:lpstr>
      <vt:lpstr>Тақырыбы:  Есептік және реттік сан есім</vt:lpstr>
      <vt:lpstr>Сабақтың мақсаты</vt:lpstr>
      <vt:lpstr>Презентация PowerPoint</vt:lpstr>
      <vt:lpstr>Презентация PowerPoint</vt:lpstr>
      <vt:lpstr>Презентация PowerPoint</vt:lpstr>
      <vt:lpstr>Презентация PowerPoint</vt:lpstr>
      <vt:lpstr>Сөздік тапсырма</vt:lpstr>
      <vt:lpstr>Жұптық тапсырма</vt:lpstr>
      <vt:lpstr>Презентация PowerPoint</vt:lpstr>
      <vt:lpstr>Презентация PowerPoint</vt:lpstr>
      <vt:lpstr>Презентация PowerPoint</vt:lpstr>
      <vt:lpstr>Презентация PowerPoint</vt:lpstr>
      <vt:lpstr>37-жаттығу.  </vt:lpstr>
      <vt:lpstr>Шығармашылық үзіліс</vt:lpstr>
      <vt:lpstr> “Күнделік” әдісі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SAMSUNG</dc:creator>
  <cp:lastModifiedBy>user</cp:lastModifiedBy>
  <cp:revision>16</cp:revision>
  <dcterms:created xsi:type="dcterms:W3CDTF">2022-04-13T18:53:29Z</dcterms:created>
  <dcterms:modified xsi:type="dcterms:W3CDTF">2022-04-14T00:31:36Z</dcterms:modified>
</cp:coreProperties>
</file>