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346" r:id="rId2"/>
    <p:sldId id="348" r:id="rId3"/>
    <p:sldId id="350" r:id="rId4"/>
    <p:sldId id="345" r:id="rId5"/>
    <p:sldId id="324" r:id="rId6"/>
    <p:sldId id="335" r:id="rId7"/>
    <p:sldId id="336" r:id="rId8"/>
    <p:sldId id="340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3CC4CA-9217-422B-91EE-DC035B28F31F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8DE08-F0FE-4757-8E82-A80B415BBD2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38417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12/7/2022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12/7/2022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12/7/2022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12/7/2022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12/7/2022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12/7/2022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12/7/2022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12/7/2022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12/7/2022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12/7/2022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12/7/2022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12/7/2022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дминистратор\Desktop\slide-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572560" cy="62151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900igr.net/datas/literatura/Gabdulla-Tukaj/0015-015-Gabdulla-Tuka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290"/>
            <a:ext cx="9144000" cy="7101408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533400" y="914400"/>
            <a:ext cx="8382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857232"/>
            <a:ext cx="7429552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/>
            <a:endParaRPr lang="en-US" sz="4000" b="1" dirty="0" smtClean="0">
              <a:ln w="1905"/>
              <a:solidFill>
                <a:srgbClr val="0000CC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ctr"/>
            <a:r>
              <a:rPr lang="kk-KZ" sz="4000" b="1" dirty="0" smtClean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Өткен білімді еске түсіру.</a:t>
            </a:r>
            <a:endParaRPr lang="en-US" sz="4000" b="1" dirty="0" smtClean="0">
              <a:ln w="1905"/>
              <a:solidFill>
                <a:srgbClr val="0000CC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ctr"/>
            <a:endParaRPr lang="kk-KZ" sz="4000" b="1" dirty="0" smtClean="0">
              <a:ln w="1905"/>
              <a:solidFill>
                <a:srgbClr val="0000CC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ctr" eaLnBrk="1" hangingPunct="1"/>
            <a:r>
              <a:rPr lang="kk-KZ" sz="3200" b="1" dirty="0" smtClean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1.Үйге берілген тапсырманы тексеру. </a:t>
            </a:r>
            <a:endParaRPr lang="en-US" sz="3200" b="1" dirty="0" smtClean="0">
              <a:ln w="1905"/>
              <a:solidFill>
                <a:srgbClr val="0000CC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ctr" eaLnBrk="1" hangingPunct="1"/>
            <a:endParaRPr lang="kk-KZ" sz="2800" b="1" dirty="0" smtClean="0">
              <a:ln w="1905"/>
              <a:solidFill>
                <a:srgbClr val="0000CC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ctr" eaLnBrk="1" hangingPunct="1"/>
            <a:r>
              <a:rPr lang="kk-KZ" sz="3200" b="1" dirty="0" smtClean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“Қол баспалдағы” әдісі</a:t>
            </a:r>
            <a:endParaRPr lang="en-US" sz="3200" b="1" dirty="0" smtClean="0">
              <a:ln w="1905"/>
              <a:solidFill>
                <a:srgbClr val="0000CC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ctr" eaLnBrk="1" hangingPunct="1"/>
            <a:endParaRPr lang="en-US" sz="2800" b="1" dirty="0" smtClean="0">
              <a:ln w="1905"/>
              <a:solidFill>
                <a:srgbClr val="0000CC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ctr" eaLnBrk="1" hangingPunct="1"/>
            <a:r>
              <a:rPr lang="kk-KZ" sz="2800" b="1" dirty="0" smtClean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12 492 : 347</a:t>
            </a:r>
            <a:r>
              <a:rPr lang="en-US" sz="2800" b="1" dirty="0" smtClean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 36            579 * 823 = 476517</a:t>
            </a:r>
          </a:p>
          <a:p>
            <a:pPr marL="514350" indent="-514350" algn="ctr" eaLnBrk="1" hangingPunct="1">
              <a:buAutoNum type="arabicPlain" startAt="51"/>
            </a:pPr>
            <a:r>
              <a:rPr lang="en-US" sz="2800" b="1" dirty="0" smtClean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054</a:t>
            </a:r>
            <a:r>
              <a:rPr lang="kk-KZ" sz="2800" b="1" dirty="0" smtClean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127</a:t>
            </a:r>
            <a:r>
              <a:rPr lang="en-US" sz="2800" b="1" dirty="0" smtClean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=402             506 * 908 =  459448</a:t>
            </a:r>
          </a:p>
          <a:p>
            <a:pPr marL="514350" indent="-514350" algn="ctr" eaLnBrk="1" hangingPunct="1"/>
            <a:r>
              <a:rPr lang="en-US" sz="2800" b="1" dirty="0" smtClean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231 693 </a:t>
            </a:r>
            <a:r>
              <a:rPr lang="kk-KZ" sz="2800" b="1" dirty="0" smtClean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231</a:t>
            </a:r>
            <a:r>
              <a:rPr lang="en-US" sz="2800" b="1" dirty="0" smtClean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=1003           125 * 456 = 12000</a:t>
            </a:r>
          </a:p>
          <a:p>
            <a:pPr marL="514350" indent="-514350" algn="ctr" eaLnBrk="1" hangingPunct="1"/>
            <a:r>
              <a:rPr lang="en-US" sz="2800" b="1" dirty="0" smtClean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7 595</a:t>
            </a:r>
            <a:r>
              <a:rPr lang="kk-KZ" sz="2800" b="1" dirty="0" smtClean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217 </a:t>
            </a:r>
            <a:r>
              <a:rPr lang="en-US" sz="2800" b="1" dirty="0" smtClean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 35                607 * 241= 146287</a:t>
            </a:r>
            <a:endParaRPr lang="kk-KZ" sz="2800" b="1" dirty="0" smtClean="0">
              <a:ln w="1905"/>
              <a:solidFill>
                <a:srgbClr val="0000CC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ctr"/>
            <a:endParaRPr lang="kk-KZ" sz="2800" b="1" dirty="0" smtClean="0">
              <a:ln w="1905"/>
              <a:solidFill>
                <a:srgbClr val="0000CC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endParaRPr lang="ru-RU" b="1" dirty="0">
              <a:ln w="1905"/>
              <a:solidFill>
                <a:srgbClr val="0000CC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900igr.net/datas/literatura/Gabdulla-Tukaj/0015-015-Gabdulla-Tuka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101408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533400" y="914400"/>
            <a:ext cx="8382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640545"/>
            <a:ext cx="8215370" cy="5964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b="1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b="1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Оқу бағдарламасына сәйкес оқыту мақсаттары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4.1.2.11 үш таңбалы санға жазбаша көбейту және бөлу алгоритмдерін қолдану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4.1.2.13  үш таңбалы санға көбейту және бөлу амалдарын орындау.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Сабақтың  мақсаты: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● үш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таңбалы санға жазбаша көбейту және бөлу алгоритмдерін қолдана біледі.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АКТ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: видеопроектор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Ресурстар: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слайд, суреттер,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киіз үй, сиқырлы кітап, қоржын, асықтар, стикерлер </a:t>
            </a:r>
            <a:endParaRPr lang="kk-KZ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Сабақтың әдісі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:  “Қол баспалдағы” , “Квест” әдісі,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“Алшы, тәйке,бүк ”  әдісі</a:t>
            </a:r>
            <a:endParaRPr lang="kk-KZ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kk-KZ" sz="2400" b="1" dirty="0" smtClean="0"/>
              <a:t>	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900igr.net/datas/literatura/Gabdulla-Tukaj/0015-015-Gabdulla-Tuka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101408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533400" y="914400"/>
            <a:ext cx="8382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857232"/>
            <a:ext cx="885828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000" b="1" i="1" dirty="0" smtClean="0">
                <a:latin typeface="Times New Roman" pitchFamily="18" charset="0"/>
                <a:cs typeface="Times New Roman" pitchFamily="18" charset="0"/>
              </a:rPr>
              <a:t>Жаңа білім.</a:t>
            </a:r>
          </a:p>
          <a:p>
            <a:r>
              <a:rPr lang="kk-KZ" sz="3200" b="1" i="1" dirty="0" smtClean="0">
                <a:latin typeface="Times New Roman" pitchFamily="18" charset="0"/>
                <a:cs typeface="Times New Roman" pitchFamily="18" charset="0"/>
              </a:rPr>
              <a:t>1.Өткенді қорытындылау</a:t>
            </a:r>
            <a:endParaRPr lang="en-US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b="1" i="1" dirty="0" smtClean="0">
                <a:latin typeface="Times New Roman" pitchFamily="18" charset="0"/>
                <a:cs typeface="Times New Roman" pitchFamily="18" charset="0"/>
              </a:rPr>
              <a:t>Өткен тақырыптар бойынша не үйрендіңдер?</a:t>
            </a:r>
            <a:endParaRPr lang="en-US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i="1" dirty="0" smtClean="0">
                <a:latin typeface="Times New Roman" pitchFamily="18" charset="0"/>
                <a:cs typeface="Times New Roman" pitchFamily="18" charset="0"/>
              </a:rPr>
              <a:t>2.“ Квест әдісі”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бойынша тапсырмаларды орындау барысында өзіндік жұмыс, жұпта және топта бірлесіп жұмыс жасауға дағдыланасындар.</a:t>
            </a:r>
            <a:endParaRPr lang="kk-KZ" sz="32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/>
          </a:p>
        </p:txBody>
      </p:sp>
      <p:pic>
        <p:nvPicPr>
          <p:cNvPr id="2050" name="Picture 2" descr="C:\Users\Администратор\Desktop\Без названия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4962525"/>
            <a:ext cx="3214710" cy="1895475"/>
          </a:xfrm>
          <a:prstGeom prst="rect">
            <a:avLst/>
          </a:prstGeom>
          <a:noFill/>
        </p:spPr>
      </p:pic>
      <p:sp>
        <p:nvSpPr>
          <p:cNvPr id="7" name="Стрелка вниз 6"/>
          <p:cNvSpPr/>
          <p:nvPr/>
        </p:nvSpPr>
        <p:spPr>
          <a:xfrm>
            <a:off x="5500694" y="4071942"/>
            <a:ext cx="357190" cy="114300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900igr.net/datas/literatura/Gabdulla-Tukaj/0015-015-Gabdulla-Tuka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290"/>
            <a:ext cx="9144000" cy="7101408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533400" y="914400"/>
            <a:ext cx="8382000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kk-K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Өзіндік жұмыс</a:t>
            </a:r>
          </a:p>
          <a:p>
            <a:pPr algn="ctr" eaLnBrk="1" hangingPunct="1"/>
            <a:r>
              <a:rPr lang="kk-K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Оқушыларға тапсырма беріледі. </a:t>
            </a:r>
          </a:p>
          <a:p>
            <a:pPr algn="ctr" eaLnBrk="1" hangingPunct="1"/>
            <a:endParaRPr lang="kk-KZ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kk-KZ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kk-KZ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kk-KZ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kk-KZ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kk-KZ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3929058" y="3214686"/>
            <a:ext cx="357190" cy="114300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" descr="C:\Users\Администратор\Desktop\Без названия (5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4500570"/>
            <a:ext cx="5357850" cy="22145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900igr.net/datas/literatura/Gabdulla-Tukaj/0015-015-Gabdulla-Tuka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101408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533400" y="914400"/>
            <a:ext cx="8382000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Жұптық жұмыс</a:t>
            </a: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endParaRPr lang="kk-K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Дескриптор: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амалдардың мәнін табады</a:t>
            </a:r>
            <a:endParaRPr lang="kk-K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4143372" y="1571612"/>
            <a:ext cx="357190" cy="114300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8" name="Picture 4" descr="C:\Users\Администратор\Desktop\images (7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2714620"/>
            <a:ext cx="4000528" cy="20812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900igr.net/datas/literatura/Gabdulla-Tukaj/0015-015-Gabdulla-Tuka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101408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533400" y="914400"/>
            <a:ext cx="8382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Топтық </a:t>
            </a:r>
            <a:r>
              <a:rPr lang="kk-KZ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kk-KZ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kk-KZ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Сиқырлы кітаптан алдын – ала дайындалған тапсырмаларды алып орындайды</a:t>
            </a:r>
            <a:endParaRPr lang="kk-K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Дескриптор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амалдардың орындалу ретін анықтайды, өрнектің мәнін табады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900igr.net/datas/literatura/Gabdulla-Tukaj/0015-015-Gabdulla-Tuka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101408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533400" y="571480"/>
            <a:ext cx="8382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Кері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байланыс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«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Алшы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тәйке, бүк» әдісі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b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7170" name="Picture 2" descr="C:\Users\Администратор\Desktop\алшы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500174"/>
            <a:ext cx="2428892" cy="1571636"/>
          </a:xfrm>
          <a:prstGeom prst="rect">
            <a:avLst/>
          </a:prstGeom>
          <a:noFill/>
        </p:spPr>
      </p:pic>
      <p:pic>
        <p:nvPicPr>
          <p:cNvPr id="7171" name="Picture 3" descr="C:\Users\Администратор\Desktop\еәйку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3214686"/>
            <a:ext cx="2466975" cy="1714512"/>
          </a:xfrm>
          <a:prstGeom prst="rect">
            <a:avLst/>
          </a:prstGeom>
          <a:noFill/>
        </p:spPr>
      </p:pic>
      <p:pic>
        <p:nvPicPr>
          <p:cNvPr id="7172" name="Picture 4" descr="C:\Users\Администратор\Desktop\үк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472" y="5114925"/>
            <a:ext cx="2500330" cy="1743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1766</TotalTime>
  <Words>220</Words>
  <Application>Microsoft Office PowerPoint</Application>
  <PresentationFormat>Экран (4:3)</PresentationFormat>
  <Paragraphs>75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XTreme.ws</cp:lastModifiedBy>
  <cp:revision>168</cp:revision>
  <dcterms:created xsi:type="dcterms:W3CDTF">2017-12-10T12:07:52Z</dcterms:created>
  <dcterms:modified xsi:type="dcterms:W3CDTF">2022-12-07T01:02:03Z</dcterms:modified>
</cp:coreProperties>
</file>