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2" r:id="rId2"/>
    <p:sldId id="270" r:id="rId3"/>
    <p:sldId id="271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57" r:id="rId17"/>
    <p:sldId id="258" r:id="rId18"/>
    <p:sldId id="259" r:id="rId19"/>
    <p:sldId id="263" r:id="rId20"/>
    <p:sldId id="260" r:id="rId21"/>
    <p:sldId id="261" r:id="rId22"/>
    <p:sldId id="264" r:id="rId23"/>
    <p:sldId id="265" r:id="rId24"/>
    <p:sldId id="268" r:id="rId25"/>
    <p:sldId id="269" r:id="rId26"/>
    <p:sldId id="266" r:id="rId27"/>
    <p:sldId id="267" r:id="rId28"/>
    <p:sldId id="286" r:id="rId29"/>
    <p:sldId id="288" r:id="rId30"/>
    <p:sldId id="287" r:id="rId31"/>
    <p:sldId id="289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FAB0"/>
    <a:srgbClr val="F1BAFE"/>
    <a:srgbClr val="FF97CB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7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5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13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08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963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69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46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67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0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8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56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8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00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01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51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35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3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DF928-1937-4481-8806-8F1B4766B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795" y="188640"/>
            <a:ext cx="5795528" cy="434242"/>
          </a:xfrm>
        </p:spPr>
        <p:txBody>
          <a:bodyPr>
            <a:normAutofit fontScale="90000"/>
          </a:bodyPr>
          <a:lstStyle/>
          <a:p>
            <a:r>
              <a:rPr lang="kk-KZ" sz="2400" dirty="0">
                <a:solidFill>
                  <a:schemeClr val="tx2"/>
                </a:solidFill>
                <a:latin typeface="Asylbek Mereke 07 Geometr.kz" panose="020B0603050302020204" pitchFamily="34" charset="0"/>
              </a:rPr>
              <a:t>«Алтынды жалпы білім беретін орта мектебі» КММ</a:t>
            </a:r>
            <a:endParaRPr lang="ru-RU" sz="2400" dirty="0">
              <a:solidFill>
                <a:schemeClr val="tx2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83BBFDE-1698-49ED-A7CE-CD1639C7E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636" y="1499592"/>
            <a:ext cx="6352728" cy="2160240"/>
          </a:xfrm>
        </p:spPr>
        <p:txBody>
          <a:bodyPr>
            <a:noAutofit/>
          </a:bodyPr>
          <a:lstStyle/>
          <a:p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sia AS.kz" panose="020B0603050302020204" pitchFamily="34" charset="0"/>
              </a:rPr>
              <a:t>ҮЙСІНДЕР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sia AS.kz" panose="020B06030503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73C867-BFE3-4144-A657-09CB3016ACC1}"/>
              </a:ext>
            </a:extLst>
          </p:cNvPr>
          <p:cNvSpPr txBox="1"/>
          <p:nvPr/>
        </p:nvSpPr>
        <p:spPr>
          <a:xfrm flipH="1">
            <a:off x="2591780" y="319816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Asylbek Mereke 07 Geometr.kz" panose="020B0603050302020204" pitchFamily="34" charset="0"/>
              </a:rPr>
              <a:t>тақырыбына арналған ашық сабақ</a:t>
            </a:r>
            <a:endParaRPr lang="ru-RU" sz="2400" dirty="0">
              <a:latin typeface="Asylbek Mereke 07 Geometr.kz" panose="020B06030503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6F2435-1730-4650-A6C5-8106B2FDC6F4}"/>
              </a:ext>
            </a:extLst>
          </p:cNvPr>
          <p:cNvSpPr txBox="1"/>
          <p:nvPr/>
        </p:nvSpPr>
        <p:spPr>
          <a:xfrm>
            <a:off x="1426718" y="4132149"/>
            <a:ext cx="7318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solidFill>
                  <a:schemeClr val="tx2"/>
                </a:solidFill>
                <a:latin typeface="Asylbek Mereke 07 Geometr.kz" panose="020B0603050302020204" pitchFamily="34" charset="0"/>
              </a:rPr>
              <a:t>Пәні: Қазақстан тарихы</a:t>
            </a:r>
          </a:p>
          <a:p>
            <a:r>
              <a:rPr lang="kk-KZ" sz="2400" dirty="0">
                <a:solidFill>
                  <a:schemeClr val="tx2"/>
                </a:solidFill>
                <a:latin typeface="Asylbek Mereke 07 Geometr.kz" panose="020B0603050302020204" pitchFamily="34" charset="0"/>
              </a:rPr>
              <a:t>Сыныбы: 5 «А»</a:t>
            </a:r>
          </a:p>
          <a:p>
            <a:r>
              <a:rPr lang="kk-KZ" sz="2400" dirty="0">
                <a:solidFill>
                  <a:schemeClr val="tx2"/>
                </a:solidFill>
                <a:latin typeface="Asylbek Mereke 07 Geometr.kz" panose="020B0603050302020204" pitchFamily="34" charset="0"/>
              </a:rPr>
              <a:t>Пән мұғалімі: Нагиев Едіге Сағынтайұлы</a:t>
            </a:r>
            <a:endParaRPr lang="ru-RU" sz="2400" dirty="0">
              <a:solidFill>
                <a:schemeClr val="tx2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8EB3EF-B44D-4131-B78F-7F2E65459381}"/>
              </a:ext>
            </a:extLst>
          </p:cNvPr>
          <p:cNvSpPr txBox="1"/>
          <p:nvPr/>
        </p:nvSpPr>
        <p:spPr>
          <a:xfrm>
            <a:off x="3176845" y="5949280"/>
            <a:ext cx="2790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solidFill>
                  <a:schemeClr val="tx2"/>
                </a:solidFill>
                <a:latin typeface="Asylbek Mereke 07 Geometr.kz" panose="020B0603050302020204" pitchFamily="34" charset="0"/>
              </a:rPr>
              <a:t>2021-2022 оқу жылы</a:t>
            </a:r>
            <a:endParaRPr lang="ru-RU" sz="2400" dirty="0">
              <a:solidFill>
                <a:schemeClr val="tx2"/>
              </a:solidFill>
              <a:latin typeface="Asylbek Mereke 07 Geometr.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06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187624" y="1693257"/>
            <a:ext cx="7272808" cy="196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Көсем дегеніміз кім?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Жыртқыш бүркіт бейнесі қандай құдайдың символы болып есептелді?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48718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149080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Көсем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құдайдың қалаулысы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аспан мен жердің арасындағы дәнекер есептелінді. Халықтың әл-ауқаты көсемнің күші мен рухани қуатына байланысты еді.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538290" y="5339943"/>
            <a:ext cx="682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Жыртқыш бүркіт бейнесі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Күн құдайының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символы есептелінді.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35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187624" y="1693257"/>
            <a:ext cx="7272808" cy="1598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Дала тайпаларының қоғамындағы адамдар Күн құдайын қалай елестетті?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Дүниенің төрт бөлігін ата.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74418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429989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Дала тұрғындары Күнді төрт ат немесе төрт қыран алып ұшатын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бір дөңгелекті күйме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түрінде елестеткен.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538290" y="5339943"/>
            <a:ext cx="682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Көшпелілердің түсінігінше, дүниенің төрт –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оң, сол, алдыңғы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және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артқы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жағы болады деп есептеген.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619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187624" y="1693257"/>
            <a:ext cx="7272808" cy="1598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8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Есік обасынан табылған Сақ көсемі баскиімінің жалпы мағынасы қандай?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«Алтын Адамның» баскиімінде не бейнеленген?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566229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22108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Бас киімнің жалпы мағынасы құдайдың көсемге бүкіл мифологиялық ғарыштағы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билікті тапсыруын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білдіреді.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538290" y="5080320"/>
            <a:ext cx="68220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Бас киімде ешкі мүйізді, арқасында алтын жебелер «өсіп тұрған» қанатты алтын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қос пырақ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бейнеленген: құс аспанды, жылқы жерді, ешкі жер астын, қанатты жебелер дүниенің төрт бұрышын білдіреді.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22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187624" y="1801478"/>
            <a:ext cx="7272808" cy="1269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9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Сақ қоғамында батырларды жерлеу несімен ерекшеленді?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Абыздардың танымал белгілері қандай?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759475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58112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Сақ қоғамында батырларды өмірде қолданған заттарымен, қару-жарақтарымен және атымен қоса жерлеген. 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538290" y="5525892"/>
            <a:ext cx="682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Абыздардың танымал белгілері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тостаған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мен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ерекше баскиім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болған.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98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8F520-EF49-4F1E-AAE8-D9A3E967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504" y="548680"/>
            <a:ext cx="4354992" cy="864096"/>
          </a:xfrm>
        </p:spPr>
        <p:txBody>
          <a:bodyPr>
            <a:normAutofit/>
          </a:bodyPr>
          <a:lstStyle/>
          <a:p>
            <a:r>
              <a:rPr lang="kk-KZ" sz="48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Asylbek Mereke 07 Geometr.kz" panose="020B0603050302020204" pitchFamily="34" charset="0"/>
              </a:rPr>
              <a:t>Бірін-бірі бағалау</a:t>
            </a:r>
            <a:endParaRPr lang="ru-RU" sz="4800" dirty="0">
              <a:ln>
                <a:solidFill>
                  <a:srgbClr val="0070C0"/>
                </a:solidFill>
              </a:ln>
              <a:solidFill>
                <a:srgbClr val="00B0F0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3" name="Блок-схема: узел 2">
            <a:extLst>
              <a:ext uri="{FF2B5EF4-FFF2-40B4-BE49-F238E27FC236}">
                <a16:creationId xmlns:a16="http://schemas.microsoft.com/office/drawing/2014/main" id="{ADB0D905-DF6F-49BE-80CF-CEA35972261E}"/>
              </a:ext>
            </a:extLst>
          </p:cNvPr>
          <p:cNvSpPr/>
          <p:nvPr/>
        </p:nvSpPr>
        <p:spPr>
          <a:xfrm>
            <a:off x="683568" y="1844824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FK Boyarsky.kz" panose="020B0500000000000000" pitchFamily="34" charset="0"/>
              </a:rPr>
              <a:t>1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FFC000"/>
              </a:solidFill>
              <a:latin typeface="FK Boyarsky.kz" panose="020B0500000000000000" pitchFamily="34" charset="0"/>
            </a:endParaRPr>
          </a:p>
        </p:txBody>
      </p:sp>
      <p:sp>
        <p:nvSpPr>
          <p:cNvPr id="4" name="Блок-схема: узел 3">
            <a:extLst>
              <a:ext uri="{FF2B5EF4-FFF2-40B4-BE49-F238E27FC236}">
                <a16:creationId xmlns:a16="http://schemas.microsoft.com/office/drawing/2014/main" id="{2E0C863E-8706-471E-9E7D-650411D9D5EF}"/>
              </a:ext>
            </a:extLst>
          </p:cNvPr>
          <p:cNvSpPr/>
          <p:nvPr/>
        </p:nvSpPr>
        <p:spPr>
          <a:xfrm>
            <a:off x="3417156" y="154784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FK Boyarsky.kz" panose="020B0500000000000000" pitchFamily="34" charset="0"/>
              </a:rPr>
              <a:t>2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00B0F0"/>
              </a:solidFill>
              <a:latin typeface="FK Boyarsky.kz" panose="020B0500000000000000" pitchFamily="34" charset="0"/>
            </a:endParaRPr>
          </a:p>
        </p:txBody>
      </p:sp>
      <p:sp>
        <p:nvSpPr>
          <p:cNvPr id="5" name="Блок-схема: узел 4">
            <a:extLst>
              <a:ext uri="{FF2B5EF4-FFF2-40B4-BE49-F238E27FC236}">
                <a16:creationId xmlns:a16="http://schemas.microsoft.com/office/drawing/2014/main" id="{413B5EBB-AE72-4BD2-8B27-35F052C1DCD6}"/>
              </a:ext>
            </a:extLst>
          </p:cNvPr>
          <p:cNvSpPr/>
          <p:nvPr/>
        </p:nvSpPr>
        <p:spPr>
          <a:xfrm>
            <a:off x="6150744" y="1844824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FF99FF"/>
                </a:solidFill>
                <a:latin typeface="FK Boyarsky.kz" panose="020B0500000000000000" pitchFamily="34" charset="0"/>
              </a:rPr>
              <a:t>3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FF99FF"/>
              </a:solidFill>
              <a:latin typeface="FK Boyarsky.kz" panose="020B0500000000000000" pitchFamily="34" charset="0"/>
            </a:endParaRPr>
          </a:p>
        </p:txBody>
      </p:sp>
      <p:sp>
        <p:nvSpPr>
          <p:cNvPr id="6" name="Блок-схема: узел 5">
            <a:extLst>
              <a:ext uri="{FF2B5EF4-FFF2-40B4-BE49-F238E27FC236}">
                <a16:creationId xmlns:a16="http://schemas.microsoft.com/office/drawing/2014/main" id="{BB59FF22-FDF1-4AC8-90C9-892A4FAF1218}"/>
              </a:ext>
            </a:extLst>
          </p:cNvPr>
          <p:cNvSpPr/>
          <p:nvPr/>
        </p:nvSpPr>
        <p:spPr>
          <a:xfrm>
            <a:off x="2267744" y="398716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  <a:t>4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FK Boyarsky.kz" panose="020B0500000000000000" pitchFamily="34" charset="0"/>
            </a:endParaRPr>
          </a:p>
        </p:txBody>
      </p:sp>
      <p:sp>
        <p:nvSpPr>
          <p:cNvPr id="7" name="Блок-схема: узел 6">
            <a:extLst>
              <a:ext uri="{FF2B5EF4-FFF2-40B4-BE49-F238E27FC236}">
                <a16:creationId xmlns:a16="http://schemas.microsoft.com/office/drawing/2014/main" id="{FB1B463C-7CF8-48EF-BCCB-D53ABAC4C0A0}"/>
              </a:ext>
            </a:extLst>
          </p:cNvPr>
          <p:cNvSpPr/>
          <p:nvPr/>
        </p:nvSpPr>
        <p:spPr>
          <a:xfrm>
            <a:off x="4785308" y="398716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FK Boyarsky.kz" panose="020B0500000000000000" pitchFamily="34" charset="0"/>
              </a:rPr>
              <a:t>5</a:t>
            </a:r>
            <a:endParaRPr lang="ru-RU" sz="15000" dirty="0">
              <a:ln>
                <a:solidFill>
                  <a:schemeClr val="tx1"/>
                </a:solidFill>
              </a:ln>
              <a:solidFill>
                <a:srgbClr val="00B050"/>
              </a:solidFill>
              <a:latin typeface="FK Boyarsky.kz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85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248F4-61B7-4A0E-AA6C-96E258F8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548680"/>
            <a:ext cx="5723144" cy="716658"/>
          </a:xfrm>
        </p:spPr>
        <p:txBody>
          <a:bodyPr>
            <a:noAutofit/>
          </a:bodyPr>
          <a:lstStyle/>
          <a:p>
            <a:r>
              <a:rPr lang="kk-KZ" sz="4800" dirty="0" err="1">
                <a:solidFill>
                  <a:srgbClr val="FF0000"/>
                </a:solidFill>
                <a:latin typeface="Asylbek Mereke 07 Geometr.kz" panose="020B0603050302020204" pitchFamily="34" charset="0"/>
              </a:rPr>
              <a:t>Ребустың</a:t>
            </a:r>
            <a:r>
              <a:rPr lang="kk-KZ" sz="4800" dirty="0">
                <a:solidFill>
                  <a:srgbClr val="FF0000"/>
                </a:solidFill>
                <a:latin typeface="Asylbek Mereke 07 Geometr.kz" panose="020B0603050302020204" pitchFamily="34" charset="0"/>
              </a:rPr>
              <a:t> жауабын тап!</a:t>
            </a:r>
            <a:endParaRPr lang="ru-RU" sz="4800" dirty="0">
              <a:solidFill>
                <a:srgbClr val="FF0000"/>
              </a:solidFill>
              <a:latin typeface="Asylbek Mereke 07 Geometr.kz" panose="020B06030503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080DCE-6B53-40AE-A0A8-F2433EB680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9" b="8000"/>
          <a:stretch/>
        </p:blipFill>
        <p:spPr>
          <a:xfrm>
            <a:off x="481314" y="2088877"/>
            <a:ext cx="1224136" cy="1706181"/>
          </a:xfrm>
          <a:prstGeom prst="rect">
            <a:avLst/>
          </a:prstGeom>
        </p:spPr>
      </p:pic>
      <p:sp>
        <p:nvSpPr>
          <p:cNvPr id="5" name="Месяц 4">
            <a:extLst>
              <a:ext uri="{FF2B5EF4-FFF2-40B4-BE49-F238E27FC236}">
                <a16:creationId xmlns:a16="http://schemas.microsoft.com/office/drawing/2014/main" id="{CFF6589F-1C08-4535-A05D-7D6F8A618ED8}"/>
              </a:ext>
            </a:extLst>
          </p:cNvPr>
          <p:cNvSpPr/>
          <p:nvPr/>
        </p:nvSpPr>
        <p:spPr>
          <a:xfrm rot="12255933">
            <a:off x="2399365" y="2232408"/>
            <a:ext cx="1065584" cy="1707453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AE5AFD1-AC3B-4BA9-A67F-CA307BF7B6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20" y="2088874"/>
            <a:ext cx="1837072" cy="17061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56FF82E-DBAC-44E4-BEB9-0A5F733CED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534" y="2088876"/>
            <a:ext cx="1990156" cy="17061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F456026-8657-465C-8E2E-5E1070D4A07F}"/>
              </a:ext>
            </a:extLst>
          </p:cNvPr>
          <p:cNvSpPr txBox="1"/>
          <p:nvPr/>
        </p:nvSpPr>
        <p:spPr>
          <a:xfrm>
            <a:off x="1361564" y="1196752"/>
            <a:ext cx="767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FK Boyarsky.kz" panose="020B0500000000000000" pitchFamily="34" charset="0"/>
              </a:rPr>
              <a:t>’’</a:t>
            </a:r>
            <a:r>
              <a:rPr lang="en-US" sz="9600" b="1" dirty="0">
                <a:latin typeface="FK Boyarsky.kz" panose="020B0500000000000000" pitchFamily="34" charset="0"/>
              </a:rPr>
              <a:t> </a:t>
            </a:r>
            <a:endParaRPr lang="ru-RU" sz="9600" b="1" dirty="0">
              <a:latin typeface="FK Boyarsky.kz" panose="020B0500000000000000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96D47F-F7B2-418B-9D89-70024072248B}"/>
              </a:ext>
            </a:extLst>
          </p:cNvPr>
          <p:cNvSpPr txBox="1"/>
          <p:nvPr/>
        </p:nvSpPr>
        <p:spPr>
          <a:xfrm>
            <a:off x="2330908" y="1581044"/>
            <a:ext cx="477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FK Boyarsky.kz" panose="020B0500000000000000" pitchFamily="34" charset="0"/>
              </a:rPr>
              <a:t>‘</a:t>
            </a:r>
            <a:endParaRPr lang="ru-RU" sz="6000" b="1" dirty="0">
              <a:latin typeface="FK Boyarsky.kz" panose="020B0500000000000000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9618F3-1BD6-4FF3-8A46-77121199F9AA}"/>
              </a:ext>
            </a:extLst>
          </p:cNvPr>
          <p:cNvSpPr txBox="1"/>
          <p:nvPr/>
        </p:nvSpPr>
        <p:spPr>
          <a:xfrm>
            <a:off x="4932570" y="1581044"/>
            <a:ext cx="1990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FK Boyarsky.kz" panose="020B0500000000000000" pitchFamily="34" charset="0"/>
              </a:rPr>
              <a:t>’’’’</a:t>
            </a:r>
            <a:endParaRPr lang="ru-RU" sz="6000" b="1" dirty="0">
              <a:latin typeface="FK Boyarsky.kz" panose="020B0500000000000000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8E69D9-21F6-426E-B102-45E41EBE147A}"/>
              </a:ext>
            </a:extLst>
          </p:cNvPr>
          <p:cNvSpPr txBox="1"/>
          <p:nvPr/>
        </p:nvSpPr>
        <p:spPr>
          <a:xfrm>
            <a:off x="6509247" y="1581044"/>
            <a:ext cx="1078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FK Boyarsky.kz" panose="020B0500000000000000" pitchFamily="34" charset="0"/>
              </a:rPr>
              <a:t>“</a:t>
            </a:r>
            <a:endParaRPr lang="ru-RU" sz="6000" b="1" dirty="0">
              <a:latin typeface="FK Boyarsky.kz" panose="020B0500000000000000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7B6F4C4-4442-4C1A-BB93-3BDF0A217B5A}"/>
              </a:ext>
            </a:extLst>
          </p:cNvPr>
          <p:cNvSpPr/>
          <p:nvPr/>
        </p:nvSpPr>
        <p:spPr>
          <a:xfrm>
            <a:off x="481314" y="4732992"/>
            <a:ext cx="1296144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sylbek Mereke 07 Geometr.kz" panose="020B0603050302020204" pitchFamily="34" charset="0"/>
              </a:rPr>
              <a:t>Ү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9F17E5FB-4DE9-4A2C-B777-EDE863F29342}"/>
              </a:ext>
            </a:extLst>
          </p:cNvPr>
          <p:cNvSpPr/>
          <p:nvPr/>
        </p:nvSpPr>
        <p:spPr>
          <a:xfrm>
            <a:off x="2529156" y="4732992"/>
            <a:ext cx="1296144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sylbek Mereke 07 Geometr.kz" panose="020B0603050302020204" pitchFamily="34" charset="0"/>
              </a:rPr>
              <a:t>Й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9F745C82-01D6-4C9F-9CFF-DD7D326DD75D}"/>
              </a:ext>
            </a:extLst>
          </p:cNvPr>
          <p:cNvSpPr/>
          <p:nvPr/>
        </p:nvSpPr>
        <p:spPr>
          <a:xfrm>
            <a:off x="4624689" y="4732992"/>
            <a:ext cx="1296144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sylbek Mereke 07 Geometr.kz" panose="020B0603050302020204" pitchFamily="34" charset="0"/>
              </a:rPr>
              <a:t>С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E8F05BC-AEE0-48D0-AD4B-1DE9AEF2B42D}"/>
              </a:ext>
            </a:extLst>
          </p:cNvPr>
          <p:cNvSpPr/>
          <p:nvPr/>
        </p:nvSpPr>
        <p:spPr>
          <a:xfrm>
            <a:off x="6672531" y="4732992"/>
            <a:ext cx="1990155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sylbek Mereke 07 Geometr.kz" panose="020B0603050302020204" pitchFamily="34" charset="0"/>
              </a:rPr>
              <a:t>І Н</a:t>
            </a:r>
            <a:endParaRPr lang="ru-RU" sz="8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sylbek Mereke 07 Geometr.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79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23728" y="353864"/>
            <a:ext cx="4896544" cy="14189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Үйсін мемлекеті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>
            <a:cxnSpLocks/>
            <a:stCxn id="2" idx="4"/>
          </p:cNvCxnSpPr>
          <p:nvPr/>
        </p:nvCxnSpPr>
        <p:spPr>
          <a:xfrm flipH="1">
            <a:off x="1979712" y="1772816"/>
            <a:ext cx="2592288" cy="597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23528" y="2852936"/>
            <a:ext cx="3888432" cy="2952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Asylbek Mereke 07 Geometr.kz" panose="020B0603050302020204" pitchFamily="34" charset="0"/>
              <a:cs typeface="Times New Roman" pitchFamily="18" charset="0"/>
            </a:endParaRPr>
          </a:p>
          <a:p>
            <a:pPr algn="ctr"/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Қазақстан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аумағында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Asylbek Mereke 07 Geometr.kz" panose="020B0603050302020204" pitchFamily="34" charset="0"/>
                <a:cs typeface="Times New Roman" pitchFamily="18" charset="0"/>
              </a:rPr>
              <a:t>б.з.д</a:t>
            </a:r>
            <a:r>
              <a:rPr lang="ru-RU" sz="3200" dirty="0">
                <a:solidFill>
                  <a:srgbClr val="FF0000"/>
                </a:solidFill>
                <a:latin typeface="Asylbek Mereke 07 Geometr.kz" panose="020B0603050302020204" pitchFamily="34" charset="0"/>
                <a:cs typeface="Times New Roman" pitchFamily="18" charset="0"/>
              </a:rPr>
              <a:t>. ІІ – ҮІ </a:t>
            </a:r>
            <a:r>
              <a:rPr lang="ru-RU" sz="3200" dirty="0" err="1">
                <a:solidFill>
                  <a:srgbClr val="FF0000"/>
                </a:solidFill>
                <a:latin typeface="Asylbek Mereke 07 Geometr.kz" panose="020B0603050302020204" pitchFamily="34" charset="0"/>
                <a:cs typeface="Times New Roman" pitchFamily="18" charset="0"/>
              </a:rPr>
              <a:t>ғасырларда </a:t>
            </a:r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өмір сүрген байырғы мемлекеттердің бірі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852936"/>
            <a:ext cx="3816424" cy="30243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Астанасы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Ыстықкөл жағалауындағы </a:t>
            </a:r>
            <a:r>
              <a:rPr lang="ru-RU" sz="3200" dirty="0" err="1">
                <a:solidFill>
                  <a:srgbClr val="FF0000"/>
                </a:solidFill>
                <a:latin typeface="Asylbek Mereke 07 Geometr.kz" panose="020B0603050302020204" pitchFamily="34" charset="0"/>
                <a:cs typeface="Times New Roman" pitchFamily="18" charset="0"/>
              </a:rPr>
              <a:t>Чигучэн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 </a:t>
            </a:r>
            <a:r>
              <a:rPr lang="ru-RU" sz="3200" dirty="0" err="1">
                <a:latin typeface="Asylbek Mereke 07 Geometr.kz" panose="020B0603050302020204" pitchFamily="34" charset="0"/>
                <a:cs typeface="Times New Roman" pitchFamily="18" charset="0"/>
              </a:rPr>
              <a:t>қаласы болды</a:t>
            </a:r>
            <a:r>
              <a:rPr lang="ru-RU" sz="3200" dirty="0">
                <a:latin typeface="Asylbek Mereke 07 Geometr.kz" panose="020B0603050302020204" pitchFamily="34" charset="0"/>
                <a:cs typeface="Times New Roman" pitchFamily="18" charset="0"/>
              </a:rPr>
              <a:t>.</a:t>
            </a:r>
          </a:p>
        </p:txBody>
      </p:sp>
      <p:cxnSp>
        <p:nvCxnSpPr>
          <p:cNvPr id="10" name="Прямая со стрелкой 9"/>
          <p:cNvCxnSpPr>
            <a:cxnSpLocks/>
          </p:cNvCxnSpPr>
          <p:nvPr/>
        </p:nvCxnSpPr>
        <p:spPr>
          <a:xfrm>
            <a:off x="4571216" y="1772816"/>
            <a:ext cx="266508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04664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егізгі территориясы</a:t>
            </a:r>
            <a:b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5716" y="1153096"/>
            <a:ext cx="511256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Қазақстанның Жетісу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өлкесі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9021" y="2529840"/>
            <a:ext cx="4029299" cy="40315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Шекаралары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батысында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Шу мен Талас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шығысында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Тянь-Шаньның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атырауларына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солтүстігінде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Балқаш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көліне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оңтүстігінде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Ыстық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көлге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аумақты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00492" y="2528899"/>
            <a:ext cx="4134487" cy="403244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мемлекеті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батысында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қаңлылармен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шығысында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ғұндармен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оңтүстігінде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Ферғанамен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шектесіп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7281792" y="1628800"/>
            <a:ext cx="1224136" cy="720080"/>
          </a:xfrm>
          <a:prstGeom prst="curved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779632" y="1628800"/>
            <a:ext cx="1080120" cy="792088"/>
          </a:xfrm>
          <a:prstGeom prst="curv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2952328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Астанасы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412776"/>
            <a:ext cx="417646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Чигу-Чэн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(Қызыл аңғар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қаласы болған.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3573016"/>
            <a:ext cx="4248472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Ыстық көлдің жағасында орналасқан.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>
            <a:off x="3563888" y="1052736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>
            <a:stCxn id="3" idx="2"/>
          </p:cNvCxnSpPr>
          <p:nvPr/>
        </p:nvCxnSpPr>
        <p:spPr>
          <a:xfrm rot="5400000">
            <a:off x="5940152" y="2636912"/>
            <a:ext cx="792088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https://upload.wikimedia.org/wikipedia/commons/b/bd/ZhangQianTrav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80"/>
            <a:ext cx="4320480" cy="396044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34088"/>
            <a:ext cx="3888432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Мемлекеттің ең жоғарғы билеушісі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457392"/>
            <a:ext cx="388843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уньмо (күнби) </a:t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52704"/>
            <a:ext cx="3888432" cy="18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Үйсіндердің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түтіні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630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адамы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288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әскері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cxnSpLocks/>
            <a:stCxn id="2" idx="2"/>
            <a:endCxn id="3" idx="0"/>
          </p:cNvCxnSpPr>
          <p:nvPr/>
        </p:nvCxnSpPr>
        <p:spPr>
          <a:xfrm>
            <a:off x="2483768" y="1942200"/>
            <a:ext cx="0" cy="515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  <a:stCxn id="3" idx="2"/>
            <a:endCxn id="4" idx="0"/>
          </p:cNvCxnSpPr>
          <p:nvPr/>
        </p:nvCxnSpPr>
        <p:spPr>
          <a:xfrm>
            <a:off x="2483768" y="3537512"/>
            <a:ext cx="0" cy="515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458" name="Picture 2" descr="Картинки по запросу үйсінд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8004" y="1052736"/>
            <a:ext cx="4356484" cy="4597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0838A-86A7-4766-AB00-360B1B28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504" y="524623"/>
            <a:ext cx="5842992" cy="1143000"/>
          </a:xfrm>
        </p:spPr>
        <p:txBody>
          <a:bodyPr>
            <a:normAutofit/>
          </a:bodyPr>
          <a:lstStyle/>
          <a:p>
            <a:r>
              <a:rPr lang="kk-KZ" sz="5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</a:rPr>
              <a:t>Оқу мақсаты:</a:t>
            </a:r>
            <a:endParaRPr lang="ru-R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id="{B7CC4A60-A3B6-4F83-8A91-7B18C7AE3061}"/>
              </a:ext>
            </a:extLst>
          </p:cNvPr>
          <p:cNvSpPr/>
          <p:nvPr/>
        </p:nvSpPr>
        <p:spPr>
          <a:xfrm>
            <a:off x="611560" y="1772816"/>
            <a:ext cx="5112568" cy="1296144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5.3.1.2. –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ежелгі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бірлестіктердің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құрылуын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id="{034D63EA-0B0F-45F7-9CEC-1632FCA2EBC9}"/>
              </a:ext>
            </a:extLst>
          </p:cNvPr>
          <p:cNvSpPr/>
          <p:nvPr/>
        </p:nvSpPr>
        <p:spPr>
          <a:xfrm>
            <a:off x="2015716" y="3358880"/>
            <a:ext cx="5112568" cy="1296144"/>
          </a:xfrm>
          <a:prstGeom prst="homePlate">
            <a:avLst/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5.1.2.2.-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әлеуметтік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топтардың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ерекшеліктерін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түсіндір</a:t>
            </a:r>
            <a:endParaRPr lang="ru-RU" sz="2400" dirty="0"/>
          </a:p>
        </p:txBody>
      </p:sp>
      <p:sp>
        <p:nvSpPr>
          <p:cNvPr id="7" name="Стрелка: пятиугольник 6">
            <a:extLst>
              <a:ext uri="{FF2B5EF4-FFF2-40B4-BE49-F238E27FC236}">
                <a16:creationId xmlns:a16="http://schemas.microsoft.com/office/drawing/2014/main" id="{40611D4C-17A2-4DB4-A214-164063E8CD32}"/>
              </a:ext>
            </a:extLst>
          </p:cNvPr>
          <p:cNvSpPr/>
          <p:nvPr/>
        </p:nvSpPr>
        <p:spPr>
          <a:xfrm>
            <a:off x="3491880" y="4970937"/>
            <a:ext cx="5112568" cy="1296144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5.3.2.2.-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Қазақстан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территориясындағы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алғашқы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мемлекеттік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бірлестіктердің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көрші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елдермен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қарым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қатынасын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анықтау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886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6410" y="441138"/>
            <a:ext cx="41136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Мәдениеті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72397" y="2084078"/>
            <a:ext cx="3168349" cy="18722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б.з.б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3-1ғасырлар </a:t>
            </a:r>
          </a:p>
        </p:txBody>
      </p:sp>
      <p:sp>
        <p:nvSpPr>
          <p:cNvPr id="4" name="Овал 3"/>
          <p:cNvSpPr/>
          <p:nvPr/>
        </p:nvSpPr>
        <p:spPr>
          <a:xfrm>
            <a:off x="2879812" y="4218658"/>
            <a:ext cx="3384376" cy="18722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1-2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ғасырлар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94478" y="2228094"/>
            <a:ext cx="3177124" cy="17281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3-5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ғасырлар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cxnSpLocks/>
          </p:cNvCxnSpPr>
          <p:nvPr/>
        </p:nvCxnSpPr>
        <p:spPr>
          <a:xfrm flipH="1">
            <a:off x="2987824" y="1328897"/>
            <a:ext cx="1584176" cy="8991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cxnSpLocks/>
          </p:cNvCxnSpPr>
          <p:nvPr/>
        </p:nvCxnSpPr>
        <p:spPr>
          <a:xfrm>
            <a:off x="4572000" y="1328897"/>
            <a:ext cx="0" cy="2699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</p:cNvCxnSpPr>
          <p:nvPr/>
        </p:nvCxnSpPr>
        <p:spPr>
          <a:xfrm>
            <a:off x="4563224" y="1328897"/>
            <a:ext cx="1520944" cy="9455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483766" y="355404"/>
            <a:ext cx="4176467" cy="21522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Бейіттердің қазылуында, жобалануында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қару-жарақ, сәндік бұйымдар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тұрмыстық заттардың түрлерінде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жасалуында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ерекшеліктер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048672" y="2641992"/>
            <a:ext cx="2915816" cy="157401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Мал,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шарушылығымен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   қолөнер, үй кәсіпшілігі өркендеген.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79512" y="2641992"/>
            <a:ext cx="2915816" cy="157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Қыштан ыдыс-аяқ, құмыра жасау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өріс 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Өндеу кәсібі дамыған.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98206" y="4509120"/>
            <a:ext cx="2915816" cy="157401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қоладан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алтын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күмістен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әшекейлі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/>
          </a:p>
        </p:txBody>
      </p:sp>
      <p:sp>
        <p:nvSpPr>
          <p:cNvPr id="7" name="Овал 6"/>
          <p:cNvSpPr/>
          <p:nvPr/>
        </p:nvSpPr>
        <p:spPr>
          <a:xfrm>
            <a:off x="4929980" y="4509120"/>
            <a:ext cx="2915816" cy="15740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Тоқыма кәсібі, 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қашау, сүйек өңдеу өнері дамыған.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17D49D-8A83-49D7-85D0-2DE53E63AD49}"/>
              </a:ext>
            </a:extLst>
          </p:cNvPr>
          <p:cNvSpPr txBox="1"/>
          <p:nvPr/>
        </p:nvSpPr>
        <p:spPr>
          <a:xfrm>
            <a:off x="3228522" y="3075057"/>
            <a:ext cx="2686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</a:rPr>
              <a:t>Үйсіндер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2187" y="147336"/>
            <a:ext cx="68643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Үйсіндердің салт-д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ə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стүрі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897" y="1088740"/>
            <a:ext cx="3888432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Ертедегі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үйсіндердің түсінігінше, өлген адам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тіріледі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сенген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5" y="1670668"/>
            <a:ext cx="3870301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жерлегенде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оған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дүниеде керек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болады-ау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заттардың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қосып көмген.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3896" y="2690918"/>
            <a:ext cx="3880071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жүрген заттардың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қоса көмген.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9803" y="3501008"/>
            <a:ext cx="3870301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Тамақ ішетін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ыдыс-аяқтар, тұрмысқа қажетті басқа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бұйымдар жиі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03896" y="4437112"/>
            <a:ext cx="3888433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адамдардың жанына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сауыт-саймандар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қару-жарағы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садақ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жебелер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қанжар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қамшы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пышақ секілді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қойылған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4333880" y="1754814"/>
            <a:ext cx="432048" cy="6120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/>
          <p:nvPr/>
        </p:nvCxnSpPr>
        <p:spPr>
          <a:xfrm>
            <a:off x="4292329" y="3609020"/>
            <a:ext cx="432048" cy="8280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hape 15"/>
          <p:cNvCxnSpPr/>
          <p:nvPr/>
        </p:nvCxnSpPr>
        <p:spPr>
          <a:xfrm rot="5400000">
            <a:off x="5332824" y="2204864"/>
            <a:ext cx="288032" cy="201622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cxnSpLocks/>
          </p:cNvCxnSpPr>
          <p:nvPr/>
        </p:nvCxnSpPr>
        <p:spPr>
          <a:xfrm rot="5400000">
            <a:off x="5188808" y="4222328"/>
            <a:ext cx="576064" cy="19442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27448" y="116632"/>
            <a:ext cx="4689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Діни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нанымдары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92434"/>
            <a:ext cx="8640960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Табылған заттары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шекейлері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қару-жарағы жоғарғы көркемдігімен қатар үйсіндердің діни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ұғымын, өмірге көзқарасын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44498"/>
            <a:ext cx="86409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Диадемадағы жапырақтар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лемді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тіршілік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ағашының көзі, өмір 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бейнесі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 ағаш жер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ортасындағы тау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шыңына өсіп, дүниенің төрт бұрышын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лемнің үш бөлігін: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52028" y="4104901"/>
            <a:ext cx="2808311" cy="17281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тамыры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тереңге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дүниені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167844" y="4668872"/>
            <a:ext cx="2808312" cy="19442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жан-жануарлар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сүретін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үстін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дүниені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083658" y="4104901"/>
            <a:ext cx="2808313" cy="172819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құдайлар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құстар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аспан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жалғастырып тұр.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>
            <a:cxnSpLocks/>
            <a:stCxn id="4" idx="2"/>
            <a:endCxn id="13" idx="0"/>
          </p:cNvCxnSpPr>
          <p:nvPr/>
        </p:nvCxnSpPr>
        <p:spPr>
          <a:xfrm flipH="1">
            <a:off x="1656184" y="3556666"/>
            <a:ext cx="2915816" cy="5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cxnSpLocks/>
            <a:stCxn id="4" idx="2"/>
            <a:endCxn id="15" idx="0"/>
          </p:cNvCxnSpPr>
          <p:nvPr/>
        </p:nvCxnSpPr>
        <p:spPr>
          <a:xfrm>
            <a:off x="4572000" y="3556666"/>
            <a:ext cx="2915815" cy="5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2"/>
            <a:endCxn id="14" idx="0"/>
          </p:cNvCxnSpPr>
          <p:nvPr/>
        </p:nvCxnSpPr>
        <p:spPr>
          <a:xfrm>
            <a:off x="4572000" y="3556666"/>
            <a:ext cx="0" cy="1112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32362" y="110824"/>
            <a:ext cx="5455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Жерлеу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орындары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4464496" cy="25202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тұрғызылған обаның үлкен-кішілігі марқұмның қоғамдағы алған орнының, байлығының қандай болғанын білдірген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Қазба жұмыстары кезінде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үлкен обалардан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шекейлер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қару-жарақ, ыдыс-аяқ түрлері көп шығады.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28084" y="1880828"/>
            <a:ext cx="3456384" cy="38164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Теңлік қорымындағы қабірден киімге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тігілген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алтын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қапсырмалар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сырғалар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сыммен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оралған темір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түйреуіш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қола айна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табылды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Көлемі жағынан орташа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обадан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қыш құмыралар, ағаш тостаған, қола сырға, түйреуіш, білезік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шықты.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4293096"/>
            <a:ext cx="4500500" cy="22322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Қару-жарақтан темір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қанжар, пышақ, үш қырлы жалпақ жебе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ұштары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бар.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Кішкентай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обалардан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бір-екі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қыш ыдыс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пышақ, қола сырға, моншақ табылды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>
          <a:xfrm>
            <a:off x="5076056" y="1412776"/>
            <a:ext cx="1080120" cy="3060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419872" y="3681028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7463" y="91023"/>
            <a:ext cx="80890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Археологиялық ескерткіштері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36712"/>
            <a:ext cx="8640960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үйсіндердің обалары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қорымдары мекенжайлары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зерттелді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Обалардың көбісі диаметрі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6-20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 биіктігі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0,5-1,5 м.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Топырақ, тас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қиыршық 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топырақ-тас аралас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үйінділер 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420888"/>
            <a:ext cx="2952328" cy="38164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Қорымдары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б.з.д.3-2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жататындары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.-Қапшағай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Өтеген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Қызыл еспе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Оларға ортақ сипат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қорымдар теріскейден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түстікке қарай, әрқайсысында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5-6-дан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тізбек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созылып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жоспарланған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58108" y="2564905"/>
            <a:ext cx="2808312" cy="3888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кезеңге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б.з.б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ғ-б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есептеледі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Бұған Өтеген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1,2,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Тайғақ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Қарлақ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1, Алтын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қорымдары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жүйесіз түрде, үш обадан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тізбектеліп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орналасқан.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20680" y="2708920"/>
            <a:ext cx="277180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Соңғы кезеңі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саналатын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кезеңге Қапшағай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Шолақ Жиде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1, 2,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Гүр қора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Қалқан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қорымдары жатады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Бұлардағы обалар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жүйесіз, ретсіз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жасалған, қабырлар жерден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қазылған, үстері ағашпен бастырылмаған.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cxnSpLocks/>
            <a:stCxn id="3" idx="2"/>
          </p:cNvCxnSpPr>
          <p:nvPr/>
        </p:nvCxnSpPr>
        <p:spPr>
          <a:xfrm flipH="1">
            <a:off x="2915816" y="1844824"/>
            <a:ext cx="1656184" cy="432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  <a:stCxn id="3" idx="2"/>
          </p:cNvCxnSpPr>
          <p:nvPr/>
        </p:nvCxnSpPr>
        <p:spPr>
          <a:xfrm>
            <a:off x="4572000" y="184482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  <a:stCxn id="3" idx="2"/>
          </p:cNvCxnSpPr>
          <p:nvPr/>
        </p:nvCxnSpPr>
        <p:spPr>
          <a:xfrm>
            <a:off x="4572000" y="1844824"/>
            <a:ext cx="1800200" cy="7200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2134" y="89672"/>
            <a:ext cx="45384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Шаруашылығы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64295" y="903864"/>
            <a:ext cx="631844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 бірлестігінің халқы жартылай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көшпелі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81587" y="1528416"/>
            <a:ext cx="428386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Мал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бағып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өңдеуді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</a:rPr>
              <a:t>кәсіп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2366264"/>
            <a:ext cx="741682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үйсіндер б.з.б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ғасырда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әсіресе б.з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3-5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ғасырда егіншілікпен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бау-бақша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жеміс-жидек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өсірумен шұғылданып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отырықшылыққа үйрене бастаған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3707367"/>
            <a:ext cx="421196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шаруашылығы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жартылай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көшпелі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шаруашылығы болды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Жетісудың жайлы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табиғаты оларға көп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ұстауға мүмкіндік берді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Үйсіндер қой, жылқы, сиыр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қос өркешті түйе, ешкі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ұстаған.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 өсіргені жылқы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 болды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81265" y="3709391"/>
            <a:ext cx="421196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суармалы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егіншілікпен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де, 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лімді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егіншілікпен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айналысқан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дақылдардан арпа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тары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өсірген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Олардың егіншілікпен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айналысқандығын қазба жұмысы кезінде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кетпендер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орақтар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нүккіштер табылуы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лелдей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түседі.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Үйсіндер егіс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алқабын өзен бойларына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салған.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9857" y="56818"/>
            <a:ext cx="25442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  <a:cs typeface="Times New Roman" pitchFamily="18" charset="0"/>
              </a:rPr>
              <a:t>Қоғамы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9208" y="896902"/>
            <a:ext cx="3862470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 қоғамында байлар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жасауылдар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абыздар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кедейлер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63988" y="891880"/>
            <a:ext cx="4139952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Әскер басылары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шенеуніктердің қолында мөрі 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өскен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63988" y="2598544"/>
            <a:ext cx="41399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 бірлестігінде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малға жеке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63988" y="4017176"/>
            <a:ext cx="4139952" cy="17281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Ру-тайпаларының жайылымдары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иелікке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бөлініп, байлық тайпа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көсемдерінің қолы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жинақталды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тайпааралық қарым-қатынас өсті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9207" y="4941168"/>
            <a:ext cx="3862471" cy="14847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Қазылған обалардың аумағы әр түрлі.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Кейбіреулерінің биіктігі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10-12 м,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аумағы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м-ге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9208" y="2598545"/>
            <a:ext cx="3862471" cy="18419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Билеуші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өзіне қарайтын жұртын балаларына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бөліп, әрқайсысына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мыңнаң жасақ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көші-кон жерін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еншілеген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Үйсін бірлестігінде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мемлекетке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тән белгілер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9" name="Shape 18"/>
          <p:cNvCxnSpPr>
            <a:cxnSpLocks/>
          </p:cNvCxnSpPr>
          <p:nvPr/>
        </p:nvCxnSpPr>
        <p:spPr>
          <a:xfrm rot="10800000" flipV="1">
            <a:off x="4151680" y="5745368"/>
            <a:ext cx="4092844" cy="419936"/>
          </a:xfrm>
          <a:prstGeom prst="bentConnector3">
            <a:avLst>
              <a:gd name="adj1" fmla="val -14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cxnSpLocks/>
            <a:stCxn id="7" idx="0"/>
            <a:endCxn id="8" idx="2"/>
          </p:cNvCxnSpPr>
          <p:nvPr/>
        </p:nvCxnSpPr>
        <p:spPr>
          <a:xfrm flipV="1">
            <a:off x="2220443" y="4440510"/>
            <a:ext cx="1" cy="5006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cxnSpLocks/>
          </p:cNvCxnSpPr>
          <p:nvPr/>
        </p:nvCxnSpPr>
        <p:spPr>
          <a:xfrm>
            <a:off x="4175956" y="16288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cxnSpLocks/>
          </p:cNvCxnSpPr>
          <p:nvPr/>
        </p:nvCxnSpPr>
        <p:spPr>
          <a:xfrm>
            <a:off x="8241756" y="3678664"/>
            <a:ext cx="0" cy="294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39DF4F0-105B-490E-9B4D-EA199FF12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343" y="2243096"/>
            <a:ext cx="304826" cy="4938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75E8A8-CC67-40D9-B590-1BB4A174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92696"/>
            <a:ext cx="8424936" cy="1280890"/>
          </a:xfrm>
        </p:spPr>
        <p:txBody>
          <a:bodyPr>
            <a:normAutofit/>
          </a:bodyPr>
          <a:lstStyle/>
          <a:p>
            <a:r>
              <a:rPr lang="kk-KZ" sz="32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  <a:t>Жаңа сабақты қорытындылау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FK Boyarsky.kz" panose="020B0500000000000000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B54BDFA-91A7-4896-B273-9A62E43D9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234585"/>
              </p:ext>
            </p:extLst>
          </p:nvPr>
        </p:nvGraphicFramePr>
        <p:xfrm>
          <a:off x="539552" y="1908944"/>
          <a:ext cx="8064896" cy="38243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03176314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4557667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22235151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38132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6168116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729968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34448829"/>
                    </a:ext>
                  </a:extLst>
                </a:gridCol>
              </a:tblGrid>
              <a:tr h="3050974">
                <a:tc rowSpan="2"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Үйсін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Орналасқан жері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Жазба деректер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Қоғамдық құрылысы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Шаруашылығы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Астанасы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/>
                        <a:t>Қарым-қатынас жасаған елдер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625649196"/>
                  </a:ext>
                </a:extLst>
              </a:tr>
              <a:tr h="77333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1452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89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8F520-EF49-4F1E-AAE8-D9A3E967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460" y="488932"/>
            <a:ext cx="3977696" cy="864096"/>
          </a:xfrm>
        </p:spPr>
        <p:txBody>
          <a:bodyPr>
            <a:normAutofit/>
          </a:bodyPr>
          <a:lstStyle/>
          <a:p>
            <a:r>
              <a:rPr lang="kk-KZ" sz="48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Asylbek Mereke 07 Geometr.kz" panose="020B0603050302020204" pitchFamily="34" charset="0"/>
              </a:rPr>
              <a:t>Өзін-өзі бағалау</a:t>
            </a:r>
            <a:endParaRPr lang="ru-RU" sz="4800" dirty="0">
              <a:ln>
                <a:solidFill>
                  <a:srgbClr val="0070C0"/>
                </a:solidFill>
              </a:ln>
              <a:solidFill>
                <a:srgbClr val="00B0F0"/>
              </a:solidFill>
              <a:latin typeface="Asylbek Mereke 07 Geometr.kz" panose="020B0603050302020204" pitchFamily="34" charset="0"/>
            </a:endParaRPr>
          </a:p>
        </p:txBody>
      </p:sp>
      <p:sp>
        <p:nvSpPr>
          <p:cNvPr id="3" name="Блок-схема: узел 2">
            <a:extLst>
              <a:ext uri="{FF2B5EF4-FFF2-40B4-BE49-F238E27FC236}">
                <a16:creationId xmlns:a16="http://schemas.microsoft.com/office/drawing/2014/main" id="{ADB0D905-DF6F-49BE-80CF-CEA35972261E}"/>
              </a:ext>
            </a:extLst>
          </p:cNvPr>
          <p:cNvSpPr/>
          <p:nvPr/>
        </p:nvSpPr>
        <p:spPr>
          <a:xfrm>
            <a:off x="683568" y="1844824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FK Boyarsky.kz" panose="020B0500000000000000" pitchFamily="34" charset="0"/>
                <a:ea typeface="+mn-ea"/>
                <a:cs typeface="+mn-cs"/>
              </a:rPr>
              <a:t>1</a:t>
            </a:r>
            <a:endParaRPr kumimoji="0" lang="ru-RU" sz="150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C000"/>
              </a:solidFill>
              <a:effectLst/>
              <a:uLnTx/>
              <a:uFillTx/>
              <a:latin typeface="FK Boyarsky.kz" panose="020B0500000000000000" pitchFamily="34" charset="0"/>
              <a:ea typeface="+mn-ea"/>
              <a:cs typeface="+mn-cs"/>
            </a:endParaRPr>
          </a:p>
        </p:txBody>
      </p:sp>
      <p:sp>
        <p:nvSpPr>
          <p:cNvPr id="4" name="Блок-схема: узел 3">
            <a:extLst>
              <a:ext uri="{FF2B5EF4-FFF2-40B4-BE49-F238E27FC236}">
                <a16:creationId xmlns:a16="http://schemas.microsoft.com/office/drawing/2014/main" id="{2E0C863E-8706-471E-9E7D-650411D9D5EF}"/>
              </a:ext>
            </a:extLst>
          </p:cNvPr>
          <p:cNvSpPr/>
          <p:nvPr/>
        </p:nvSpPr>
        <p:spPr>
          <a:xfrm>
            <a:off x="3417156" y="154784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FK Boyarsky.kz" panose="020B0500000000000000" pitchFamily="34" charset="0"/>
                <a:ea typeface="+mn-ea"/>
                <a:cs typeface="+mn-cs"/>
              </a:rPr>
              <a:t>2</a:t>
            </a:r>
            <a:endParaRPr kumimoji="0" lang="ru-RU" sz="150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00B0F0"/>
              </a:solidFill>
              <a:effectLst/>
              <a:uLnTx/>
              <a:uFillTx/>
              <a:latin typeface="FK Boyarsky.kz" panose="020B0500000000000000" pitchFamily="34" charset="0"/>
              <a:ea typeface="+mn-ea"/>
              <a:cs typeface="+mn-cs"/>
            </a:endParaRPr>
          </a:p>
        </p:txBody>
      </p:sp>
      <p:sp>
        <p:nvSpPr>
          <p:cNvPr id="5" name="Блок-схема: узел 4">
            <a:extLst>
              <a:ext uri="{FF2B5EF4-FFF2-40B4-BE49-F238E27FC236}">
                <a16:creationId xmlns:a16="http://schemas.microsoft.com/office/drawing/2014/main" id="{413B5EBB-AE72-4BD2-8B27-35F052C1DCD6}"/>
              </a:ext>
            </a:extLst>
          </p:cNvPr>
          <p:cNvSpPr/>
          <p:nvPr/>
        </p:nvSpPr>
        <p:spPr>
          <a:xfrm>
            <a:off x="6150744" y="1844824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99FF"/>
                </a:solidFill>
                <a:effectLst/>
                <a:uLnTx/>
                <a:uFillTx/>
                <a:latin typeface="FK Boyarsky.kz" panose="020B0500000000000000" pitchFamily="34" charset="0"/>
                <a:ea typeface="+mn-ea"/>
                <a:cs typeface="+mn-cs"/>
              </a:rPr>
              <a:t>3</a:t>
            </a:r>
            <a:endParaRPr kumimoji="0" lang="ru-RU" sz="150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99FF"/>
              </a:solidFill>
              <a:effectLst/>
              <a:uLnTx/>
              <a:uFillTx/>
              <a:latin typeface="FK Boyarsky.kz" panose="020B0500000000000000" pitchFamily="34" charset="0"/>
              <a:ea typeface="+mn-ea"/>
              <a:cs typeface="+mn-cs"/>
            </a:endParaRPr>
          </a:p>
        </p:txBody>
      </p:sp>
      <p:sp>
        <p:nvSpPr>
          <p:cNvPr id="6" name="Блок-схема: узел 5">
            <a:extLst>
              <a:ext uri="{FF2B5EF4-FFF2-40B4-BE49-F238E27FC236}">
                <a16:creationId xmlns:a16="http://schemas.microsoft.com/office/drawing/2014/main" id="{BB59FF22-FDF1-4AC8-90C9-892A4FAF1218}"/>
              </a:ext>
            </a:extLst>
          </p:cNvPr>
          <p:cNvSpPr/>
          <p:nvPr/>
        </p:nvSpPr>
        <p:spPr>
          <a:xfrm>
            <a:off x="2267744" y="398716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FK Boyarsky.kz" panose="020B0500000000000000" pitchFamily="34" charset="0"/>
                <a:ea typeface="+mn-ea"/>
                <a:cs typeface="+mn-cs"/>
              </a:rPr>
              <a:t>4</a:t>
            </a:r>
            <a:endParaRPr kumimoji="0" lang="ru-RU" sz="150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0000"/>
              </a:solidFill>
              <a:effectLst/>
              <a:uLnTx/>
              <a:uFillTx/>
              <a:latin typeface="FK Boyarsky.kz" panose="020B0500000000000000" pitchFamily="34" charset="0"/>
              <a:ea typeface="+mn-ea"/>
              <a:cs typeface="+mn-cs"/>
            </a:endParaRPr>
          </a:p>
        </p:txBody>
      </p:sp>
      <p:sp>
        <p:nvSpPr>
          <p:cNvPr id="7" name="Блок-схема: узел 6">
            <a:extLst>
              <a:ext uri="{FF2B5EF4-FFF2-40B4-BE49-F238E27FC236}">
                <a16:creationId xmlns:a16="http://schemas.microsoft.com/office/drawing/2014/main" id="{FB1B463C-7CF8-48EF-BCCB-D53ABAC4C0A0}"/>
              </a:ext>
            </a:extLst>
          </p:cNvPr>
          <p:cNvSpPr/>
          <p:nvPr/>
        </p:nvSpPr>
        <p:spPr>
          <a:xfrm>
            <a:off x="4785308" y="3987160"/>
            <a:ext cx="2304256" cy="2304256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FK Boyarsky.kz" panose="020B0500000000000000" pitchFamily="34" charset="0"/>
                <a:ea typeface="+mn-ea"/>
                <a:cs typeface="+mn-cs"/>
              </a:rPr>
              <a:t>5</a:t>
            </a:r>
            <a:endParaRPr kumimoji="0" lang="ru-RU" sz="150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00B050"/>
              </a:solidFill>
              <a:effectLst/>
              <a:uLnTx/>
              <a:uFillTx/>
              <a:latin typeface="FK Boyarsky.kz" panose="020B0500000000000000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FEE7C7D-A531-4ABD-BFC2-80391246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488" y="620688"/>
            <a:ext cx="5698976" cy="1143000"/>
          </a:xfrm>
        </p:spPr>
        <p:txBody>
          <a:bodyPr>
            <a:normAutofit/>
          </a:bodyPr>
          <a:lstStyle/>
          <a:p>
            <a:r>
              <a:rPr lang="kk-KZ" sz="48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K Boyarsky.kz" panose="020B0500000000000000" pitchFamily="34" charset="0"/>
              </a:rPr>
              <a:t>Сабақ жоспары: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K Boyarsky.kz" panose="020B0500000000000000" pitchFamily="34" charset="0"/>
            </a:endParaRPr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id="{B69ECF2A-E036-43FE-8F6C-CDEE8FF8739D}"/>
              </a:ext>
            </a:extLst>
          </p:cNvPr>
          <p:cNvSpPr/>
          <p:nvPr/>
        </p:nvSpPr>
        <p:spPr>
          <a:xfrm>
            <a:off x="457200" y="1700808"/>
            <a:ext cx="4618856" cy="720080"/>
          </a:xfrm>
          <a:prstGeom prst="homePlate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Сәлемдесу / Психологиялық ахуал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7" name="Стрелка: пятиугольник 6">
            <a:extLst>
              <a:ext uri="{FF2B5EF4-FFF2-40B4-BE49-F238E27FC236}">
                <a16:creationId xmlns:a16="http://schemas.microsoft.com/office/drawing/2014/main" id="{FD3C0A2E-CB62-48C9-9A5F-27FFE890A1E5}"/>
              </a:ext>
            </a:extLst>
          </p:cNvPr>
          <p:cNvSpPr/>
          <p:nvPr/>
        </p:nvSpPr>
        <p:spPr>
          <a:xfrm>
            <a:off x="1177280" y="2492896"/>
            <a:ext cx="4618856" cy="720080"/>
          </a:xfrm>
          <a:prstGeom prst="homePlate">
            <a:avLst/>
          </a:prstGeom>
          <a:solidFill>
            <a:srgbClr val="FF97CB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8" name="Стрелка: пятиугольник 7">
            <a:extLst>
              <a:ext uri="{FF2B5EF4-FFF2-40B4-BE49-F238E27FC236}">
                <a16:creationId xmlns:a16="http://schemas.microsoft.com/office/drawing/2014/main" id="{64F73C84-C623-4348-BA1B-77C024A156CC}"/>
              </a:ext>
            </a:extLst>
          </p:cNvPr>
          <p:cNvSpPr/>
          <p:nvPr/>
        </p:nvSpPr>
        <p:spPr>
          <a:xfrm>
            <a:off x="1969368" y="3284984"/>
            <a:ext cx="4618856" cy="720080"/>
          </a:xfrm>
          <a:prstGeom prst="homePlate">
            <a:avLst/>
          </a:prstGeom>
          <a:solidFill>
            <a:srgbClr val="F1BAFE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Жаңа сабақ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9" name="Стрелка: пятиугольник 8">
            <a:extLst>
              <a:ext uri="{FF2B5EF4-FFF2-40B4-BE49-F238E27FC236}">
                <a16:creationId xmlns:a16="http://schemas.microsoft.com/office/drawing/2014/main" id="{5338419A-3E6C-464F-B251-FA1D4684293B}"/>
              </a:ext>
            </a:extLst>
          </p:cNvPr>
          <p:cNvSpPr/>
          <p:nvPr/>
        </p:nvSpPr>
        <p:spPr>
          <a:xfrm>
            <a:off x="2771800" y="4077072"/>
            <a:ext cx="4618856" cy="720080"/>
          </a:xfrm>
          <a:prstGeom prst="homePlate">
            <a:avLst/>
          </a:prstGeom>
          <a:solidFill>
            <a:srgbClr val="B4FAB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Жаңа сабақты қорытындылау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10" name="Стрелка: пятиугольник 9">
            <a:extLst>
              <a:ext uri="{FF2B5EF4-FFF2-40B4-BE49-F238E27FC236}">
                <a16:creationId xmlns:a16="http://schemas.microsoft.com/office/drawing/2014/main" id="{91C43529-6CCB-4D24-8E02-D6D505CA52A7}"/>
              </a:ext>
            </a:extLst>
          </p:cNvPr>
          <p:cNvSpPr/>
          <p:nvPr/>
        </p:nvSpPr>
        <p:spPr>
          <a:xfrm>
            <a:off x="3569060" y="4869160"/>
            <a:ext cx="4618856" cy="72008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Бағалау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11" name="Стрелка: пятиугольник 10">
            <a:extLst>
              <a:ext uri="{FF2B5EF4-FFF2-40B4-BE49-F238E27FC236}">
                <a16:creationId xmlns:a16="http://schemas.microsoft.com/office/drawing/2014/main" id="{0E71954E-EDEA-4CF7-9ED0-80E90561B780}"/>
              </a:ext>
            </a:extLst>
          </p:cNvPr>
          <p:cNvSpPr/>
          <p:nvPr/>
        </p:nvSpPr>
        <p:spPr>
          <a:xfrm>
            <a:off x="4355976" y="5661248"/>
            <a:ext cx="4618856" cy="720080"/>
          </a:xfrm>
          <a:prstGeom prst="homePlat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Үйге тапсырма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478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E9151-DFA4-4A1C-B9AC-ACBCFE08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527" y="476672"/>
            <a:ext cx="3922944" cy="1280890"/>
          </a:xfrm>
        </p:spPr>
        <p:txBody>
          <a:bodyPr>
            <a:normAutofit/>
          </a:bodyPr>
          <a:lstStyle/>
          <a:p>
            <a:r>
              <a:rPr lang="kk-KZ" sz="54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Asylbek Mereke 07 Geometr.kz" panose="020B0603050302020204" pitchFamily="34" charset="0"/>
              </a:rPr>
              <a:t>Бағалау парағы</a:t>
            </a:r>
            <a:endParaRPr lang="ru-RU" sz="5400" dirty="0">
              <a:ln>
                <a:solidFill>
                  <a:srgbClr val="0070C0"/>
                </a:solidFill>
              </a:ln>
              <a:solidFill>
                <a:srgbClr val="00B0F0"/>
              </a:solidFill>
              <a:latin typeface="Asylbek Mereke 07 Geometr.kz" panose="020B060305030202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66C199E-6E2D-41A9-9782-6C72A0D96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5171"/>
              </p:ext>
            </p:extLst>
          </p:nvPr>
        </p:nvGraphicFramePr>
        <p:xfrm>
          <a:off x="647564" y="1628800"/>
          <a:ext cx="7848871" cy="472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18">
                  <a:extLst>
                    <a:ext uri="{9D8B030D-6E8A-4147-A177-3AD203B41FA5}">
                      <a16:colId xmlns:a16="http://schemas.microsoft.com/office/drawing/2014/main" val="3195774491"/>
                    </a:ext>
                  </a:extLst>
                </a:gridCol>
                <a:gridCol w="2606131">
                  <a:extLst>
                    <a:ext uri="{9D8B030D-6E8A-4147-A177-3AD203B41FA5}">
                      <a16:colId xmlns:a16="http://schemas.microsoft.com/office/drawing/2014/main" val="2989723776"/>
                    </a:ext>
                  </a:extLst>
                </a:gridCol>
                <a:gridCol w="1569774">
                  <a:extLst>
                    <a:ext uri="{9D8B030D-6E8A-4147-A177-3AD203B41FA5}">
                      <a16:colId xmlns:a16="http://schemas.microsoft.com/office/drawing/2014/main" val="2720411607"/>
                    </a:ext>
                  </a:extLst>
                </a:gridCol>
                <a:gridCol w="1569774">
                  <a:extLst>
                    <a:ext uri="{9D8B030D-6E8A-4147-A177-3AD203B41FA5}">
                      <a16:colId xmlns:a16="http://schemas.microsoft.com/office/drawing/2014/main" val="696761361"/>
                    </a:ext>
                  </a:extLst>
                </a:gridCol>
                <a:gridCol w="1569774">
                  <a:extLst>
                    <a:ext uri="{9D8B030D-6E8A-4147-A177-3AD203B41FA5}">
                      <a16:colId xmlns:a16="http://schemas.microsoft.com/office/drawing/2014/main" val="1464173004"/>
                    </a:ext>
                  </a:extLst>
                </a:gridCol>
              </a:tblGrid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Оқушының аты-жөні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Бірін-бірі бағалау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Өзін-өзі бағалау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Қорытынды баға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7789326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Абаева Жансая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3892280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Бауыржанқызы </a:t>
                      </a:r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Азиза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8960160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Жапарбергенов</a:t>
                      </a:r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Әділкерей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518201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Жидебай Кәусар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112298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Жұмабек Бекарыс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3985239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Идрисова</a:t>
                      </a:r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Айым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52330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Кушембетов</a:t>
                      </a:r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Мадияр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1883739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Төлеміс</a:t>
                      </a:r>
                      <a:r>
                        <a:rPr lang="kk-KZ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Марлен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5962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03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58BE6-F82F-418B-B8EE-359B747C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548680"/>
            <a:ext cx="6589200" cy="1280890"/>
          </a:xfrm>
        </p:spPr>
        <p:txBody>
          <a:bodyPr>
            <a:normAutofit/>
          </a:bodyPr>
          <a:lstStyle/>
          <a:p>
            <a:r>
              <a:rPr lang="kk-KZ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  <a:t>Үйге тапсырма</a:t>
            </a:r>
            <a:endParaRPr lang="ru-RU" sz="4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FK Boyarsky.kz" panose="020B0500000000000000" pitchFamily="34" charset="0"/>
            </a:endParaRPr>
          </a:p>
        </p:txBody>
      </p:sp>
      <p:sp>
        <p:nvSpPr>
          <p:cNvPr id="4" name="Выноска: стрелка вниз 3">
            <a:extLst>
              <a:ext uri="{FF2B5EF4-FFF2-40B4-BE49-F238E27FC236}">
                <a16:creationId xmlns:a16="http://schemas.microsoft.com/office/drawing/2014/main" id="{828BD306-FDB8-48F1-BCF0-B46EAB888D43}"/>
              </a:ext>
            </a:extLst>
          </p:cNvPr>
          <p:cNvSpPr/>
          <p:nvPr/>
        </p:nvSpPr>
        <p:spPr>
          <a:xfrm>
            <a:off x="2591780" y="1412776"/>
            <a:ext cx="3960440" cy="1815454"/>
          </a:xfrm>
          <a:prstGeom prst="downArrowCallou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>
                <a:latin typeface="Asylbek Mereke 07 Geometr.kz" panose="020B0603050302020204" pitchFamily="34" charset="0"/>
              </a:rPr>
              <a:t>Менен жауап, Сіздерден сұрақ!</a:t>
            </a:r>
            <a:endParaRPr lang="ru-RU" sz="3600" dirty="0">
              <a:latin typeface="Asylbek Mereke 07 Geometr.kz" panose="020B06030503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11F1980-3979-49BA-AD6F-8B119530EE90}"/>
              </a:ext>
            </a:extLst>
          </p:cNvPr>
          <p:cNvSpPr/>
          <p:nvPr/>
        </p:nvSpPr>
        <p:spPr>
          <a:xfrm>
            <a:off x="4139952" y="3429000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У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C8A7EB-0E6E-4BC0-A843-B99CB997859B}"/>
              </a:ext>
            </a:extLst>
          </p:cNvPr>
          <p:cNvSpPr/>
          <p:nvPr/>
        </p:nvSpPr>
        <p:spPr>
          <a:xfrm>
            <a:off x="2847648" y="3429000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Ч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5F51FE3-916E-4CFC-A6D3-2EE635D0838A}"/>
              </a:ext>
            </a:extLst>
          </p:cNvPr>
          <p:cNvSpPr/>
          <p:nvPr/>
        </p:nvSpPr>
        <p:spPr>
          <a:xfrm>
            <a:off x="3279696" y="3429000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И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5636C55-4365-47A0-92EC-94F2AD4752E2}"/>
              </a:ext>
            </a:extLst>
          </p:cNvPr>
          <p:cNvSpPr/>
          <p:nvPr/>
        </p:nvSpPr>
        <p:spPr>
          <a:xfrm>
            <a:off x="3711744" y="3429000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D5CE82A-87E6-4561-9445-79FDC2FCEAA8}"/>
              </a:ext>
            </a:extLst>
          </p:cNvPr>
          <p:cNvSpPr/>
          <p:nvPr/>
        </p:nvSpPr>
        <p:spPr>
          <a:xfrm>
            <a:off x="3705984" y="3860924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У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5329162-145D-4ECA-B7F2-77CB4DCAF723}"/>
              </a:ext>
            </a:extLst>
          </p:cNvPr>
          <p:cNvSpPr/>
          <p:nvPr/>
        </p:nvSpPr>
        <p:spPr>
          <a:xfrm>
            <a:off x="4139952" y="3860862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A5CCF6B-B7A0-4FBE-9FB2-76597E93601D}"/>
              </a:ext>
            </a:extLst>
          </p:cNvPr>
          <p:cNvSpPr/>
          <p:nvPr/>
        </p:nvSpPr>
        <p:spPr>
          <a:xfrm>
            <a:off x="3287376" y="3861048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Г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C6AA84B-C96A-4D6F-8739-085BB9552CB9}"/>
              </a:ext>
            </a:extLst>
          </p:cNvPr>
          <p:cNvSpPr/>
          <p:nvPr/>
        </p:nvSpPr>
        <p:spPr>
          <a:xfrm>
            <a:off x="4575840" y="3861048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Ь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D0819E8-EB79-4F2B-9935-20E1571DBD8E}"/>
              </a:ext>
            </a:extLst>
          </p:cNvPr>
          <p:cNvSpPr/>
          <p:nvPr/>
        </p:nvSpPr>
        <p:spPr>
          <a:xfrm>
            <a:off x="5007888" y="3861048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М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D5FBD95-1C9A-4B44-80AA-5E9191DE11AE}"/>
              </a:ext>
            </a:extLst>
          </p:cNvPr>
          <p:cNvSpPr/>
          <p:nvPr/>
        </p:nvSpPr>
        <p:spPr>
          <a:xfrm>
            <a:off x="5439936" y="3861048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О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093280D-1373-464A-AEA6-9BC33CE1598E}"/>
              </a:ext>
            </a:extLst>
          </p:cNvPr>
          <p:cNvSpPr/>
          <p:nvPr/>
        </p:nvSpPr>
        <p:spPr>
          <a:xfrm>
            <a:off x="4575840" y="429309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Я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BB58721-497E-4B8F-90F1-5C235538CB05}"/>
              </a:ext>
            </a:extLst>
          </p:cNvPr>
          <p:cNvSpPr/>
          <p:nvPr/>
        </p:nvSpPr>
        <p:spPr>
          <a:xfrm>
            <a:off x="4139952" y="42933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И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48A7A53-C3D3-4BDD-A35C-45FAD5F1D622}"/>
              </a:ext>
            </a:extLst>
          </p:cNvPr>
          <p:cNvSpPr/>
          <p:nvPr/>
        </p:nvSpPr>
        <p:spPr>
          <a:xfrm>
            <a:off x="3711744" y="4293096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C978963-9C63-4AF5-B137-A616652F4062}"/>
              </a:ext>
            </a:extLst>
          </p:cNvPr>
          <p:cNvSpPr/>
          <p:nvPr/>
        </p:nvSpPr>
        <p:spPr>
          <a:xfrm>
            <a:off x="3272016" y="429309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А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C083E6F-06BD-4178-9B83-168DA42B662B}"/>
              </a:ext>
            </a:extLst>
          </p:cNvPr>
          <p:cNvSpPr/>
          <p:nvPr/>
        </p:nvSpPr>
        <p:spPr>
          <a:xfrm>
            <a:off x="2847648" y="429309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У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F22C595-32B5-46CD-AF15-A2C7AB3959AC}"/>
              </a:ext>
            </a:extLst>
          </p:cNvPr>
          <p:cNvSpPr/>
          <p:nvPr/>
        </p:nvSpPr>
        <p:spPr>
          <a:xfrm>
            <a:off x="2419440" y="429309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А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B035DBB-EDC1-4981-B834-8539F90FC2CA}"/>
              </a:ext>
            </a:extLst>
          </p:cNvPr>
          <p:cNvSpPr/>
          <p:nvPr/>
        </p:nvSpPr>
        <p:spPr>
          <a:xfrm>
            <a:off x="1995072" y="429309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Д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4D7644FC-2539-49D3-A5AA-D4941207FAEB}"/>
              </a:ext>
            </a:extLst>
          </p:cNvPr>
          <p:cNvSpPr/>
          <p:nvPr/>
        </p:nvSpPr>
        <p:spPr>
          <a:xfrm>
            <a:off x="2857508" y="47186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Я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25E92A5-81BB-44BE-B06E-A1308886AD7B}"/>
              </a:ext>
            </a:extLst>
          </p:cNvPr>
          <p:cNvSpPr/>
          <p:nvPr/>
        </p:nvSpPr>
        <p:spPr>
          <a:xfrm>
            <a:off x="3287376" y="47186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</a:t>
            </a:r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085ABFD-5B05-405A-9E26-E1ACE54434C3}"/>
              </a:ext>
            </a:extLst>
          </p:cNvPr>
          <p:cNvSpPr/>
          <p:nvPr/>
        </p:nvSpPr>
        <p:spPr>
          <a:xfrm>
            <a:off x="3713664" y="4718644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Ь</a:t>
            </a:r>
            <a:endParaRPr lang="ru-RU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85F78FC2-0630-48D4-8D41-EE795D9A531B}"/>
              </a:ext>
            </a:extLst>
          </p:cNvPr>
          <p:cNvSpPr/>
          <p:nvPr/>
        </p:nvSpPr>
        <p:spPr>
          <a:xfrm>
            <a:off x="4147632" y="47186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Ш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79233CAE-BB1A-4CD8-9C15-9C56F277CE91}"/>
              </a:ext>
            </a:extLst>
          </p:cNvPr>
          <p:cNvSpPr/>
          <p:nvPr/>
        </p:nvSpPr>
        <p:spPr>
          <a:xfrm>
            <a:off x="4575840" y="47186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А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81186B3-CE19-41B0-9351-0919EE6FCA94}"/>
              </a:ext>
            </a:extLst>
          </p:cNvPr>
          <p:cNvSpPr/>
          <p:nvPr/>
        </p:nvSpPr>
        <p:spPr>
          <a:xfrm>
            <a:off x="5007888" y="4718644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</a:t>
            </a:r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86B797F-17E5-4E6E-952D-C75805D20525}"/>
              </a:ext>
            </a:extLst>
          </p:cNvPr>
          <p:cNvSpPr/>
          <p:nvPr/>
        </p:nvSpPr>
        <p:spPr>
          <a:xfrm>
            <a:off x="5423664" y="4712145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Ь</a:t>
            </a:r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18EC719-62E3-468A-B3E3-0E4ABFFF90D3}"/>
              </a:ext>
            </a:extLst>
          </p:cNvPr>
          <p:cNvSpPr/>
          <p:nvPr/>
        </p:nvSpPr>
        <p:spPr>
          <a:xfrm>
            <a:off x="5850672" y="5142947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Ь</a:t>
            </a: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143B5612-ABA2-4F8B-B292-08EBBA08D272}"/>
              </a:ext>
            </a:extLst>
          </p:cNvPr>
          <p:cNvSpPr/>
          <p:nvPr/>
        </p:nvSpPr>
        <p:spPr>
          <a:xfrm>
            <a:off x="5418624" y="5144192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Н</a:t>
            </a:r>
            <a:endParaRPr lang="ru-RU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2406A0DE-B5B9-4B76-B443-14C2CA82F5EC}"/>
              </a:ext>
            </a:extLst>
          </p:cNvPr>
          <p:cNvSpPr/>
          <p:nvPr/>
        </p:nvSpPr>
        <p:spPr>
          <a:xfrm>
            <a:off x="4992528" y="5145437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Я</a:t>
            </a:r>
            <a:endParaRPr lang="ru-RU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E270244F-E015-4515-B74B-BCE5E1633FF2}"/>
              </a:ext>
            </a:extLst>
          </p:cNvPr>
          <p:cNvSpPr/>
          <p:nvPr/>
        </p:nvSpPr>
        <p:spPr>
          <a:xfrm>
            <a:off x="4575840" y="5147279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Ц</a:t>
            </a:r>
            <a:endParaRPr lang="ru-RU" dirty="0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7E60BC06-8B40-4CFF-A1BC-488C7445424E}"/>
              </a:ext>
            </a:extLst>
          </p:cNvPr>
          <p:cNvSpPr/>
          <p:nvPr/>
        </p:nvSpPr>
        <p:spPr>
          <a:xfrm>
            <a:off x="4139952" y="5143945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А</a:t>
            </a:r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34704D4E-902C-4661-8CCC-AF61AC80E406}"/>
              </a:ext>
            </a:extLst>
          </p:cNvPr>
          <p:cNvSpPr/>
          <p:nvPr/>
        </p:nvSpPr>
        <p:spPr>
          <a:xfrm>
            <a:off x="3710968" y="5144193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М</a:t>
            </a:r>
            <a:endParaRPr lang="ru-RU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55E81B70-C889-4B94-8AD4-32FF9F84D04F}"/>
              </a:ext>
            </a:extLst>
          </p:cNvPr>
          <p:cNvSpPr/>
          <p:nvPr/>
        </p:nvSpPr>
        <p:spPr>
          <a:xfrm>
            <a:off x="3285456" y="5144193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Ы</a:t>
            </a:r>
            <a:endParaRPr lang="ru-RU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99DC96FC-64CE-4441-803D-9D1DB167D13A}"/>
              </a:ext>
            </a:extLst>
          </p:cNvPr>
          <p:cNvSpPr/>
          <p:nvPr/>
        </p:nvSpPr>
        <p:spPr>
          <a:xfrm>
            <a:off x="2857860" y="5144193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С</a:t>
            </a:r>
            <a:endParaRPr lang="ru-RU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F71BE84-5A7F-4124-83A4-F367170712FA}"/>
              </a:ext>
            </a:extLst>
          </p:cNvPr>
          <p:cNvSpPr/>
          <p:nvPr/>
        </p:nvSpPr>
        <p:spPr>
          <a:xfrm>
            <a:off x="5850672" y="5576240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Д</a:t>
            </a:r>
            <a:endParaRPr lang="ru-RU" dirty="0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2E3578A1-7119-453F-8055-D21BBB8F327C}"/>
              </a:ext>
            </a:extLst>
          </p:cNvPr>
          <p:cNvSpPr/>
          <p:nvPr/>
        </p:nvSpPr>
        <p:spPr>
          <a:xfrm>
            <a:off x="5418624" y="5572491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И</a:t>
            </a:r>
            <a:endParaRPr lang="ru-RU" dirty="0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B80BFF9-B6AC-4EA5-A10E-8EEA63ACDF2C}"/>
              </a:ext>
            </a:extLst>
          </p:cNvPr>
          <p:cNvSpPr/>
          <p:nvPr/>
        </p:nvSpPr>
        <p:spPr>
          <a:xfrm>
            <a:off x="4992528" y="5572491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О</a:t>
            </a:r>
            <a:endParaRPr lang="ru-RU" dirty="0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2D79B9D2-1643-474B-9D8E-1FDC2BC34B27}"/>
              </a:ext>
            </a:extLst>
          </p:cNvPr>
          <p:cNvSpPr/>
          <p:nvPr/>
        </p:nvSpPr>
        <p:spPr>
          <a:xfrm>
            <a:off x="4575840" y="557290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Е</a:t>
            </a:r>
            <a:endParaRPr lang="ru-RU" dirty="0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6224FEA1-732F-4E5A-BF40-C01D2E60D3DC}"/>
              </a:ext>
            </a:extLst>
          </p:cNvPr>
          <p:cNvSpPr/>
          <p:nvPr/>
        </p:nvSpPr>
        <p:spPr>
          <a:xfrm>
            <a:off x="4139952" y="5573986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П</a:t>
            </a:r>
            <a:endParaRPr lang="ru-RU" dirty="0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2F132432-135F-4763-9E93-23DFB919C5FD}"/>
              </a:ext>
            </a:extLst>
          </p:cNvPr>
          <p:cNvSpPr/>
          <p:nvPr/>
        </p:nvSpPr>
        <p:spPr>
          <a:xfrm>
            <a:off x="3713052" y="5572579"/>
            <a:ext cx="432048" cy="4320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О</a:t>
            </a:r>
            <a:endParaRPr lang="ru-RU" dirty="0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9963E7E8-7805-4EE6-9085-11CE89A2147B}"/>
              </a:ext>
            </a:extLst>
          </p:cNvPr>
          <p:cNvSpPr/>
          <p:nvPr/>
        </p:nvSpPr>
        <p:spPr>
          <a:xfrm>
            <a:off x="3285456" y="5575992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Р</a:t>
            </a:r>
            <a:endParaRPr lang="ru-RU" dirty="0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6649BB69-9E5E-4104-97F8-A62BE2BE2796}"/>
              </a:ext>
            </a:extLst>
          </p:cNvPr>
          <p:cNvSpPr/>
          <p:nvPr/>
        </p:nvSpPr>
        <p:spPr>
          <a:xfrm>
            <a:off x="2857508" y="5572967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У</a:t>
            </a:r>
            <a:endParaRPr lang="ru-RU" dirty="0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C107D739-5D07-46CF-BB2C-C838D0411895}"/>
              </a:ext>
            </a:extLst>
          </p:cNvPr>
          <p:cNvSpPr/>
          <p:nvPr/>
        </p:nvSpPr>
        <p:spPr>
          <a:xfrm>
            <a:off x="2419440" y="5574567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Е</a:t>
            </a:r>
            <a:endParaRPr lang="ru-RU" dirty="0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B662F9CC-C31E-4575-9141-405ED2A3AE9E}"/>
              </a:ext>
            </a:extLst>
          </p:cNvPr>
          <p:cNvSpPr/>
          <p:nvPr/>
        </p:nvSpPr>
        <p:spPr>
          <a:xfrm>
            <a:off x="2421168" y="4710899"/>
            <a:ext cx="432048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95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2F5C6-8CA9-4EEB-939A-8A44ECD9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564904"/>
            <a:ext cx="7595352" cy="1280890"/>
          </a:xfrm>
        </p:spPr>
        <p:txBody>
          <a:bodyPr>
            <a:noAutofit/>
          </a:bodyPr>
          <a:lstStyle/>
          <a:p>
            <a:pPr algn="ctr"/>
            <a:r>
              <a:rPr lang="kk-KZ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  <a:t>НАЗАРЛАРЫҢЫЗҒА </a:t>
            </a:r>
            <a:br>
              <a:rPr lang="kk-KZ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</a:br>
            <a:r>
              <a:rPr lang="kk-KZ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FK Boyarsky.kz" panose="020B0500000000000000" pitchFamily="34" charset="0"/>
              </a:rPr>
              <a:t>РАХМЕТ!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FK Boyarsky.kz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82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612B7-A63C-423F-9FF5-EB30EDBEC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476" y="548680"/>
            <a:ext cx="4859048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Психологиялық ахуал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693AAA-3878-4747-93F1-B304EE8500D4}"/>
              </a:ext>
            </a:extLst>
          </p:cNvPr>
          <p:cNvSpPr txBox="1"/>
          <p:nvPr/>
        </p:nvSpPr>
        <p:spPr>
          <a:xfrm>
            <a:off x="2231740" y="1628800"/>
            <a:ext cx="46805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Біз – бақытты баламыз!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Биікке қанат қағамыз!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Болашаққа талпынып,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Оттай лаулап жанамыз!</a:t>
            </a:r>
          </a:p>
          <a:p>
            <a:endParaRPr lang="kk-KZ" sz="32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FK Academy.kz" panose="020B0500000000000000" pitchFamily="34" charset="0"/>
            </a:endParaRP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Мақсатымыз – білім алу,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Міндетіміз – еңбектену!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Еңбектену арқылы</a:t>
            </a:r>
          </a:p>
          <a:p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«5» - </a:t>
            </a:r>
            <a:r>
              <a:rPr lang="kk-KZ" sz="3200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ке</a:t>
            </a:r>
            <a:r>
              <a:rPr lang="kk-KZ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FK Academy.kz" panose="020B0500000000000000" pitchFamily="34" charset="0"/>
              </a:rPr>
              <a:t> қолды жеткізу!</a:t>
            </a:r>
            <a:endParaRPr lang="ru-RU" sz="32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FK Academy.kz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9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226823" y="1823498"/>
            <a:ext cx="7444946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kk-KZ" sz="2000" b="1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1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Дала тайпаларының қоғамы туралы жазған Рим тарихшысы?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kk-K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Савромат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сақ тайпаларының халықтары неге табынған?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52126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Өз біліміңді тексер!</a:t>
            </a:r>
            <a:endParaRPr lang="ru-RU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115616" y="4132827"/>
            <a:ext cx="72336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Жазба деректерде дала тайпаларының қоғамдық құрылысы туралы мәлімет аз кездеседі. Ол туралы жазып өткен Рим тарихшысы – </a:t>
            </a:r>
            <a:r>
              <a:rPr lang="kk-KZ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Квинт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Курций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Руф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226823" y="5373216"/>
            <a:ext cx="690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Савромат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сақ тайпалары басқа халықтар сияқты табиғат күштеріне 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күнге, жерге, найзағайға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табынған</a:t>
            </a:r>
            <a:r>
              <a:rPr lang="kk-KZ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17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226823" y="1823498"/>
            <a:ext cx="7444946" cy="1269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kk-KZ" sz="20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2</a:t>
            </a:r>
            <a:endParaRPr lang="ru-RU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Дала тайпаларының қоғамдық құрылысының топтарын ата.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Ғибадатхана дегеніміз не?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52126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115616" y="4132827"/>
            <a:ext cx="7233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Дала тайпалары қоғамында адамдардың үш тобы болған: 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жауынгерлер, абыздар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қатардағы қауым мүшелері.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226823" y="5229200"/>
            <a:ext cx="6908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Жетісу сақтары ғибадатхананы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қасиетті орын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 санаған. Онда ғұрыптық заттар: құрбандық ыдыс орналасқан.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906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226823" y="1518057"/>
            <a:ext cx="7444946" cy="192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3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Жауынгерлер, абыздар, қауым мүшелерін бір-бірлерінен қалай ажыратқан?</a:t>
            </a:r>
          </a:p>
          <a:p>
            <a:pPr marL="457200" marR="0" lvl="0" indent="-4572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Есік обасынан табылған алғашқы «Алтын Адам» туралы не айтасың?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52126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18508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Әрбір қоғамдық топтың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өз түсі болған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жауынгерлер – қызыл, абыздар – ақ және негізгі қауым мүшелері – сары мен көк түс.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312892" y="4985881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Есік обасынан табылған көсем Күн құдайына теңестірілген. «Алтын киімді адамның» бас киіміндегі ою-өрнектің де өзіндік мәні бар. Сонымен қатар, «Алтын киімді адам» өзіне бағынышты дүниені қорғаушы жауынгер және абыз саналды.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4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226823" y="1518057"/>
            <a:ext cx="7444946" cy="15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4</a:t>
            </a:r>
          </a:p>
          <a:p>
            <a:pPr marL="457200" marR="0" lvl="0" indent="-457200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Сегізаяқтылар, соқа, қос өгізі барлар дала тайпаларының қоғамдық бөлігіндегі қай топқа жатады?</a:t>
            </a:r>
          </a:p>
          <a:p>
            <a:pPr marL="457200" marR="0" lvl="0" indent="-457200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Сақтардың ғарыш туралы түсінігіне мысал келтір.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52126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418508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«Сегізаяқтылар», яғни соқаға жегетін қос өгізі барлар қоғамда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қатардағы қауым мүшелеріне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жатады.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312892" y="4985881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Сақтардың ғарыш туралы түсінігінің мысалы Есік обасынан табылған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сақ көсемінің бас киімі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болып табылады. Бас киімнің алдыңғы жағына бүкіл ғарыштың бейнесі ретінде күн – қанатты аттар мен төрт алтын жебе салынған.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00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6A2A4-6CF3-48E9-A1A7-60A23D96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548680"/>
            <a:ext cx="6371216" cy="1280890"/>
          </a:xfrm>
        </p:spPr>
        <p:txBody>
          <a:bodyPr>
            <a:normAutofit/>
          </a:bodyPr>
          <a:lstStyle/>
          <a:p>
            <a:r>
              <a:rPr lang="kk-K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sylbek Mereke 07 Geometr.kz" panose="020B0603050302020204" pitchFamily="34" charset="0"/>
              </a:rPr>
              <a:t>Үй тапсырмасын пысықтау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sylbek Mereke 07 Geometr.kz" panose="020B06030503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11229-E700-41AF-9FBA-DEC36E128E66}"/>
              </a:ext>
            </a:extLst>
          </p:cNvPr>
          <p:cNvSpPr txBox="1"/>
          <p:nvPr/>
        </p:nvSpPr>
        <p:spPr>
          <a:xfrm>
            <a:off x="1226823" y="1518057"/>
            <a:ext cx="7444946" cy="1269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 № 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kk-K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Бесшатыр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қорымындағы обаларды қалай ажыратуға болады?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Көшпелілер қоршаған ортаны қандай бөліктерге бөлді?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95647B-953C-43F6-8318-721967EEA2C0}"/>
              </a:ext>
            </a:extLst>
          </p:cNvPr>
          <p:cNvSpPr txBox="1"/>
          <p:nvPr/>
        </p:nvSpPr>
        <p:spPr>
          <a:xfrm>
            <a:off x="3257108" y="3136612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sylbek Mereke 07 Geometr.kz" panose="020B0603050302020204" pitchFamily="34" charset="0"/>
                <a:ea typeface="+mn-ea"/>
                <a:cs typeface="+mn-cs"/>
              </a:rPr>
              <a:t>Өз біліміңді тексер!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sylbek Mereke 07 Geometr.kz" panose="020B06030503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2B57FE-41A2-44CE-A072-1258AC96218F}"/>
              </a:ext>
            </a:extLst>
          </p:cNvPr>
          <p:cNvSpPr txBox="1"/>
          <p:nvPr/>
        </p:nvSpPr>
        <p:spPr>
          <a:xfrm>
            <a:off x="1312892" y="3721387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kk-K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Бесшатыр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қорымындағы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алып обалар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көсемдерге,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орташа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обалар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жауынгерлерге, 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ұсақ обалар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қатардағы қауым мүшелеріне тұрғызылған.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D97150-EB5B-4517-ADE1-19B25870B73E}"/>
              </a:ext>
            </a:extLst>
          </p:cNvPr>
          <p:cNvSpPr txBox="1"/>
          <p:nvPr/>
        </p:nvSpPr>
        <p:spPr>
          <a:xfrm>
            <a:off x="1538290" y="5013176"/>
            <a:ext cx="6822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Көшпелілер қоршаған ортаны үш дүниенің: 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жер-асты, 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жер-үсті және </a:t>
            </a:r>
            <a:r>
              <a:rPr lang="kk-K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көктің қабысуы ретінде қабылдаған.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627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1768</Words>
  <Application>Microsoft Office PowerPoint</Application>
  <PresentationFormat>Экран (4:3)</PresentationFormat>
  <Paragraphs>263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2" baseType="lpstr">
      <vt:lpstr>Arial</vt:lpstr>
      <vt:lpstr>Asia AS.kz</vt:lpstr>
      <vt:lpstr>Asylbek Mereke 07 Geometr.kz</vt:lpstr>
      <vt:lpstr>Calibri</vt:lpstr>
      <vt:lpstr>Century Gothic</vt:lpstr>
      <vt:lpstr>FK Academy.kz</vt:lpstr>
      <vt:lpstr>FK Boyarsky.kz</vt:lpstr>
      <vt:lpstr>Times New Roman</vt:lpstr>
      <vt:lpstr>Wingdings 3</vt:lpstr>
      <vt:lpstr>Легкий дым</vt:lpstr>
      <vt:lpstr>«Алтынды жалпы білім беретін орта мектебі» КММ</vt:lpstr>
      <vt:lpstr>Оқу мақсаты:</vt:lpstr>
      <vt:lpstr>Сабақ жоспары:</vt:lpstr>
      <vt:lpstr>Психологиялық ахуал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Үй тапсырмасын пысықтау</vt:lpstr>
      <vt:lpstr>Бірін-бірі бағалау</vt:lpstr>
      <vt:lpstr>Ребустың жауабын тап!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Жаңа сабақты қорытындылау</vt:lpstr>
      <vt:lpstr>Өзін-өзі бағалау</vt:lpstr>
      <vt:lpstr>Бағалау парағы</vt:lpstr>
      <vt:lpstr>Үйге тапсырма</vt:lpstr>
      <vt:lpstr>НАЗАРЛАРЫҢЫЗҒА  РАХМЕТ!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Анар Туржан</cp:lastModifiedBy>
  <cp:revision>30</cp:revision>
  <dcterms:created xsi:type="dcterms:W3CDTF">2016-12-08T02:47:25Z</dcterms:created>
  <dcterms:modified xsi:type="dcterms:W3CDTF">2022-01-26T02:41:19Z</dcterms:modified>
</cp:coreProperties>
</file>