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8" r:id="rId5"/>
    <p:sldId id="271" r:id="rId6"/>
    <p:sldId id="269" r:id="rId7"/>
    <p:sldId id="270" r:id="rId8"/>
    <p:sldId id="264" r:id="rId9"/>
    <p:sldId id="272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81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F230E-3DD5-41B7-A6F5-69AEF3685871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4D86D-0EB5-4197-B8F9-5A647790E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35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mtClean="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409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73296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mtClean="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614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1728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44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7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08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28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97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96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38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43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80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99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CA19-0E18-40B4-AB2C-4FB996647B5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EA3C-4151-4817-8EA0-0E4FE8DFD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14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77;p1"/>
          <p:cNvCxnSpPr>
            <a:cxnSpLocks noChangeShapeType="1"/>
          </p:cNvCxnSpPr>
          <p:nvPr/>
        </p:nvCxnSpPr>
        <p:spPr bwMode="auto">
          <a:xfrm>
            <a:off x="1411818" y="5676900"/>
            <a:ext cx="92519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78;p1"/>
          <p:cNvCxnSpPr>
            <a:cxnSpLocks noChangeShapeType="1"/>
          </p:cNvCxnSpPr>
          <p:nvPr/>
        </p:nvCxnSpPr>
        <p:spPr bwMode="auto">
          <a:xfrm>
            <a:off x="1515533" y="5935133"/>
            <a:ext cx="8951384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7" name="Google Shape;80;p1"/>
          <p:cNvSpPr txBox="1">
            <a:spLocks noChangeArrowheads="1"/>
          </p:cNvSpPr>
          <p:nvPr/>
        </p:nvSpPr>
        <p:spPr bwMode="auto">
          <a:xfrm>
            <a:off x="220133" y="383117"/>
            <a:ext cx="11582400" cy="988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63" tIns="47267" rIns="94563" bIns="47267"/>
          <a:lstStyle>
            <a:lvl1pPr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667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Нұр-Сұлтан</a:t>
            </a:r>
            <a:r>
              <a:rPr lang="ru-RU" altLang="ru-RU" sz="2667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 </a:t>
            </a:r>
            <a:r>
              <a:rPr lang="ru-RU" altLang="ru-RU" sz="2667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қаласы</a:t>
            </a:r>
            <a:r>
              <a:rPr lang="kk-KZ" altLang="ru-RU" sz="2667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, №</a:t>
            </a:r>
            <a:r>
              <a:rPr lang="ru-RU" altLang="ru-RU" sz="2667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74 </a:t>
            </a:r>
            <a:r>
              <a:rPr lang="ru-RU" altLang="ru-RU" sz="2667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мектеп-гимназиясы</a:t>
            </a:r>
            <a:endParaRPr lang="ru-RU" altLang="ru-RU" sz="2667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entury Gothic" panose="020B0502020202020204" pitchFamily="34" charset="0"/>
            </a:endParaRPr>
          </a:p>
        </p:txBody>
      </p:sp>
      <p:sp>
        <p:nvSpPr>
          <p:cNvPr id="5" name="Google Shape;80;p1"/>
          <p:cNvSpPr txBox="1">
            <a:spLocks noChangeArrowheads="1"/>
          </p:cNvSpPr>
          <p:nvPr/>
        </p:nvSpPr>
        <p:spPr bwMode="auto">
          <a:xfrm>
            <a:off x="801856" y="1925405"/>
            <a:ext cx="10418953" cy="3423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63" tIns="47267" rIns="94563" bIns="47267"/>
          <a:lstStyle>
            <a:lvl1pPr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kk-KZ" altLang="ru-RU" sz="2667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Тақырыбы: Көмірсулардың жіктелуі, биологиялық рөлі</a:t>
            </a:r>
          </a:p>
          <a:p>
            <a:pPr algn="ctr">
              <a:buClr>
                <a:srgbClr val="000000"/>
              </a:buClr>
            </a:pPr>
            <a:r>
              <a:rPr lang="kk-KZ" alt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11-сынып </a:t>
            </a:r>
          </a:p>
          <a:p>
            <a:pPr algn="ctr">
              <a:buClr>
                <a:srgbClr val="000000"/>
              </a:buClr>
            </a:pPr>
            <a:r>
              <a:rPr lang="kk-KZ" alt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ҚГБ</a:t>
            </a:r>
          </a:p>
          <a:p>
            <a:pPr algn="ctr">
              <a:buClr>
                <a:srgbClr val="000000"/>
              </a:buClr>
            </a:pPr>
            <a:endParaRPr lang="kk-KZ" alt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entury Gothic" panose="020B0502020202020204" pitchFamily="34" charset="0"/>
            </a:endParaRPr>
          </a:p>
          <a:p>
            <a:pPr algn="ctr">
              <a:buClr>
                <a:srgbClr val="000000"/>
              </a:buClr>
            </a:pPr>
            <a:endParaRPr lang="kk-KZ" altLang="ru-RU" sz="28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entury Gothic" panose="020B0502020202020204" pitchFamily="34" charset="0"/>
            </a:endParaRPr>
          </a:p>
          <a:p>
            <a:pPr algn="ctr">
              <a:buClr>
                <a:srgbClr val="000000"/>
              </a:buClr>
            </a:pPr>
            <a:r>
              <a:rPr lang="kk-KZ" alt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Химия пәні мұғалімі</a:t>
            </a:r>
            <a:r>
              <a:rPr lang="kk-KZ" alt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: Султанова Гулназа</a:t>
            </a:r>
            <a:endParaRPr lang="ru-RU" alt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951720" cy="4351338"/>
          </a:xfrm>
        </p:spPr>
        <p:txBody>
          <a:bodyPr/>
          <a:lstStyle/>
          <a:p>
            <a:pPr marL="0" indent="0">
              <a:buNone/>
            </a:pPr>
            <a:r>
              <a:rPr lang="kk-KZ" altLang="ru-RU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Бүгінгі сабақта: </a:t>
            </a:r>
            <a:endParaRPr lang="ru-RU" altLang="ru-RU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 және олардың жіктелуін, құрылымдық формулаларын, биологиялық маңызымен таныстық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47472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925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937240" cy="4351338"/>
          </a:xfrm>
        </p:spPr>
        <p:txBody>
          <a:bodyPr/>
          <a:lstStyle/>
          <a:p>
            <a:r>
              <a:rPr lang="kk-KZ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Оқулық: 162-бет 1-есеп</a:t>
            </a:r>
          </a:p>
          <a:p>
            <a:r>
              <a:rPr lang="kk-KZ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Глюкозаның ашуы нәтижесінде массасы 115г спирт алынды. Осы реакция нәтижесінде түзілген көмірқышқыл газы қандай көлем (қ.ж) алады?</a:t>
            </a:r>
          </a:p>
          <a:p>
            <a:pPr marL="0" indent="0" algn="r">
              <a:buNone/>
            </a:pP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47472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 тапсырмасы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963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33116" cy="4351338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М.Қ. </a:t>
            </a:r>
            <a:r>
              <a:rPr lang="ru-RU" altLang="ru-RU" dirty="0" err="1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Оспанова</a:t>
            </a:r>
            <a:r>
              <a:rPr lang="ru-RU" altLang="ru-RU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Қ.С. </a:t>
            </a:r>
            <a:r>
              <a:rPr lang="ru-RU" altLang="ru-RU" dirty="0" err="1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Аухадиева</a:t>
            </a:r>
            <a:r>
              <a:rPr lang="ru-RU" altLang="ru-RU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Т.Г. Белоусова </a:t>
            </a:r>
          </a:p>
          <a:p>
            <a:pPr marL="0" indent="0">
              <a:buNone/>
            </a:pPr>
            <a:r>
              <a:rPr lang="ru-RU" altLang="ru-RU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 </a:t>
            </a:r>
            <a:r>
              <a:rPr lang="kk-KZ" altLang="ru-RU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ru-RU" dirty="0" err="1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altLang="ru-RU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</a:t>
            </a:r>
            <a:r>
              <a:rPr lang="kk-KZ" altLang="ru-RU" dirty="0">
                <a:solidFill>
                  <a:srgbClr val="204D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 </a:t>
            </a:r>
            <a:endParaRPr lang="ru-RU" altLang="ru-RU" dirty="0">
              <a:solidFill>
                <a:srgbClr val="204D8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47472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ресурстар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5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84667"/>
            <a:ext cx="12192000" cy="68897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9328151" y="6043084"/>
            <a:ext cx="2743200" cy="3640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4563" tIns="47267" rIns="94563" bIns="47267" rtlCol="0" anchor="ctr"/>
          <a:lstStyle>
            <a:lvl1pPr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3CFE6906-963A-4186-8FA9-8FB0D7FDB47A}" type="slidenum">
              <a:rPr lang="ru-RU" altLang="ru-RU" sz="1467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467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400052" y="6510867"/>
            <a:ext cx="11485033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609601" y="6639984"/>
            <a:ext cx="11089217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Google Shape;230;p65"/>
          <p:cNvSpPr txBox="1">
            <a:spLocks/>
          </p:cNvSpPr>
          <p:nvPr/>
        </p:nvSpPr>
        <p:spPr bwMode="auto">
          <a:xfrm>
            <a:off x="740833" y="1066801"/>
            <a:ext cx="11451167" cy="4976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563" tIns="111563" rIns="111563" bIns="111563"/>
          <a:lstStyle>
            <a:lvl1pPr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>
              <a:defRPr/>
            </a:pPr>
            <a:endParaRPr lang="kk-KZ" sz="2667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kk-KZ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11.5.1.6 – глюкоза, фруктоза, рибоза, дезоксирибоза, сахароза, крахмал және целлюлоза молекулалары формулаларының айырмашылығын білу;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kk-KZ" altLang="ru-RU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kk-KZ" altLang="ru-RU" sz="24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kk-KZ" altLang="ru-RU" sz="2667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defRPr/>
            </a:pPr>
            <a:endParaRPr lang="kk-KZ" altLang="ru-RU" sz="2667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defRPr/>
            </a:pPr>
            <a:endParaRPr lang="kk-KZ" altLang="ru-RU" sz="2667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189" indent="-457189">
              <a:buFont typeface="Wingdings" panose="05000000000000000000" pitchFamily="2" charset="2"/>
              <a:buChar char="ü"/>
              <a:defRPr/>
            </a:pPr>
            <a:r>
              <a:rPr lang="kk-KZ" alt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Көмірсулардың түрлерін, олардың биологиялық рөлін біледі;</a:t>
            </a:r>
            <a:endParaRPr lang="ru-RU" altLang="ru-RU" sz="4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4366684" y="311151"/>
            <a:ext cx="5037667" cy="58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15" tIns="47707" rIns="95415" bIns="47707">
            <a:spAutoFit/>
          </a:bodyPr>
          <a:lstStyle>
            <a:lvl1pPr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ru-RU" alt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alt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t="5760" r="11484" b="86790"/>
          <a:stretch/>
        </p:blipFill>
        <p:spPr bwMode="auto">
          <a:xfrm>
            <a:off x="0" y="3238213"/>
            <a:ext cx="12192000" cy="5143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9" name="Прямоугольник 9"/>
          <p:cNvSpPr>
            <a:spLocks noChangeArrowheads="1"/>
          </p:cNvSpPr>
          <p:nvPr/>
        </p:nvSpPr>
        <p:spPr bwMode="auto">
          <a:xfrm>
            <a:off x="3640667" y="3155951"/>
            <a:ext cx="5037667" cy="58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15" tIns="47707" rIns="95415" bIns="47707">
            <a:spAutoFit/>
          </a:bodyPr>
          <a:lstStyle>
            <a:lvl1pPr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ru-RU" altLang="ru-RU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</a:t>
            </a:r>
            <a:r>
              <a:rPr lang="kk-KZ" altLang="ru-RU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ғалау критерийлері</a:t>
            </a:r>
            <a:endParaRPr lang="ru-RU" altLang="ru-RU" sz="3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64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7683" y="1194308"/>
            <a:ext cx="11236634" cy="3052064"/>
          </a:xfrm>
        </p:spPr>
        <p:txBody>
          <a:bodyPr>
            <a:noAutofit/>
          </a:bodyPr>
          <a:lstStyle/>
          <a:p>
            <a:pPr indent="-274320"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жартылай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функционалды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қосылыстар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74320"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Бұлар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молекула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көміртек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сутек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оттек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атомдары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ондағы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сутек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оттек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атомдарының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молекуласындағыдай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(2:1)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органикалық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74320"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Көмірсулардың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</a:t>
            </a:r>
            <a:r>
              <a:rPr lang="en-US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r>
              <a:rPr lang="en-US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kk-KZ" b="1" baseline="-25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74320" algn="ctr" fontAlgn="auto">
              <a:lnSpc>
                <a:spcPct val="8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ағзада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тәулік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колданылатын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энергияның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67%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энергияның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алмасуын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камтамасыз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aseline="-25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47472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Көмірсулар және олардың </a:t>
            </a:r>
            <a:r>
              <a:rPr lang="kk-KZ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жіктелуі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cdn.pixabay.com/photo/2015/08/02/23/11/acepentalene-872208_12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479" y="4810760"/>
            <a:ext cx="2071042" cy="181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64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47472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Көмірсулар және олардың </a:t>
            </a:r>
            <a:r>
              <a:rPr lang="kk-KZ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жіктелуі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типовой процесс 14"/>
          <p:cNvSpPr/>
          <p:nvPr/>
        </p:nvSpPr>
        <p:spPr>
          <a:xfrm>
            <a:off x="1962811" y="1174626"/>
            <a:ext cx="8451568" cy="1008531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 құрылысына қарай моно-, ди- және полисахаридтер деп жіктеледі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67013" y="2611927"/>
            <a:ext cx="4487601" cy="146998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 түрі</a:t>
            </a:r>
          </a:p>
          <a:p>
            <a:pPr algn="ctr"/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800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ұнда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n=3-9 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моносахаридтер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775048" y="2611927"/>
            <a:ext cx="4788062" cy="146998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 түрі</a:t>
            </a:r>
          </a:p>
          <a:p>
            <a:pPr marL="342900" indent="-342900" algn="ctr">
              <a:buFontTx/>
              <a:buAutoNum type="arabicParenR"/>
            </a:pP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Дисахаридтер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kk-KZ" sz="2800" baseline="-25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/>
            </a:pP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Полисахаридтер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х(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)у</a:t>
            </a:r>
            <a:endParaRPr lang="kk-KZ" sz="2800" baseline="-25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бъект 2"/>
          <p:cNvSpPr>
            <a:spLocks noGrp="1"/>
          </p:cNvSpPr>
          <p:nvPr>
            <p:ph sz="half" idx="1"/>
          </p:nvPr>
        </p:nvSpPr>
        <p:spPr>
          <a:xfrm>
            <a:off x="1729689" y="4510682"/>
            <a:ext cx="8917811" cy="11866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kk-KZ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Көмірсулардың молекулалық массасы артқан сайын, олардың суда ерігіштігі азаяды және дәмінің тәттілігі де кемиді.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56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870889" y="977493"/>
            <a:ext cx="163384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глюкоза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фруктоза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галактоза</a:t>
            </a:r>
          </a:p>
        </p:txBody>
      </p:sp>
      <p:sp>
        <p:nvSpPr>
          <p:cNvPr id="20" name="AutoShape 26"/>
          <p:cNvSpPr>
            <a:spLocks/>
          </p:cNvSpPr>
          <p:nvPr/>
        </p:nvSpPr>
        <p:spPr bwMode="auto">
          <a:xfrm>
            <a:off x="2725236" y="1279773"/>
            <a:ext cx="215900" cy="790575"/>
          </a:xfrm>
          <a:prstGeom prst="rightBrace">
            <a:avLst>
              <a:gd name="adj1" fmla="val 30515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80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3238659" y="1408380"/>
            <a:ext cx="2469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sz="2800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гексозалар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6580188" y="1116241"/>
            <a:ext cx="249914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рибоза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дезоксирибоза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" name="AutoShape 30"/>
          <p:cNvSpPr>
            <a:spLocks/>
          </p:cNvSpPr>
          <p:nvPr/>
        </p:nvSpPr>
        <p:spPr bwMode="auto">
          <a:xfrm>
            <a:off x="8971384" y="1258865"/>
            <a:ext cx="215900" cy="719138"/>
          </a:xfrm>
          <a:prstGeom prst="rightBrace">
            <a:avLst>
              <a:gd name="adj1" fmla="val 27757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80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9347361" y="1356824"/>
            <a:ext cx="21477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sz="2800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пентоза</a:t>
            </a:r>
          </a:p>
        </p:txBody>
      </p:sp>
      <p:sp>
        <p:nvSpPr>
          <p:cNvPr id="25" name="Rectangle 32"/>
          <p:cNvSpPr>
            <a:spLocks noChangeArrowheads="1"/>
          </p:cNvSpPr>
          <p:nvPr/>
        </p:nvSpPr>
        <p:spPr bwMode="auto">
          <a:xfrm>
            <a:off x="870889" y="4189691"/>
            <a:ext cx="162249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сахароза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лактоза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мальтоза </a:t>
            </a:r>
          </a:p>
        </p:txBody>
      </p:sp>
      <p:sp>
        <p:nvSpPr>
          <p:cNvPr id="26" name="AutoShape 33"/>
          <p:cNvSpPr>
            <a:spLocks/>
          </p:cNvSpPr>
          <p:nvPr/>
        </p:nvSpPr>
        <p:spPr bwMode="auto">
          <a:xfrm>
            <a:off x="2706186" y="4449594"/>
            <a:ext cx="234950" cy="865187"/>
          </a:xfrm>
          <a:prstGeom prst="rightBrace">
            <a:avLst>
              <a:gd name="adj1" fmla="val 30687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80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34"/>
          <p:cNvSpPr>
            <a:spLocks noChangeArrowheads="1"/>
          </p:cNvSpPr>
          <p:nvPr/>
        </p:nvSpPr>
        <p:spPr bwMode="auto">
          <a:xfrm>
            <a:off x="3238659" y="4620577"/>
            <a:ext cx="20625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гексозалар</a:t>
            </a: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" name="Rectangle 35"/>
          <p:cNvSpPr>
            <a:spLocks noChangeArrowheads="1"/>
          </p:cNvSpPr>
          <p:nvPr/>
        </p:nvSpPr>
        <p:spPr bwMode="auto">
          <a:xfrm>
            <a:off x="6579227" y="3993171"/>
            <a:ext cx="181241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гликоген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целлюлоза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хитин</a:t>
            </a:r>
          </a:p>
        </p:txBody>
      </p:sp>
      <p:sp>
        <p:nvSpPr>
          <p:cNvPr id="29" name="AutoShape 36"/>
          <p:cNvSpPr>
            <a:spLocks/>
          </p:cNvSpPr>
          <p:nvPr/>
        </p:nvSpPr>
        <p:spPr bwMode="auto">
          <a:xfrm>
            <a:off x="8690216" y="4383494"/>
            <a:ext cx="92075" cy="1081088"/>
          </a:xfrm>
          <a:prstGeom prst="rightBrace">
            <a:avLst>
              <a:gd name="adj1" fmla="val 97845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80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37"/>
          <p:cNvSpPr>
            <a:spLocks noChangeArrowheads="1"/>
          </p:cNvSpPr>
          <p:nvPr/>
        </p:nvSpPr>
        <p:spPr bwMode="auto">
          <a:xfrm>
            <a:off x="9187284" y="4639502"/>
            <a:ext cx="20289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полигексоза</a:t>
            </a:r>
            <a:endParaRPr lang="ru-RU" altLang="ru-RU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402957" y="324091"/>
            <a:ext cx="4988689" cy="653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МОНОСАХАРИДТЕР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345223" y="3339769"/>
            <a:ext cx="3191825" cy="6534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Дисахаридтер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42000" y="3339769"/>
            <a:ext cx="3191825" cy="6534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Полисахаридтер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tschem.com.vn/wp-content/uploads/2019/06/Sorbitol-3D-CAU-TAO_t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49" y="2501235"/>
            <a:ext cx="2050904" cy="114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86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47472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Көмірсулардың биологиялық рөлі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https://s1.slide-share.ru/s_slide/1d5cb49db1de60cf68f8e4bc09ac55bb/c3dad1ab-7af1-4db0-b040-ce1a73539c33.jpe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83532" y="914400"/>
            <a:ext cx="102050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Көмірсулардың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көмірсуларды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кезден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танысқан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дәлірек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айтқанда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қоспасы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бал </a:t>
            </a:r>
            <a:r>
              <a:rPr lang="ru-RU" altLang="ru-RU" sz="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тұқым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қуалаушылық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хабарының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қалаушы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ДНК, РНК-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эритроцит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кіретіндіктен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қанның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белоктардың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гормондардың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қорғаныс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атқарады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Иммунитетті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сақтауға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көмірсулардың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1083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79844" y="1459677"/>
            <a:ext cx="10632311" cy="3042875"/>
          </a:xfrm>
        </p:spPr>
        <p:txBody>
          <a:bodyPr rtlCol="0">
            <a:normAutofit/>
          </a:bodyPr>
          <a:lstStyle/>
          <a:p>
            <a:pPr marL="742950" indent="-742950" fontAlgn="auto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үрдістерге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энергиямен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742950" indent="-742950" fontAlgn="auto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Ағзадағы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метаболизмдегі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синтезделетін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өнімдер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742950" indent="-742950" fontAlgn="auto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Көмірсуларға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өсімдіктердің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құрғақ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затының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80% -ы,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жануарларда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20%-ы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indent="-742950" fontAlgn="auto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тамағының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шамамен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70%-ы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көмірсудан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55816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Көмірсулардың қызметтері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ds04.infourok.ru/uploads/ex/1141/00052dd8-15cce6ba/640/img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3" t="33048" r="17869" b="18850"/>
          <a:stretch/>
        </p:blipFill>
        <p:spPr bwMode="auto">
          <a:xfrm>
            <a:off x="3877520" y="4502552"/>
            <a:ext cx="3796496" cy="219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3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5441" y="1038546"/>
            <a:ext cx="9301222" cy="975448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Көмірсулардың құрылымдық формулаларымен атауларын сәйкестендіріңіз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47472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Бекіту тапсырмалары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s://textarchive.ru/images/699/1396707/10367ed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871" y="2183058"/>
            <a:ext cx="2729218" cy="196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topuch.ru/lekciya-vvedenie-v-disciplinu/493_html_71661e0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71" y="2215045"/>
            <a:ext cx="2661090" cy="190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im0-tub-kz.yandex.net/i?id=5a753113fbdf461bb588e0269e92e113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240" y="2125523"/>
            <a:ext cx="4084320" cy="208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466860"/>
              </p:ext>
            </p:extLst>
          </p:nvPr>
        </p:nvGraphicFramePr>
        <p:xfrm>
          <a:off x="793311" y="4739785"/>
          <a:ext cx="10444479" cy="681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493">
                  <a:extLst>
                    <a:ext uri="{9D8B030D-6E8A-4147-A177-3AD203B41FA5}">
                      <a16:colId xmlns:a16="http://schemas.microsoft.com/office/drawing/2014/main" val="4282821536"/>
                    </a:ext>
                  </a:extLst>
                </a:gridCol>
                <a:gridCol w="3481493">
                  <a:extLst>
                    <a:ext uri="{9D8B030D-6E8A-4147-A177-3AD203B41FA5}">
                      <a16:colId xmlns:a16="http://schemas.microsoft.com/office/drawing/2014/main" val="2357188403"/>
                    </a:ext>
                  </a:extLst>
                </a:gridCol>
                <a:gridCol w="3481493">
                  <a:extLst>
                    <a:ext uri="{9D8B030D-6E8A-4147-A177-3AD203B41FA5}">
                      <a16:colId xmlns:a16="http://schemas.microsoft.com/office/drawing/2014/main" val="1373323143"/>
                    </a:ext>
                  </a:extLst>
                </a:gridCol>
              </a:tblGrid>
              <a:tr h="681567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Глюкоза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Сахароза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Рибоза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91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259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5441" y="1038546"/>
            <a:ext cx="9301222" cy="975448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Көмірсулардың құрылымдық формулаларымен атауларын сәйкестендіріңіз. Дұрыс жауап: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47472"/>
            <a:ext cx="12192000" cy="566928"/>
          </a:xfrm>
          <a:prstGeom prst="rect">
            <a:avLst/>
          </a:prstGeom>
          <a:solidFill>
            <a:srgbClr val="3281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Бекіту тапсырмалары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s://textarchive.ru/images/699/1396707/10367ed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871" y="2183058"/>
            <a:ext cx="2729218" cy="196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topuch.ru/lekciya-vvedenie-v-disciplinu/493_html_71661e0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71" y="2215045"/>
            <a:ext cx="2661090" cy="190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im0-tub-kz.yandex.net/i?id=5a753113fbdf461bb588e0269e92e113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240" y="2125523"/>
            <a:ext cx="4084320" cy="208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062288"/>
              </p:ext>
            </p:extLst>
          </p:nvPr>
        </p:nvGraphicFramePr>
        <p:xfrm>
          <a:off x="549471" y="4771772"/>
          <a:ext cx="10444479" cy="681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493">
                  <a:extLst>
                    <a:ext uri="{9D8B030D-6E8A-4147-A177-3AD203B41FA5}">
                      <a16:colId xmlns:a16="http://schemas.microsoft.com/office/drawing/2014/main" val="4282821536"/>
                    </a:ext>
                  </a:extLst>
                </a:gridCol>
                <a:gridCol w="3481493">
                  <a:extLst>
                    <a:ext uri="{9D8B030D-6E8A-4147-A177-3AD203B41FA5}">
                      <a16:colId xmlns:a16="http://schemas.microsoft.com/office/drawing/2014/main" val="2357188403"/>
                    </a:ext>
                  </a:extLst>
                </a:gridCol>
                <a:gridCol w="3481493">
                  <a:extLst>
                    <a:ext uri="{9D8B030D-6E8A-4147-A177-3AD203B41FA5}">
                      <a16:colId xmlns:a16="http://schemas.microsoft.com/office/drawing/2014/main" val="1373323143"/>
                    </a:ext>
                  </a:extLst>
                </a:gridCol>
              </a:tblGrid>
              <a:tr h="681567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Рибоза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Глюкоза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Сахароза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91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659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332</Words>
  <Application>Microsoft Office PowerPoint</Application>
  <PresentationFormat>Широкоэкранный</PresentationFormat>
  <Paragraphs>81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Open Sans</vt:lpstr>
      <vt:lpstr>Times New Roman</vt:lpstr>
      <vt:lpstr>Wingdings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Цветок Химии</dc:creator>
  <cp:lastModifiedBy>Цветок Химии</cp:lastModifiedBy>
  <cp:revision>34</cp:revision>
  <dcterms:created xsi:type="dcterms:W3CDTF">2020-12-12T12:37:42Z</dcterms:created>
  <dcterms:modified xsi:type="dcterms:W3CDTF">2020-12-14T03:49:44Z</dcterms:modified>
</cp:coreProperties>
</file>