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8" r:id="rId4"/>
    <p:sldId id="259" r:id="rId5"/>
    <p:sldId id="260" r:id="rId6"/>
    <p:sldId id="261" r:id="rId7"/>
    <p:sldId id="262" r:id="rId8"/>
    <p:sldId id="272" r:id="rId9"/>
    <p:sldId id="269" r:id="rId10"/>
    <p:sldId id="263" r:id="rId11"/>
    <p:sldId id="264" r:id="rId12"/>
    <p:sldId id="266" r:id="rId13"/>
    <p:sldId id="270" r:id="rId14"/>
    <p:sldId id="265" r:id="rId15"/>
    <p:sldId id="267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63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11.10.2022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                  Ашық сабақ</a:t>
            </a:r>
            <a:endParaRPr lang="kk-KZ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14287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k-KZ" sz="3200" dirty="0" smtClean="0"/>
              <a:t>Тақырыбы:  </a:t>
            </a:r>
            <a:r>
              <a:rPr lang="kk-KZ" sz="3200" dirty="0" smtClean="0">
                <a:solidFill>
                  <a:srgbClr val="FF0000"/>
                </a:solidFill>
              </a:rPr>
              <a:t>Дауыссыз қ мен ғ</a:t>
            </a:r>
          </a:p>
          <a:p>
            <a:pPr>
              <a:buNone/>
            </a:pPr>
            <a:r>
              <a:rPr lang="kk-KZ" sz="2000" dirty="0" smtClean="0"/>
              <a:t>Сыныбы: 2 «Ғ»</a:t>
            </a:r>
          </a:p>
          <a:p>
            <a:pPr>
              <a:buNone/>
            </a:pPr>
            <a:r>
              <a:rPr lang="kk-KZ" sz="2000" dirty="0" smtClean="0"/>
              <a:t>Мұғалімі: Манасова Айгерім Максимқызы</a:t>
            </a:r>
            <a:endParaRPr lang="kk-KZ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          </a:t>
            </a:r>
            <a:r>
              <a:rPr lang="kk-KZ" dirty="0" smtClean="0">
                <a:solidFill>
                  <a:schemeClr val="accent2"/>
                </a:solidFill>
              </a:rPr>
              <a:t>Жұппен жұмыс</a:t>
            </a:r>
            <a:endParaRPr lang="kk-KZ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3708098"/>
          </a:xfrm>
        </p:spPr>
        <p:txBody>
          <a:bodyPr/>
          <a:lstStyle/>
          <a:p>
            <a:pPr>
              <a:buNone/>
            </a:pPr>
            <a:r>
              <a:rPr lang="kk-KZ" dirty="0" smtClean="0"/>
              <a:t>24-жаттығу Көп нүктенің орнына қ,ғ әріптерінің тиістісін қойып,сөйлемдерді көшіріп жаз.</a:t>
            </a:r>
          </a:p>
          <a:p>
            <a:pPr>
              <a:buNone/>
            </a:pPr>
            <a:endParaRPr lang="kk-KZ" dirty="0" smtClean="0"/>
          </a:p>
          <a:p>
            <a:pPr>
              <a:buNone/>
            </a:pPr>
            <a:endParaRPr lang="kk-KZ" dirty="0" smtClean="0"/>
          </a:p>
          <a:p>
            <a:pPr>
              <a:buNone/>
            </a:pPr>
            <a:r>
              <a:rPr lang="kk-KZ" sz="3600" dirty="0" smtClean="0">
                <a:solidFill>
                  <a:srgbClr val="FF0000"/>
                </a:solidFill>
              </a:rPr>
              <a:t>Дискриптор: </a:t>
            </a:r>
            <a:r>
              <a:rPr lang="kk-KZ" sz="1800" dirty="0" smtClean="0"/>
              <a:t>Көп нүктенің орнына қ,ғ әріптерінің тиістісін қойып,көшіріп жазады.</a:t>
            </a:r>
          </a:p>
          <a:p>
            <a:pPr>
              <a:buNone/>
            </a:pPr>
            <a:r>
              <a:rPr lang="kk-KZ" sz="1800" dirty="0" smtClean="0"/>
              <a:t>Жұптар бір-бірін смайлик арқылы бағалайды.</a:t>
            </a:r>
          </a:p>
          <a:p>
            <a:pPr>
              <a:buNone/>
            </a:pPr>
            <a:endParaRPr lang="kk-KZ" dirty="0" smtClean="0"/>
          </a:p>
          <a:p>
            <a:pPr>
              <a:buNone/>
            </a:pPr>
            <a:endParaRPr lang="kk-KZ" dirty="0" smtClean="0"/>
          </a:p>
          <a:p>
            <a:pPr>
              <a:buNone/>
            </a:pPr>
            <a:endParaRPr lang="kk-KZ" dirty="0" smtClean="0"/>
          </a:p>
          <a:p>
            <a:pPr>
              <a:buNone/>
            </a:pPr>
            <a:endParaRPr lang="kk-KZ" dirty="0" smtClean="0"/>
          </a:p>
          <a:p>
            <a:pPr>
              <a:buNone/>
            </a:pPr>
            <a:endParaRPr lang="kk-KZ" dirty="0" smtClean="0"/>
          </a:p>
          <a:p>
            <a:pPr>
              <a:buNone/>
            </a:pPr>
            <a:endParaRPr lang="kk-KZ" dirty="0" smtClean="0"/>
          </a:p>
          <a:p>
            <a:pPr>
              <a:buNone/>
            </a:pPr>
            <a:endParaRPr lang="kk-K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dirty="0" smtClean="0"/>
              <a:t>             Мәтінді тексеру</a:t>
            </a:r>
            <a:endParaRPr lang="kk-KZ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k-KZ" dirty="0" smtClean="0"/>
              <a:t>Бір қозының ая</a:t>
            </a:r>
            <a:r>
              <a:rPr lang="kk-KZ" dirty="0" smtClean="0">
                <a:solidFill>
                  <a:schemeClr val="accent2"/>
                </a:solidFill>
              </a:rPr>
              <a:t>ғ</a:t>
            </a:r>
            <a:r>
              <a:rPr lang="kk-KZ" dirty="0" smtClean="0"/>
              <a:t>ы сынып қалған екен.Қайрат қозыны аяп, үйге алып келді.Атасы оның сыны</a:t>
            </a:r>
            <a:r>
              <a:rPr lang="kk-KZ" dirty="0" smtClean="0">
                <a:solidFill>
                  <a:schemeClr val="accent2"/>
                </a:solidFill>
              </a:rPr>
              <a:t>ғ</a:t>
            </a:r>
            <a:r>
              <a:rPr lang="kk-KZ" dirty="0" smtClean="0"/>
              <a:t>ын орнына салды.Кейін қозының аяғы жазылды.</a:t>
            </a:r>
            <a:endParaRPr lang="kk-KZ" dirty="0"/>
          </a:p>
        </p:txBody>
      </p:sp>
      <p:sp>
        <p:nvSpPr>
          <p:cNvPr id="5" name="TextBox 4"/>
          <p:cNvSpPr txBox="1"/>
          <p:nvPr/>
        </p:nvSpPr>
        <p:spPr>
          <a:xfrm flipH="1">
            <a:off x="714348" y="3929066"/>
            <a:ext cx="5572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/>
              <a:t>Жұпатар бір-бірін смаликтер арқылы бағалайды</a:t>
            </a:r>
            <a:endParaRPr lang="kk-K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7686700" cy="867524"/>
          </a:xfrm>
        </p:spPr>
        <p:txBody>
          <a:bodyPr/>
          <a:lstStyle/>
          <a:p>
            <a:r>
              <a:rPr lang="kk-KZ" dirty="0" smtClean="0"/>
              <a:t>             ТОППЕН ЖҰМЫС</a:t>
            </a:r>
            <a:endParaRPr lang="kk-KZ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170783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k-KZ" sz="3200" dirty="0" smtClean="0"/>
              <a:t>1 –</a:t>
            </a:r>
            <a:r>
              <a:rPr lang="kk-KZ" sz="1400" b="1" dirty="0" smtClean="0"/>
              <a:t>ТОП  </a:t>
            </a:r>
            <a:r>
              <a:rPr lang="kk-KZ" sz="2400" dirty="0" smtClean="0"/>
              <a:t>Сұрақтарға жауап жаз.</a:t>
            </a:r>
            <a:endParaRPr lang="kk-KZ" sz="2000" dirty="0" smtClean="0"/>
          </a:p>
          <a:p>
            <a:pPr>
              <a:buNone/>
            </a:pPr>
            <a:r>
              <a:rPr lang="kk-KZ" sz="2400" dirty="0" smtClean="0"/>
              <a:t>2 –</a:t>
            </a:r>
            <a:r>
              <a:rPr lang="kk-KZ" sz="1400" dirty="0" smtClean="0"/>
              <a:t>ТОП  </a:t>
            </a:r>
            <a:r>
              <a:rPr lang="kk-KZ" sz="2000" dirty="0" smtClean="0"/>
              <a:t>Сабақ,парақ, ұршық сөздеріне </a:t>
            </a:r>
            <a:r>
              <a:rPr lang="kk-KZ" sz="2400" dirty="0" smtClean="0"/>
              <a:t>дыбыстық талдау жаса</a:t>
            </a:r>
            <a:r>
              <a:rPr lang="kk-KZ" sz="3200" dirty="0" smtClean="0"/>
              <a:t>.</a:t>
            </a:r>
            <a:endParaRPr lang="kk-KZ" sz="2400" dirty="0" smtClean="0"/>
          </a:p>
          <a:p>
            <a:pPr>
              <a:buNone/>
            </a:pPr>
            <a:r>
              <a:rPr lang="kk-KZ" sz="2400" dirty="0" smtClean="0"/>
              <a:t>3–</a:t>
            </a:r>
            <a:r>
              <a:rPr lang="kk-KZ" sz="1400" dirty="0" smtClean="0"/>
              <a:t>ТОП</a:t>
            </a:r>
            <a:r>
              <a:rPr lang="kk-KZ" sz="1800" dirty="0" smtClean="0"/>
              <a:t>. </a:t>
            </a:r>
            <a:r>
              <a:rPr lang="kk-KZ" sz="2400" dirty="0" smtClean="0"/>
              <a:t>Торкөздерден қ- ғ дыбыстары бар сөздерді тап.</a:t>
            </a:r>
          </a:p>
          <a:p>
            <a:pPr>
              <a:buNone/>
            </a:pPr>
            <a:endParaRPr lang="kk-KZ" sz="1800" dirty="0" smtClean="0"/>
          </a:p>
          <a:p>
            <a:pPr>
              <a:buNone/>
            </a:pPr>
            <a:endParaRPr lang="kk-KZ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285720" y="4500570"/>
            <a:ext cx="7715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/>
              <a:t>Дискриптор   Тапсырмаларды орындайды,топтар бір-бірін жапондық бағалау бойынша бағалайды.</a:t>
            </a:r>
            <a:endParaRPr lang="kk-KZ" dirty="0"/>
          </a:p>
        </p:txBody>
      </p:sp>
      <p:sp>
        <p:nvSpPr>
          <p:cNvPr id="5" name="TextBox 4"/>
          <p:cNvSpPr txBox="1"/>
          <p:nvPr/>
        </p:nvSpPr>
        <p:spPr>
          <a:xfrm>
            <a:off x="928662" y="1571612"/>
            <a:ext cx="5286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/>
              <a:t>                             Ойлан,бөліс,талқыла әдісі</a:t>
            </a:r>
            <a:endParaRPr lang="kk-K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dirty="0" smtClean="0"/>
              <a:t>    Жапондық бағалау</a:t>
            </a:r>
            <a:endParaRPr lang="kk-KZ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kk-KZ" dirty="0"/>
          </a:p>
        </p:txBody>
      </p:sp>
      <p:pic>
        <p:nvPicPr>
          <p:cNvPr id="1026" name="Picture 2" descr="http://ds04.infourok.ru/uploads/ex/1381/00165aa0-995274ff/hello_html_2ae73dd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214554"/>
            <a:ext cx="8115328" cy="2143140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kk-KZ" dirty="0" smtClean="0"/>
              <a:t>25- жаттығу. Өлеңді көркем жаз.</a:t>
            </a:r>
          </a:p>
          <a:p>
            <a:pPr>
              <a:buNone/>
            </a:pPr>
            <a:endParaRPr lang="kk-KZ" dirty="0" smtClean="0"/>
          </a:p>
          <a:p>
            <a:pPr>
              <a:buNone/>
            </a:pPr>
            <a:endParaRPr lang="kk-KZ" dirty="0" smtClean="0"/>
          </a:p>
          <a:p>
            <a:pPr>
              <a:buNone/>
            </a:pPr>
            <a:endParaRPr lang="kk-KZ" dirty="0" smtClean="0"/>
          </a:p>
          <a:p>
            <a:pPr>
              <a:buNone/>
            </a:pPr>
            <a:endParaRPr lang="kk-KZ" dirty="0" smtClean="0"/>
          </a:p>
          <a:p>
            <a:pPr>
              <a:buNone/>
            </a:pPr>
            <a:endParaRPr lang="kk-KZ" dirty="0" smtClean="0"/>
          </a:p>
          <a:p>
            <a:pPr>
              <a:buNone/>
            </a:pPr>
            <a:endParaRPr lang="kk-KZ" dirty="0" smtClean="0"/>
          </a:p>
          <a:p>
            <a:pPr>
              <a:buNone/>
            </a:pPr>
            <a:endParaRPr lang="kk-KZ" dirty="0" smtClean="0"/>
          </a:p>
          <a:p>
            <a:pPr>
              <a:buNone/>
            </a:pPr>
            <a:endParaRPr lang="kk-KZ" dirty="0" smtClean="0"/>
          </a:p>
          <a:p>
            <a:pPr>
              <a:buNone/>
            </a:pPr>
            <a:endParaRPr lang="kk-KZ" dirty="0" smtClean="0"/>
          </a:p>
          <a:p>
            <a:pPr>
              <a:buNone/>
            </a:pPr>
            <a:endParaRPr lang="kk-KZ" dirty="0" smtClean="0"/>
          </a:p>
          <a:p>
            <a:pPr>
              <a:buNone/>
            </a:pPr>
            <a:endParaRPr lang="kk-KZ" dirty="0" smtClean="0"/>
          </a:p>
          <a:p>
            <a:pPr>
              <a:buNone/>
            </a:pPr>
            <a:endParaRPr lang="kk-KZ" dirty="0" smtClean="0"/>
          </a:p>
          <a:p>
            <a:pPr>
              <a:buNone/>
            </a:pPr>
            <a:endParaRPr lang="kk-KZ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               </a:t>
            </a:r>
            <a:r>
              <a:rPr lang="kk-KZ" dirty="0" smtClean="0">
                <a:solidFill>
                  <a:schemeClr val="accent2"/>
                </a:solidFill>
              </a:rPr>
              <a:t>Көркем жазу</a:t>
            </a:r>
            <a:endParaRPr lang="kk-KZ" dirty="0">
              <a:solidFill>
                <a:schemeClr val="accent2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28662" y="4071942"/>
            <a:ext cx="39630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kk-KZ" dirty="0" smtClean="0">
                <a:solidFill>
                  <a:srgbClr val="FF0000"/>
                </a:solidFill>
              </a:rPr>
              <a:t>Дискриптор:</a:t>
            </a:r>
            <a:r>
              <a:rPr lang="kk-KZ" dirty="0" smtClean="0"/>
              <a:t>Өлеңді көркем жазады.</a:t>
            </a:r>
            <a:endParaRPr lang="kk-KZ" sz="105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                   БЕКІТУ</a:t>
            </a:r>
            <a:endParaRPr lang="kk-KZ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000240"/>
            <a:ext cx="8186766" cy="3429024"/>
          </a:xfrm>
        </p:spPr>
        <p:txBody>
          <a:bodyPr/>
          <a:lstStyle/>
          <a:p>
            <a:pPr>
              <a:buNone/>
            </a:pPr>
            <a:endParaRPr lang="kk-KZ" dirty="0"/>
          </a:p>
        </p:txBody>
      </p:sp>
      <p:pic>
        <p:nvPicPr>
          <p:cNvPr id="1026" name="Picture 2" descr="https://ds04.infourok.ru/uploads/ex/03c8/00060abf-6b442858/img10.jpg"/>
          <p:cNvPicPr>
            <a:picLocks noChangeAspect="1" noChangeArrowheads="1"/>
          </p:cNvPicPr>
          <p:nvPr/>
        </p:nvPicPr>
        <p:blipFill>
          <a:blip r:embed="rId2"/>
          <a:srcRect r="10606"/>
          <a:stretch>
            <a:fillRect/>
          </a:stretch>
        </p:blipFill>
        <p:spPr bwMode="auto">
          <a:xfrm>
            <a:off x="0" y="0"/>
            <a:ext cx="9144000" cy="69742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b="1" dirty="0" smtClean="0"/>
              <a:t>       «Жоғалған әріпті тап»</a:t>
            </a:r>
            <a:endParaRPr lang="kk-KZ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k-KZ" dirty="0" smtClean="0"/>
              <a:t> (Көп нүктенің орнына қ- ғ әріптерінің бірін  қойып жаз)</a:t>
            </a:r>
          </a:p>
          <a:p>
            <a:pPr>
              <a:buNone/>
            </a:pPr>
            <a:endParaRPr lang="kk-KZ" dirty="0" smtClean="0"/>
          </a:p>
          <a:p>
            <a:pPr>
              <a:buNone/>
            </a:pPr>
            <a:r>
              <a:rPr lang="kk-KZ" dirty="0" smtClean="0"/>
              <a:t>Топыра..., тама..., қайма... ы, жоры..., қуырша.. ы, ая.., ла.. ы, қара...ай, таби...ат, қарлы...аш, ...айшы.</a:t>
            </a:r>
            <a:endParaRPr lang="kk-K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 Психологиялық дайындық</a:t>
            </a:r>
            <a:endParaRPr lang="kk-KZ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34937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k-KZ" sz="4800" dirty="0" smtClean="0">
                <a:solidFill>
                  <a:srgbClr val="FF0000"/>
                </a:solidFill>
              </a:rPr>
              <a:t>Қайырлы күн досым!</a:t>
            </a:r>
          </a:p>
          <a:p>
            <a:pPr>
              <a:buNone/>
            </a:pPr>
            <a:r>
              <a:rPr lang="kk-KZ" sz="4800" dirty="0" smtClean="0">
                <a:solidFill>
                  <a:srgbClr val="FF0000"/>
                </a:solidFill>
              </a:rPr>
              <a:t>Қайырлы күн болсын!</a:t>
            </a:r>
          </a:p>
          <a:p>
            <a:pPr>
              <a:buNone/>
            </a:pPr>
            <a:r>
              <a:rPr lang="kk-KZ" sz="4800" dirty="0" smtClean="0">
                <a:solidFill>
                  <a:srgbClr val="FF0000"/>
                </a:solidFill>
              </a:rPr>
              <a:t>Сәрсенбінің сәті,</a:t>
            </a:r>
          </a:p>
          <a:p>
            <a:pPr>
              <a:buNone/>
            </a:pPr>
            <a:r>
              <a:rPr lang="kk-KZ" sz="4800" dirty="0" smtClean="0">
                <a:solidFill>
                  <a:srgbClr val="FF0000"/>
                </a:solidFill>
              </a:rPr>
              <a:t>Сәттілікке толсын.</a:t>
            </a:r>
            <a:endParaRPr lang="kk-KZ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           ЖҰМЫС ЕРЕЖЕСІ</a:t>
            </a:r>
            <a:endParaRPr lang="kk-KZ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kk-KZ" sz="3200" dirty="0" smtClean="0">
                <a:solidFill>
                  <a:srgbClr val="FF0000"/>
                </a:solidFill>
              </a:rPr>
              <a:t>                         </a:t>
            </a:r>
            <a:r>
              <a:rPr lang="kk-KZ" sz="4400" dirty="0" smtClean="0">
                <a:solidFill>
                  <a:srgbClr val="FF0000"/>
                </a:solidFill>
              </a:rPr>
              <a:t>5 ереже</a:t>
            </a:r>
            <a:endParaRPr lang="kk-KZ" sz="32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kk-KZ" sz="3200" dirty="0" smtClean="0">
                <a:solidFill>
                  <a:srgbClr val="FF0000"/>
                </a:solidFill>
              </a:rPr>
              <a:t>1.Тыныштық</a:t>
            </a:r>
          </a:p>
          <a:p>
            <a:pPr>
              <a:buNone/>
            </a:pPr>
            <a:r>
              <a:rPr lang="kk-KZ" sz="3200" dirty="0" smtClean="0">
                <a:solidFill>
                  <a:srgbClr val="FF0000"/>
                </a:solidFill>
              </a:rPr>
              <a:t>2.Таттулық</a:t>
            </a:r>
          </a:p>
          <a:p>
            <a:pPr>
              <a:buNone/>
            </a:pPr>
            <a:r>
              <a:rPr lang="kk-KZ" sz="3200" dirty="0" smtClean="0">
                <a:solidFill>
                  <a:srgbClr val="FF0000"/>
                </a:solidFill>
              </a:rPr>
              <a:t>3.Уақытпен санасу</a:t>
            </a:r>
          </a:p>
          <a:p>
            <a:pPr>
              <a:buNone/>
            </a:pPr>
            <a:r>
              <a:rPr lang="kk-KZ" sz="3200" dirty="0" smtClean="0">
                <a:solidFill>
                  <a:srgbClr val="FF0000"/>
                </a:solidFill>
              </a:rPr>
              <a:t>4.Еңбек</a:t>
            </a:r>
          </a:p>
          <a:p>
            <a:pPr>
              <a:buNone/>
            </a:pPr>
            <a:r>
              <a:rPr lang="kk-KZ" sz="3200" dirty="0" smtClean="0">
                <a:solidFill>
                  <a:srgbClr val="FF0000"/>
                </a:solidFill>
              </a:rPr>
              <a:t>5. Бағалау</a:t>
            </a:r>
            <a:endParaRPr lang="kk-KZ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          </a:t>
            </a:r>
            <a:r>
              <a:rPr lang="kk-KZ" sz="4400" dirty="0" smtClean="0"/>
              <a:t>Ширату тапсырмасы   </a:t>
            </a:r>
            <a:endParaRPr lang="kk-KZ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27960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>
                <a:solidFill>
                  <a:srgbClr val="FF0000"/>
                </a:solidFill>
              </a:rPr>
              <a:t>                                                   </a:t>
            </a:r>
            <a:endParaRPr lang="kk-KZ" sz="1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kk-KZ" sz="1800" dirty="0" smtClean="0">
                <a:solidFill>
                  <a:srgbClr val="FF0000"/>
                </a:solidFill>
              </a:rPr>
              <a:t>                                       «Ашық микрофон» әдісі</a:t>
            </a:r>
          </a:p>
          <a:p>
            <a:pPr lvl="0">
              <a:buNone/>
            </a:pPr>
            <a:r>
              <a:rPr lang="kk-KZ" sz="2000" b="1" dirty="0" smtClean="0"/>
              <a:t>Дауыссыз дыбыстар нешеге бөлінеді?</a:t>
            </a:r>
            <a:endParaRPr lang="kk-KZ" sz="2000" dirty="0" smtClean="0"/>
          </a:p>
          <a:p>
            <a:pPr lvl="0">
              <a:buNone/>
            </a:pPr>
            <a:r>
              <a:rPr lang="kk-KZ" sz="2000" b="1" dirty="0" smtClean="0"/>
              <a:t>Ұяң дауыссыздарды ата</a:t>
            </a:r>
            <a:endParaRPr lang="kk-KZ" sz="2000" dirty="0" smtClean="0"/>
          </a:p>
          <a:p>
            <a:pPr lvl="0">
              <a:buNone/>
            </a:pPr>
            <a:r>
              <a:rPr lang="kk-KZ" sz="2000" b="1" dirty="0" smtClean="0"/>
              <a:t>Үнді дауыссыздарды ата</a:t>
            </a:r>
            <a:endParaRPr lang="kk-KZ" sz="2000" dirty="0" smtClean="0"/>
          </a:p>
          <a:p>
            <a:pPr lvl="0">
              <a:buNone/>
            </a:pPr>
            <a:r>
              <a:rPr lang="kk-KZ" sz="2000" b="1" dirty="0" smtClean="0"/>
              <a:t>Қатаң дауыссыздарды ата.</a:t>
            </a:r>
            <a:endParaRPr lang="kk-KZ" sz="2000" dirty="0" smtClean="0"/>
          </a:p>
          <a:p>
            <a:pPr lvl="0">
              <a:buNone/>
            </a:pPr>
            <a:r>
              <a:rPr lang="kk-KZ" sz="2000" b="1" dirty="0" smtClean="0"/>
              <a:t>Сөйлеу нешеге бөлінеді?Ата.</a:t>
            </a:r>
            <a:endParaRPr lang="kk-KZ" sz="2000" dirty="0" smtClean="0"/>
          </a:p>
          <a:p>
            <a:pPr lvl="0">
              <a:buNone/>
            </a:pPr>
            <a:r>
              <a:rPr lang="kk-KZ" sz="2000" b="1" dirty="0" smtClean="0"/>
              <a:t>Диалог дегініміз не?</a:t>
            </a:r>
            <a:endParaRPr lang="kk-KZ" sz="2000" dirty="0" smtClean="0"/>
          </a:p>
          <a:p>
            <a:pPr lvl="0">
              <a:buNone/>
            </a:pPr>
            <a:r>
              <a:rPr lang="kk-KZ" sz="2000" b="1" dirty="0" smtClean="0"/>
              <a:t>П, б дыбыстары қандай дыбыс?</a:t>
            </a:r>
            <a:endParaRPr lang="kk-KZ" sz="20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        Оқулықпен жұмыс</a:t>
            </a:r>
            <a:endParaRPr lang="kk-KZ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k-KZ" sz="2400" dirty="0" smtClean="0">
                <a:solidFill>
                  <a:srgbClr val="FF0000"/>
                </a:solidFill>
              </a:rPr>
              <a:t>22- жаттығу Бағандағы сөздерді оқы</a:t>
            </a:r>
          </a:p>
          <a:p>
            <a:pPr>
              <a:buNone/>
            </a:pPr>
            <a:r>
              <a:rPr lang="kk-KZ" dirty="0" smtClean="0"/>
              <a:t>Сабақ-сабағы</a:t>
            </a:r>
          </a:p>
          <a:p>
            <a:pPr>
              <a:buNone/>
            </a:pPr>
            <a:r>
              <a:rPr lang="kk-KZ" dirty="0" smtClean="0"/>
              <a:t>парақ-парағы</a:t>
            </a:r>
          </a:p>
          <a:p>
            <a:pPr>
              <a:buNone/>
            </a:pPr>
            <a:r>
              <a:rPr lang="kk-KZ" dirty="0" smtClean="0"/>
              <a:t>ұршық-ұршығы</a:t>
            </a:r>
          </a:p>
          <a:p>
            <a:pPr>
              <a:buNone/>
            </a:pPr>
            <a:r>
              <a:rPr lang="kk-KZ" dirty="0" smtClean="0"/>
              <a:t>жарық-жарығы</a:t>
            </a:r>
          </a:p>
          <a:p>
            <a:pPr>
              <a:buNone/>
            </a:pPr>
            <a:r>
              <a:rPr lang="kk-KZ" dirty="0" smtClean="0"/>
              <a:t>бұлақ-бұлағы</a:t>
            </a:r>
          </a:p>
          <a:p>
            <a:pPr>
              <a:buNone/>
            </a:pPr>
            <a:r>
              <a:rPr lang="kk-KZ" dirty="0" smtClean="0"/>
              <a:t>қасық-қасығы</a:t>
            </a:r>
          </a:p>
          <a:p>
            <a:pPr>
              <a:buNone/>
            </a:pPr>
            <a:endParaRPr lang="kk-KZ" sz="1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kk-KZ" sz="1800" dirty="0" smtClean="0">
                <a:solidFill>
                  <a:srgbClr val="FF0000"/>
                </a:solidFill>
              </a:rPr>
              <a:t>Дискриптор .</a:t>
            </a:r>
            <a:r>
              <a:rPr lang="kk-KZ" sz="1400" dirty="0" smtClean="0"/>
              <a:t>Сөздерді салыстырып,сөз соңындағы қ дыбысының ғ -ға өзгеру себебін айтады.</a:t>
            </a:r>
            <a:endParaRPr lang="kk-KZ" sz="1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            Есіңде сақта!</a:t>
            </a:r>
            <a:endParaRPr lang="kk-KZ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k-KZ" dirty="0" smtClean="0"/>
              <a:t> </a:t>
            </a:r>
            <a:r>
              <a:rPr lang="kk-KZ" sz="2800" dirty="0" smtClean="0">
                <a:solidFill>
                  <a:srgbClr val="FF0000"/>
                </a:solidFill>
              </a:rPr>
              <a:t>Ғ әрпі сөздің соңында жазылмайды.Қ-ға аяқталған сөзден  кейін дауысты дыбыс келсе,қ дыбысы ғ-ға айналады: достық-достығы, атақ-атағы,құшақ-құшағы.</a:t>
            </a:r>
            <a:endParaRPr lang="kk-KZ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solidFill>
                  <a:schemeClr val="accent2"/>
                </a:solidFill>
              </a:rPr>
              <a:t>              Өлеңді тыңда</a:t>
            </a:r>
            <a:endParaRPr lang="kk-KZ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k-KZ" sz="3200" dirty="0" smtClean="0"/>
              <a:t>            </a:t>
            </a:r>
            <a:r>
              <a:rPr lang="kk-KZ" sz="3200" dirty="0" smtClean="0">
                <a:solidFill>
                  <a:srgbClr val="FF0000"/>
                </a:solidFill>
              </a:rPr>
              <a:t>«Тез ойлап жауап бер»</a:t>
            </a:r>
          </a:p>
          <a:p>
            <a:pPr>
              <a:buNone/>
            </a:pPr>
            <a:r>
              <a:rPr lang="kk-KZ" sz="2400" dirty="0" smtClean="0">
                <a:solidFill>
                  <a:srgbClr val="FF0000"/>
                </a:solidFill>
              </a:rPr>
              <a:t>1.Әжелер киім тіккенде нені тастамайды?</a:t>
            </a:r>
          </a:p>
          <a:p>
            <a:pPr>
              <a:buNone/>
            </a:pPr>
            <a:r>
              <a:rPr lang="kk-KZ" sz="2400" dirty="0" smtClean="0">
                <a:solidFill>
                  <a:srgbClr val="FF0000"/>
                </a:solidFill>
              </a:rPr>
              <a:t>2.Қиықты қайда жинайды?</a:t>
            </a:r>
          </a:p>
          <a:p>
            <a:pPr>
              <a:buNone/>
            </a:pPr>
            <a:r>
              <a:rPr lang="kk-KZ" sz="2400" dirty="0" smtClean="0">
                <a:solidFill>
                  <a:srgbClr val="FF0000"/>
                </a:solidFill>
              </a:rPr>
              <a:t>3. ........?</a:t>
            </a:r>
          </a:p>
          <a:p>
            <a:pPr>
              <a:buNone/>
            </a:pPr>
            <a:endParaRPr lang="kk-KZ" sz="2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kk-KZ" sz="2400" dirty="0" smtClean="0">
                <a:solidFill>
                  <a:srgbClr val="FF0000"/>
                </a:solidFill>
              </a:rPr>
              <a:t>Дискриптор: </a:t>
            </a:r>
            <a:r>
              <a:rPr lang="kk-KZ" sz="1800" dirty="0" smtClean="0"/>
              <a:t>Өлең мазмұны бойынша берілген сұрақтарды толықтырып оларға жауап береді.</a:t>
            </a:r>
          </a:p>
          <a:p>
            <a:pPr>
              <a:buNone/>
            </a:pPr>
            <a:endParaRPr lang="kk-KZ" sz="1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                 Сергіту сәті</a:t>
            </a:r>
            <a:endParaRPr lang="kk-KZ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1428760"/>
          </a:xfrm>
        </p:spPr>
        <p:txBody>
          <a:bodyPr/>
          <a:lstStyle/>
          <a:p>
            <a:pPr>
              <a:buNone/>
            </a:pPr>
            <a:r>
              <a:rPr lang="kk-KZ" smtClean="0"/>
              <a:t>           </a:t>
            </a:r>
            <a:r>
              <a:rPr lang="kk-KZ" sz="3600" smtClean="0">
                <a:solidFill>
                  <a:srgbClr val="FF0000"/>
                </a:solidFill>
              </a:rPr>
              <a:t>Құрақ </a:t>
            </a:r>
            <a:r>
              <a:rPr lang="kk-KZ" sz="3600" dirty="0" smtClean="0">
                <a:solidFill>
                  <a:srgbClr val="FF0000"/>
                </a:solidFill>
              </a:rPr>
              <a:t>қырау өнерін тамашалау.</a:t>
            </a:r>
            <a:endParaRPr lang="kk-KZ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357430"/>
            <a:ext cx="8115328" cy="857256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kk-KZ" sz="9800" dirty="0" smtClean="0"/>
              <a:t>Қиық,құрақ сөздеріне ы дыбысын жалғап жаз.</a:t>
            </a:r>
          </a:p>
          <a:p>
            <a:pPr>
              <a:buNone/>
            </a:pPr>
            <a:endParaRPr lang="kk-KZ" sz="9800" dirty="0" smtClean="0"/>
          </a:p>
          <a:p>
            <a:pPr>
              <a:buNone/>
            </a:pPr>
            <a:endParaRPr lang="kk-KZ" sz="9800" dirty="0" smtClean="0"/>
          </a:p>
          <a:p>
            <a:pPr>
              <a:buNone/>
            </a:pPr>
            <a:endParaRPr lang="kk-KZ" sz="9800" dirty="0" smtClean="0"/>
          </a:p>
          <a:p>
            <a:pPr>
              <a:buNone/>
            </a:pPr>
            <a:endParaRPr lang="kk-KZ" dirty="0" smtClean="0"/>
          </a:p>
          <a:p>
            <a:pPr>
              <a:buNone/>
            </a:pPr>
            <a:endParaRPr lang="kk-KZ" dirty="0" smtClean="0"/>
          </a:p>
          <a:p>
            <a:pPr>
              <a:buNone/>
            </a:pPr>
            <a:endParaRPr lang="kk-KZ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1785926"/>
            <a:ext cx="17906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/>
              <a:t>22-жаттығу</a:t>
            </a:r>
            <a:endParaRPr lang="kk-KZ" dirty="0"/>
          </a:p>
        </p:txBody>
      </p:sp>
      <p:sp>
        <p:nvSpPr>
          <p:cNvPr id="4" name="TextBox 3"/>
          <p:cNvSpPr txBox="1"/>
          <p:nvPr/>
        </p:nvSpPr>
        <p:spPr>
          <a:xfrm>
            <a:off x="1071538" y="3571877"/>
            <a:ext cx="59293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600" dirty="0" smtClean="0"/>
              <a:t>Қиық-қиығы  құрақ-құрағы</a:t>
            </a:r>
            <a:endParaRPr lang="kk-KZ" sz="3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79</TotalTime>
  <Words>324</Words>
  <PresentationFormat>Экран (4:3)</PresentationFormat>
  <Paragraphs>94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Поток</vt:lpstr>
      <vt:lpstr>                  Ашық сабақ</vt:lpstr>
      <vt:lpstr> Психологиялық дайындық</vt:lpstr>
      <vt:lpstr>           ЖҰМЫС ЕРЕЖЕСІ</vt:lpstr>
      <vt:lpstr>          Ширату тапсырмасы   </vt:lpstr>
      <vt:lpstr>        Оқулықпен жұмыс</vt:lpstr>
      <vt:lpstr>            Есіңде сақта!</vt:lpstr>
      <vt:lpstr>              Өлеңді тыңда</vt:lpstr>
      <vt:lpstr>                 Сергіту сәті</vt:lpstr>
      <vt:lpstr>Слайд 9</vt:lpstr>
      <vt:lpstr>          Жұппен жұмыс</vt:lpstr>
      <vt:lpstr>             Мәтінді тексеру</vt:lpstr>
      <vt:lpstr>             ТОППЕН ЖҰМЫС</vt:lpstr>
      <vt:lpstr>    Жапондық бағалау</vt:lpstr>
      <vt:lpstr>               Көркем жазу</vt:lpstr>
      <vt:lpstr>                   БЕКІТУ</vt:lpstr>
      <vt:lpstr>       «Жоғалған әріпті тап»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Ашық сабақ</dc:title>
  <dc:creator>User</dc:creator>
  <cp:lastModifiedBy>User</cp:lastModifiedBy>
  <cp:revision>15</cp:revision>
  <dcterms:created xsi:type="dcterms:W3CDTF">2022-10-09T14:06:32Z</dcterms:created>
  <dcterms:modified xsi:type="dcterms:W3CDTF">2022-10-11T18:44:33Z</dcterms:modified>
</cp:coreProperties>
</file>