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7" r:id="rId3"/>
    <p:sldId id="257" r:id="rId4"/>
    <p:sldId id="258" r:id="rId5"/>
    <p:sldId id="261" r:id="rId6"/>
    <p:sldId id="259" r:id="rId7"/>
    <p:sldId id="260" r:id="rId8"/>
    <p:sldId id="262" r:id="rId9"/>
    <p:sldId id="263" r:id="rId10"/>
    <p:sldId id="264" r:id="rId11"/>
    <p:sldId id="265" r:id="rId12"/>
    <p:sldId id="266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2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11.10.2022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11.10.2022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11.10.2022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11.10.2022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11.10.2022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11.10.2022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11.10.2022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27584" y="836712"/>
            <a:ext cx="7632848" cy="3785652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kk-KZ" sz="6000" b="1" dirty="0" smtClean="0">
                <a:ln w="11430"/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/>
                <a:ea typeface="Times New Roman"/>
              </a:rPr>
              <a:t>12.10.2022ж</a:t>
            </a:r>
          </a:p>
          <a:p>
            <a:r>
              <a:rPr lang="kk-KZ" sz="6000" b="1" dirty="0" smtClean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/>
                <a:ea typeface="Times New Roman"/>
              </a:rPr>
              <a:t>Көпмүше. Көпмүшені стандарт түрге келтіру</a:t>
            </a:r>
            <a:endParaRPr lang="ru-RU" sz="6000" b="1" dirty="0">
              <a:ln w="11430"/>
              <a:solidFill>
                <a:schemeClr val="tx1">
                  <a:lumMod val="95000"/>
                  <a:lumOff val="5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098476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Топтық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жұмыс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1 топ:       №11.4 (1);   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топ:       № 11.4  (2);  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3 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топ       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№11.4 (3); 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№ 11.4. </a:t>
            </a:r>
            <a:r>
              <a:rPr lang="ru-RU" sz="2800" b="1" dirty="0" err="1">
                <a:latin typeface="Times New Roman" pitchFamily="18" charset="0"/>
                <a:cs typeface="Times New Roman" pitchFamily="18" charset="0"/>
              </a:rPr>
              <a:t>Көпмүшенің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>
                <a:latin typeface="Times New Roman" pitchFamily="18" charset="0"/>
                <a:cs typeface="Times New Roman" pitchFamily="18" charset="0"/>
              </a:rPr>
              <a:t>ұқсас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>
                <a:latin typeface="Times New Roman" pitchFamily="18" charset="0"/>
                <a:cs typeface="Times New Roman" pitchFamily="18" charset="0"/>
              </a:rPr>
              <a:t>мүшелерін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>
                <a:latin typeface="Times New Roman" pitchFamily="18" charset="0"/>
                <a:cs typeface="Times New Roman" pitchFamily="18" charset="0"/>
              </a:rPr>
              <a:t>біріктіру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ru-RU" sz="28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err="1">
                <a:latin typeface="Times New Roman" pitchFamily="18" charset="0"/>
                <a:cs typeface="Times New Roman" pitchFamily="18" charset="0"/>
              </a:rPr>
              <a:t>Топтық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>
                <a:latin typeface="Times New Roman" pitchFamily="18" charset="0"/>
                <a:cs typeface="Times New Roman" pitchFamily="18" charset="0"/>
              </a:rPr>
              <a:t>жұмыс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b="1" dirty="0">
                <a:latin typeface="Times New Roman" pitchFamily="18" charset="0"/>
                <a:cs typeface="Times New Roman" pitchFamily="18" charset="0"/>
              </a:rPr>
            </a:b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62029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539553" y="2675467"/>
            <a:ext cx="8064896" cy="3450696"/>
          </a:xfrm>
        </p:spPr>
        <p:txBody>
          <a:bodyPr/>
          <a:lstStyle/>
          <a:p>
            <a:r>
              <a:rPr lang="ru-RU" sz="3200" b="1" dirty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«Онлайн тест </a:t>
            </a:r>
            <a:r>
              <a:rPr lang="ru-RU" sz="3200" b="1" dirty="0" err="1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пад</a:t>
            </a:r>
            <a:r>
              <a:rPr lang="ru-RU" sz="3200" b="1" dirty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» </a:t>
            </a:r>
            <a:r>
              <a:rPr lang="ru-RU" sz="3200" b="1" dirty="0" err="1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сайтынан</a:t>
            </a:r>
            <a:r>
              <a:rPr lang="ru-RU" sz="3200" b="1" dirty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тест </a:t>
            </a:r>
            <a:r>
              <a:rPr lang="ru-RU" sz="3200" b="1" dirty="0" err="1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тапсырады</a:t>
            </a:r>
            <a:endParaRPr lang="ru-RU" sz="3200" b="1" dirty="0">
              <a:solidFill>
                <a:schemeClr val="accent4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3200" b="1" dirty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https://onlinetestpad.com/xqzfcnewoipuu</a:t>
            </a: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09976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kk-KZ" sz="3200" b="1" dirty="0">
                <a:latin typeface="Times New Roman" pitchFamily="18" charset="0"/>
                <a:cs typeface="Times New Roman" pitchFamily="18" charset="0"/>
              </a:rPr>
              <a:t>Көпмүшенің ұқсас мүшелерін </a:t>
            </a:r>
            <a:r>
              <a:rPr lang="kk-KZ" sz="3200" b="1" dirty="0" smtClean="0">
                <a:latin typeface="Times New Roman" pitchFamily="18" charset="0"/>
                <a:cs typeface="Times New Roman" pitchFamily="18" charset="0"/>
              </a:rPr>
              <a:t>біріктіру.</a:t>
            </a:r>
            <a:endParaRPr lang="kk-KZ" sz="32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3200" b="1" dirty="0" smtClean="0">
                <a:latin typeface="Times New Roman" pitchFamily="18" charset="0"/>
                <a:cs typeface="Times New Roman" pitchFamily="18" charset="0"/>
              </a:rPr>
              <a:t>№ 11.4 (5,6)</a:t>
            </a:r>
          </a:p>
          <a:p>
            <a:r>
              <a:rPr lang="kk-KZ" sz="3200" b="1" dirty="0" smtClean="0">
                <a:latin typeface="Times New Roman" pitchFamily="18" charset="0"/>
                <a:cs typeface="Times New Roman" pitchFamily="18" charset="0"/>
              </a:rPr>
              <a:t>№  11.5</a:t>
            </a:r>
          </a:p>
          <a:p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k-KZ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Үйге тапсырма</a:t>
            </a:r>
            <a:endParaRPr lang="ru-RU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39716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Объект 1"/>
              <p:cNvSpPr>
                <a:spLocks noGrp="1"/>
              </p:cNvSpPr>
              <p:nvPr>
                <p:ph idx="1"/>
              </p:nvPr>
            </p:nvSpPr>
            <p:spPr>
              <a:xfrm>
                <a:off x="755576" y="1340768"/>
                <a:ext cx="7848872" cy="4968552"/>
              </a:xfrm>
            </p:spPr>
            <p:txBody>
              <a:bodyPr>
                <a:normAutofit/>
              </a:bodyPr>
              <a:lstStyle/>
              <a:p>
                <a:r>
                  <a:rPr lang="kk-KZ" b="1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№10.8</a:t>
                </a:r>
              </a:p>
              <a:p>
                <a:r>
                  <a:rPr lang="kk-KZ" b="1" dirty="0" smtClean="0">
                    <a:latin typeface="Times New Roman" pitchFamily="18" charset="0"/>
                    <a:cs typeface="Times New Roman" pitchFamily="18" charset="0"/>
                  </a:rPr>
                  <a:t>1)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kk-KZ" b="1" i="1" smtClean="0">
                            <a:latin typeface="Cambria Math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kk-KZ" b="1" i="1" smtClean="0">
                            <a:latin typeface="Cambria Math"/>
                            <a:cs typeface="Times New Roman" pitchFamily="18" charset="0"/>
                          </a:rPr>
                          <m:t>𝟏𝟖</m:t>
                        </m:r>
                      </m:num>
                      <m:den>
                        <m:r>
                          <a:rPr lang="kk-KZ" b="1" i="1" smtClean="0">
                            <a:latin typeface="Cambria Math"/>
                            <a:cs typeface="Times New Roman" pitchFamily="18" charset="0"/>
                          </a:rPr>
                          <m:t>𝟏𝟓</m:t>
                        </m:r>
                      </m:den>
                    </m:f>
                    <m:r>
                      <a:rPr lang="en-US" b="1" i="1" smtClean="0">
                        <a:latin typeface="Cambria Math"/>
                        <a:cs typeface="Times New Roman" pitchFamily="18" charset="0"/>
                      </a:rPr>
                      <m:t>𝒑</m:t>
                    </m:r>
                    <m:sSup>
                      <m:sSupPr>
                        <m:ctrlPr>
                          <a:rPr lang="en-US" b="1" i="1" smtClean="0">
                            <a:latin typeface="Cambria Math"/>
                            <a:cs typeface="Times New Roman" pitchFamily="18" charset="0"/>
                          </a:rPr>
                        </m:ctrlPr>
                      </m:sSupPr>
                      <m:e>
                        <m:r>
                          <a:rPr lang="en-US" b="1" i="1" smtClean="0">
                            <a:latin typeface="Cambria Math"/>
                            <a:cs typeface="Times New Roman" pitchFamily="18" charset="0"/>
                          </a:rPr>
                          <m:t>𝒄</m:t>
                        </m:r>
                      </m:e>
                      <m:sup>
                        <m:r>
                          <a:rPr lang="en-US" b="1" i="1" smtClean="0">
                            <a:latin typeface="Cambria Math"/>
                            <a:cs typeface="Times New Roman" pitchFamily="18" charset="0"/>
                          </a:rPr>
                          <m:t>𝟑</m:t>
                        </m:r>
                      </m:sup>
                    </m:sSup>
                    <m:sSup>
                      <m:sSupPr>
                        <m:ctrlPr>
                          <a:rPr lang="en-US" b="1" i="1" smtClean="0">
                            <a:latin typeface="Cambria Math"/>
                            <a:cs typeface="Times New Roman" pitchFamily="18" charset="0"/>
                          </a:rPr>
                        </m:ctrlPr>
                      </m:sSupPr>
                      <m:e>
                        <m:r>
                          <a:rPr lang="en-US" b="1" i="1" smtClean="0">
                            <a:latin typeface="Cambria Math"/>
                            <a:cs typeface="Times New Roman" pitchFamily="18" charset="0"/>
                          </a:rPr>
                          <m:t>𝒂</m:t>
                        </m:r>
                      </m:e>
                      <m:sup>
                        <m:r>
                          <a:rPr lang="en-US" b="1" i="1" smtClean="0">
                            <a:latin typeface="Cambria Math"/>
                            <a:cs typeface="Times New Roman" pitchFamily="18" charset="0"/>
                          </a:rPr>
                          <m:t>𝟑</m:t>
                        </m:r>
                      </m:sup>
                    </m:sSup>
                    <m:r>
                      <a:rPr lang="en-US" b="1" i="1" smtClean="0">
                        <a:latin typeface="Cambria Math"/>
                        <a:ea typeface="Cambria Math"/>
                        <a:cs typeface="Times New Roman" pitchFamily="18" charset="0"/>
                      </a:rPr>
                      <m:t>=</m:t>
                    </m:r>
                    <m:r>
                      <a:rPr lang="en-US" b="1" i="1" smtClean="0">
                        <a:latin typeface="Cambria Math"/>
                        <a:ea typeface="Cambria Math"/>
                        <a:cs typeface="Times New Roman" pitchFamily="18" charset="0"/>
                      </a:rPr>
                      <m:t>𝟏</m:t>
                    </m:r>
                    <m:r>
                      <a:rPr lang="en-US" b="1" i="1" smtClean="0">
                        <a:latin typeface="Cambria Math"/>
                        <a:ea typeface="Cambria Math"/>
                        <a:cs typeface="Times New Roman" pitchFamily="18" charset="0"/>
                      </a:rPr>
                      <m:t>,</m:t>
                    </m:r>
                    <m:r>
                      <a:rPr lang="en-US" b="1" i="1" smtClean="0">
                        <a:latin typeface="Cambria Math"/>
                        <a:ea typeface="Cambria Math"/>
                        <a:cs typeface="Times New Roman" pitchFamily="18" charset="0"/>
                      </a:rPr>
                      <m:t>𝟐</m:t>
                    </m:r>
                    <m:r>
                      <a:rPr lang="en-US" b="1" i="1" smtClean="0">
                        <a:latin typeface="Cambria Math"/>
                        <a:ea typeface="Cambria Math"/>
                        <a:cs typeface="Times New Roman" pitchFamily="18" charset="0"/>
                      </a:rPr>
                      <m:t> </m:t>
                    </m:r>
                    <m:r>
                      <a:rPr lang="en-US" b="1" i="1">
                        <a:latin typeface="Cambria Math"/>
                        <a:cs typeface="Times New Roman" pitchFamily="18" charset="0"/>
                      </a:rPr>
                      <m:t>𝒑</m:t>
                    </m:r>
                    <m:sSup>
                      <m:sSupPr>
                        <m:ctrlPr>
                          <a:rPr lang="en-US" b="1" i="1">
                            <a:latin typeface="Cambria Math"/>
                            <a:cs typeface="Times New Roman" pitchFamily="18" charset="0"/>
                          </a:rPr>
                        </m:ctrlPr>
                      </m:sSupPr>
                      <m:e>
                        <m:r>
                          <a:rPr lang="en-US" b="1" i="1">
                            <a:latin typeface="Cambria Math"/>
                            <a:cs typeface="Times New Roman" pitchFamily="18" charset="0"/>
                          </a:rPr>
                          <m:t>𝒄</m:t>
                        </m:r>
                      </m:e>
                      <m:sup>
                        <m:r>
                          <a:rPr lang="en-US" b="1" i="1">
                            <a:latin typeface="Cambria Math"/>
                            <a:cs typeface="Times New Roman" pitchFamily="18" charset="0"/>
                          </a:rPr>
                          <m:t>𝟑</m:t>
                        </m:r>
                      </m:sup>
                    </m:sSup>
                    <m:sSup>
                      <m:sSupPr>
                        <m:ctrlPr>
                          <a:rPr lang="en-US" b="1" i="1">
                            <a:latin typeface="Cambria Math"/>
                            <a:cs typeface="Times New Roman" pitchFamily="18" charset="0"/>
                          </a:rPr>
                        </m:ctrlPr>
                      </m:sSupPr>
                      <m:e>
                        <m:r>
                          <a:rPr lang="en-US" b="1" i="1">
                            <a:latin typeface="Cambria Math"/>
                            <a:cs typeface="Times New Roman" pitchFamily="18" charset="0"/>
                          </a:rPr>
                          <m:t>𝒂</m:t>
                        </m:r>
                      </m:e>
                      <m:sup>
                        <m:r>
                          <a:rPr lang="en-US" b="1" i="1">
                            <a:latin typeface="Cambria Math"/>
                            <a:cs typeface="Times New Roman" pitchFamily="18" charset="0"/>
                          </a:rPr>
                          <m:t>𝟑</m:t>
                        </m:r>
                      </m:sup>
                    </m:sSup>
                  </m:oMath>
                </a14:m>
                <a:endParaRPr lang="en-US" b="1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r>
                  <a:rPr lang="en-US" b="1" dirty="0" smtClean="0">
                    <a:latin typeface="Times New Roman" pitchFamily="18" charset="0"/>
                    <a:cs typeface="Times New Roman" pitchFamily="18" charset="0"/>
                  </a:rPr>
                  <a:t>2</a:t>
                </a:r>
                <a:r>
                  <a:rPr lang="kk-KZ" b="1" dirty="0" smtClean="0">
                    <a:latin typeface="Times New Roman" pitchFamily="18" charset="0"/>
                    <a:cs typeface="Times New Roman" pitchFamily="18" charset="0"/>
                  </a:rPr>
                  <a:t>)</a:t>
                </a:r>
                <a:r>
                  <a:rPr lang="kk-KZ" b="1" dirty="0">
                    <a:solidFill>
                      <a:srgbClr val="073E87"/>
                    </a:solidFill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kk-KZ" b="1" i="1">
                            <a:solidFill>
                              <a:srgbClr val="073E87"/>
                            </a:solidFill>
                            <a:latin typeface="Cambria Math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kk-KZ" b="1" i="1">
                            <a:solidFill>
                              <a:srgbClr val="073E87"/>
                            </a:solidFill>
                            <a:latin typeface="Cambria Math"/>
                            <a:cs typeface="Times New Roman" pitchFamily="18" charset="0"/>
                          </a:rPr>
                          <m:t>𝟏</m:t>
                        </m:r>
                      </m:num>
                      <m:den>
                        <m:r>
                          <a:rPr lang="kk-KZ" b="1" i="1">
                            <a:solidFill>
                              <a:srgbClr val="073E87"/>
                            </a:solidFill>
                            <a:latin typeface="Cambria Math"/>
                            <a:cs typeface="Times New Roman" pitchFamily="18" charset="0"/>
                          </a:rPr>
                          <m:t>𝟓</m:t>
                        </m:r>
                      </m:den>
                    </m:f>
                    <m:sSup>
                      <m:sSupPr>
                        <m:ctrlPr>
                          <a:rPr lang="en-US" b="1" i="1">
                            <a:solidFill>
                              <a:srgbClr val="073E87"/>
                            </a:solidFill>
                            <a:latin typeface="Cambria Math"/>
                            <a:cs typeface="Times New Roman" pitchFamily="18" charset="0"/>
                          </a:rPr>
                        </m:ctrlPr>
                      </m:sSupPr>
                      <m:e>
                        <m:r>
                          <a:rPr lang="en-US" b="1" i="1" smtClean="0">
                            <a:solidFill>
                              <a:srgbClr val="073E87"/>
                            </a:solidFill>
                            <a:latin typeface="Cambria Math"/>
                            <a:cs typeface="Times New Roman" pitchFamily="18" charset="0"/>
                          </a:rPr>
                          <m:t>𝒎</m:t>
                        </m:r>
                      </m:e>
                      <m:sup>
                        <m:r>
                          <a:rPr lang="en-US" b="1" i="1" smtClean="0">
                            <a:solidFill>
                              <a:srgbClr val="073E87"/>
                            </a:solidFill>
                            <a:latin typeface="Cambria Math"/>
                            <a:cs typeface="Times New Roman" pitchFamily="18" charset="0"/>
                          </a:rPr>
                          <m:t>𝟔</m:t>
                        </m:r>
                      </m:sup>
                    </m:sSup>
                    <m:sSup>
                      <m:sSupPr>
                        <m:ctrlPr>
                          <a:rPr lang="en-US" b="1" i="1">
                            <a:solidFill>
                              <a:srgbClr val="073E87"/>
                            </a:solidFill>
                            <a:latin typeface="Cambria Math"/>
                            <a:cs typeface="Times New Roman" pitchFamily="18" charset="0"/>
                          </a:rPr>
                        </m:ctrlPr>
                      </m:sSupPr>
                      <m:e>
                        <m:r>
                          <a:rPr lang="en-US" b="1" i="1" smtClean="0">
                            <a:solidFill>
                              <a:srgbClr val="073E87"/>
                            </a:solidFill>
                            <a:latin typeface="Cambria Math"/>
                            <a:cs typeface="Times New Roman" pitchFamily="18" charset="0"/>
                          </a:rPr>
                          <m:t>𝒏</m:t>
                        </m:r>
                      </m:e>
                      <m:sup>
                        <m:r>
                          <a:rPr lang="en-US" b="1" i="1" smtClean="0">
                            <a:solidFill>
                              <a:srgbClr val="073E87"/>
                            </a:solidFill>
                            <a:latin typeface="Cambria Math"/>
                            <a:cs typeface="Times New Roman" pitchFamily="18" charset="0"/>
                          </a:rPr>
                          <m:t>𝟒</m:t>
                        </m:r>
                      </m:sup>
                    </m:sSup>
                    <m:sSup>
                      <m:sSupPr>
                        <m:ctrlPr>
                          <a:rPr lang="en-US" b="1" i="1" smtClean="0">
                            <a:solidFill>
                              <a:srgbClr val="073E87"/>
                            </a:solidFill>
                            <a:latin typeface="Cambria Math"/>
                            <a:cs typeface="Times New Roman" pitchFamily="18" charset="0"/>
                          </a:rPr>
                        </m:ctrlPr>
                      </m:sSupPr>
                      <m:e>
                        <m:r>
                          <a:rPr lang="en-US" b="1" i="1" smtClean="0">
                            <a:solidFill>
                              <a:srgbClr val="073E87"/>
                            </a:solidFill>
                            <a:latin typeface="Cambria Math"/>
                            <a:cs typeface="Times New Roman" pitchFamily="18" charset="0"/>
                          </a:rPr>
                          <m:t>𝒑</m:t>
                        </m:r>
                      </m:e>
                      <m:sup>
                        <m:r>
                          <a:rPr lang="en-US" b="1" i="1" smtClean="0">
                            <a:solidFill>
                              <a:srgbClr val="073E87"/>
                            </a:solidFill>
                            <a:latin typeface="Cambria Math"/>
                            <a:cs typeface="Times New Roman" pitchFamily="18" charset="0"/>
                          </a:rPr>
                          <m:t>𝟑</m:t>
                        </m:r>
                      </m:sup>
                    </m:sSup>
                    <m:r>
                      <a:rPr lang="en-US" b="1" i="1" smtClean="0">
                        <a:solidFill>
                          <a:srgbClr val="073E87"/>
                        </a:solidFill>
                        <a:latin typeface="Cambria Math"/>
                        <a:ea typeface="Cambria Math"/>
                        <a:cs typeface="Times New Roman" pitchFamily="18" charset="0"/>
                      </a:rPr>
                      <m:t>=</m:t>
                    </m:r>
                    <m:r>
                      <a:rPr lang="en-US" b="1" i="1" smtClean="0">
                        <a:solidFill>
                          <a:srgbClr val="073E87"/>
                        </a:solidFill>
                        <a:latin typeface="Cambria Math"/>
                        <a:ea typeface="Cambria Math"/>
                        <a:cs typeface="Times New Roman" pitchFamily="18" charset="0"/>
                      </a:rPr>
                      <m:t>𝟎</m:t>
                    </m:r>
                    <m:r>
                      <a:rPr lang="en-US" b="1" i="1" smtClean="0">
                        <a:solidFill>
                          <a:srgbClr val="073E87"/>
                        </a:solidFill>
                        <a:latin typeface="Cambria Math"/>
                        <a:ea typeface="Cambria Math"/>
                        <a:cs typeface="Times New Roman" pitchFamily="18" charset="0"/>
                      </a:rPr>
                      <m:t>,</m:t>
                    </m:r>
                    <m:r>
                      <a:rPr lang="en-US" b="1" i="1" smtClean="0">
                        <a:solidFill>
                          <a:srgbClr val="073E87"/>
                        </a:solidFill>
                        <a:latin typeface="Cambria Math"/>
                        <a:ea typeface="Cambria Math"/>
                        <a:cs typeface="Times New Roman" pitchFamily="18" charset="0"/>
                      </a:rPr>
                      <m:t>𝟐</m:t>
                    </m:r>
                    <m:sSup>
                      <m:sSupPr>
                        <m:ctrlPr>
                          <a:rPr lang="en-US" b="1" i="1">
                            <a:solidFill>
                              <a:srgbClr val="073E87"/>
                            </a:solidFill>
                            <a:latin typeface="Cambria Math"/>
                            <a:cs typeface="Times New Roman" pitchFamily="18" charset="0"/>
                          </a:rPr>
                        </m:ctrlPr>
                      </m:sSupPr>
                      <m:e>
                        <m:r>
                          <a:rPr lang="en-US" b="1" i="1">
                            <a:solidFill>
                              <a:srgbClr val="073E87"/>
                            </a:solidFill>
                            <a:latin typeface="Cambria Math"/>
                            <a:cs typeface="Times New Roman" pitchFamily="18" charset="0"/>
                          </a:rPr>
                          <m:t>𝒎</m:t>
                        </m:r>
                      </m:e>
                      <m:sup>
                        <m:r>
                          <a:rPr lang="en-US" b="1" i="1">
                            <a:solidFill>
                              <a:srgbClr val="073E87"/>
                            </a:solidFill>
                            <a:latin typeface="Cambria Math"/>
                            <a:cs typeface="Times New Roman" pitchFamily="18" charset="0"/>
                          </a:rPr>
                          <m:t>𝟔</m:t>
                        </m:r>
                      </m:sup>
                    </m:sSup>
                    <m:sSup>
                      <m:sSupPr>
                        <m:ctrlPr>
                          <a:rPr lang="en-US" b="1" i="1">
                            <a:solidFill>
                              <a:srgbClr val="073E87"/>
                            </a:solidFill>
                            <a:latin typeface="Cambria Math"/>
                            <a:cs typeface="Times New Roman" pitchFamily="18" charset="0"/>
                          </a:rPr>
                        </m:ctrlPr>
                      </m:sSupPr>
                      <m:e>
                        <m:r>
                          <a:rPr lang="en-US" b="1" i="1">
                            <a:solidFill>
                              <a:srgbClr val="073E87"/>
                            </a:solidFill>
                            <a:latin typeface="Cambria Math"/>
                            <a:cs typeface="Times New Roman" pitchFamily="18" charset="0"/>
                          </a:rPr>
                          <m:t>𝒏</m:t>
                        </m:r>
                      </m:e>
                      <m:sup>
                        <m:r>
                          <a:rPr lang="en-US" b="1" i="1">
                            <a:solidFill>
                              <a:srgbClr val="073E87"/>
                            </a:solidFill>
                            <a:latin typeface="Cambria Math"/>
                            <a:cs typeface="Times New Roman" pitchFamily="18" charset="0"/>
                          </a:rPr>
                          <m:t>𝟒</m:t>
                        </m:r>
                      </m:sup>
                    </m:sSup>
                    <m:sSup>
                      <m:sSupPr>
                        <m:ctrlPr>
                          <a:rPr lang="en-US" b="1" i="1">
                            <a:solidFill>
                              <a:srgbClr val="073E87"/>
                            </a:solidFill>
                            <a:latin typeface="Cambria Math"/>
                            <a:cs typeface="Times New Roman" pitchFamily="18" charset="0"/>
                          </a:rPr>
                        </m:ctrlPr>
                      </m:sSupPr>
                      <m:e>
                        <m:r>
                          <a:rPr lang="en-US" b="1" i="1">
                            <a:solidFill>
                              <a:srgbClr val="073E87"/>
                            </a:solidFill>
                            <a:latin typeface="Cambria Math"/>
                            <a:cs typeface="Times New Roman" pitchFamily="18" charset="0"/>
                          </a:rPr>
                          <m:t>𝒑</m:t>
                        </m:r>
                      </m:e>
                      <m:sup>
                        <m:r>
                          <a:rPr lang="en-US" b="1" i="1">
                            <a:solidFill>
                              <a:srgbClr val="073E87"/>
                            </a:solidFill>
                            <a:latin typeface="Cambria Math"/>
                            <a:cs typeface="Times New Roman" pitchFamily="18" charset="0"/>
                          </a:rPr>
                          <m:t>𝟑</m:t>
                        </m:r>
                      </m:sup>
                    </m:sSup>
                  </m:oMath>
                </a14:m>
                <a:endParaRPr lang="en-US" b="1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r>
                  <a:rPr lang="en-US" b="1" dirty="0" smtClean="0">
                    <a:latin typeface="Times New Roman" pitchFamily="18" charset="0"/>
                    <a:cs typeface="Times New Roman" pitchFamily="18" charset="0"/>
                  </a:rPr>
                  <a:t>3</a:t>
                </a:r>
                <a:r>
                  <a:rPr lang="kk-KZ" b="1" dirty="0">
                    <a:latin typeface="Times New Roman" pitchFamily="18" charset="0"/>
                    <a:cs typeface="Times New Roman" pitchFamily="18" charset="0"/>
                  </a:rPr>
                  <a:t>)</a:t>
                </a:r>
                <a:r>
                  <a:rPr lang="kk-KZ" b="1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b="1" i="1" smtClean="0">
                            <a:solidFill>
                              <a:srgbClr val="073E87"/>
                            </a:solidFill>
                            <a:latin typeface="Cambria Math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kk-KZ" b="1" i="1" smtClean="0">
                            <a:solidFill>
                              <a:srgbClr val="073E87"/>
                            </a:solidFill>
                            <a:latin typeface="Cambria Math"/>
                            <a:cs typeface="Times New Roman" pitchFamily="18" charset="0"/>
                          </a:rPr>
                          <m:t>𝟏𝟕</m:t>
                        </m:r>
                      </m:num>
                      <m:den>
                        <m:r>
                          <a:rPr lang="kk-KZ" b="1" i="1" smtClean="0">
                            <a:solidFill>
                              <a:srgbClr val="073E87"/>
                            </a:solidFill>
                            <a:latin typeface="Cambria Math"/>
                            <a:cs typeface="Times New Roman" pitchFamily="18" charset="0"/>
                          </a:rPr>
                          <m:t>𝟖</m:t>
                        </m:r>
                      </m:den>
                    </m:f>
                    <m:sSup>
                      <m:sSupPr>
                        <m:ctrlPr>
                          <a:rPr lang="en-US" b="1" i="1">
                            <a:solidFill>
                              <a:srgbClr val="073E87"/>
                            </a:solidFill>
                            <a:latin typeface="Cambria Math"/>
                            <a:cs typeface="Times New Roman" pitchFamily="18" charset="0"/>
                          </a:rPr>
                        </m:ctrlPr>
                      </m:sSupPr>
                      <m:e>
                        <m:r>
                          <a:rPr lang="en-US" b="1" i="1" smtClean="0">
                            <a:solidFill>
                              <a:srgbClr val="073E87"/>
                            </a:solidFill>
                            <a:latin typeface="Cambria Math"/>
                            <a:cs typeface="Times New Roman" pitchFamily="18" charset="0"/>
                          </a:rPr>
                          <m:t>𝒂</m:t>
                        </m:r>
                        <m:r>
                          <a:rPr lang="en-US" b="1" i="1" smtClean="0">
                            <a:solidFill>
                              <a:srgbClr val="073E87"/>
                            </a:solidFill>
                            <a:latin typeface="Cambria Math"/>
                            <a:cs typeface="Times New Roman" pitchFamily="18" charset="0"/>
                          </a:rPr>
                          <m:t> </m:t>
                        </m:r>
                        <m:r>
                          <a:rPr lang="en-US" b="1" i="1">
                            <a:solidFill>
                              <a:srgbClr val="073E87"/>
                            </a:solidFill>
                            <a:latin typeface="Cambria Math"/>
                            <a:cs typeface="Times New Roman" pitchFamily="18" charset="0"/>
                          </a:rPr>
                          <m:t>𝒎</m:t>
                        </m:r>
                      </m:e>
                      <m:sup>
                        <m:r>
                          <a:rPr lang="en-US" b="1" i="1" smtClean="0">
                            <a:solidFill>
                              <a:srgbClr val="073E87"/>
                            </a:solidFill>
                            <a:latin typeface="Cambria Math"/>
                            <a:cs typeface="Times New Roman" pitchFamily="18" charset="0"/>
                          </a:rPr>
                          <m:t>𝟐</m:t>
                        </m:r>
                      </m:sup>
                    </m:sSup>
                    <m:sSup>
                      <m:sSupPr>
                        <m:ctrlPr>
                          <a:rPr lang="en-US" b="1" i="1">
                            <a:solidFill>
                              <a:srgbClr val="073E87"/>
                            </a:solidFill>
                            <a:latin typeface="Cambria Math"/>
                            <a:cs typeface="Times New Roman" pitchFamily="18" charset="0"/>
                          </a:rPr>
                        </m:ctrlPr>
                      </m:sSupPr>
                      <m:e>
                        <m:r>
                          <a:rPr lang="en-US" b="1" i="1">
                            <a:solidFill>
                              <a:srgbClr val="073E87"/>
                            </a:solidFill>
                            <a:latin typeface="Cambria Math"/>
                            <a:cs typeface="Times New Roman" pitchFamily="18" charset="0"/>
                          </a:rPr>
                          <m:t>𝒏</m:t>
                        </m:r>
                      </m:e>
                      <m:sup>
                        <m:r>
                          <a:rPr lang="en-US" b="1" i="1" smtClean="0">
                            <a:solidFill>
                              <a:srgbClr val="073E87"/>
                            </a:solidFill>
                            <a:latin typeface="Cambria Math"/>
                            <a:cs typeface="Times New Roman" pitchFamily="18" charset="0"/>
                          </a:rPr>
                          <m:t>𝟑</m:t>
                        </m:r>
                      </m:sup>
                    </m:sSup>
                    <m:r>
                      <a:rPr lang="en-US" b="1" i="1" smtClean="0">
                        <a:solidFill>
                          <a:srgbClr val="073E87"/>
                        </a:solidFill>
                        <a:latin typeface="Cambria Math"/>
                        <a:ea typeface="Cambria Math"/>
                        <a:cs typeface="Times New Roman" pitchFamily="18" charset="0"/>
                      </a:rPr>
                      <m:t>=</m:t>
                    </m:r>
                    <m:r>
                      <a:rPr lang="en-US" b="1" i="1" smtClean="0">
                        <a:solidFill>
                          <a:srgbClr val="073E87"/>
                        </a:solidFill>
                        <a:latin typeface="Cambria Math"/>
                        <a:ea typeface="Cambria Math"/>
                        <a:cs typeface="Times New Roman" pitchFamily="18" charset="0"/>
                      </a:rPr>
                      <m:t>𝟐</m:t>
                    </m:r>
                    <m:f>
                      <m:fPr>
                        <m:ctrlPr>
                          <a:rPr lang="en-US" b="1" i="1">
                            <a:solidFill>
                              <a:srgbClr val="073E87"/>
                            </a:solidFill>
                            <a:latin typeface="Cambria Math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kk-KZ" b="1" i="1">
                            <a:solidFill>
                              <a:srgbClr val="073E87"/>
                            </a:solidFill>
                            <a:latin typeface="Cambria Math"/>
                            <a:cs typeface="Times New Roman" pitchFamily="18" charset="0"/>
                          </a:rPr>
                          <m:t>𝟏</m:t>
                        </m:r>
                      </m:num>
                      <m:den>
                        <m:r>
                          <a:rPr lang="kk-KZ" b="1" i="1">
                            <a:solidFill>
                              <a:srgbClr val="073E87"/>
                            </a:solidFill>
                            <a:latin typeface="Cambria Math"/>
                            <a:cs typeface="Times New Roman" pitchFamily="18" charset="0"/>
                          </a:rPr>
                          <m:t>𝟖</m:t>
                        </m:r>
                      </m:den>
                    </m:f>
                    <m:sSup>
                      <m:sSupPr>
                        <m:ctrlPr>
                          <a:rPr lang="en-US" b="1" i="1">
                            <a:solidFill>
                              <a:srgbClr val="073E87"/>
                            </a:solidFill>
                            <a:latin typeface="Cambria Math"/>
                            <a:cs typeface="Times New Roman" pitchFamily="18" charset="0"/>
                          </a:rPr>
                        </m:ctrlPr>
                      </m:sSupPr>
                      <m:e>
                        <m:r>
                          <a:rPr lang="en-US" b="1" i="1">
                            <a:solidFill>
                              <a:srgbClr val="073E87"/>
                            </a:solidFill>
                            <a:latin typeface="Cambria Math"/>
                            <a:cs typeface="Times New Roman" pitchFamily="18" charset="0"/>
                          </a:rPr>
                          <m:t>𝒂</m:t>
                        </m:r>
                        <m:r>
                          <a:rPr lang="en-US" b="1" i="1">
                            <a:solidFill>
                              <a:srgbClr val="073E87"/>
                            </a:solidFill>
                            <a:latin typeface="Cambria Math"/>
                            <a:cs typeface="Times New Roman" pitchFamily="18" charset="0"/>
                          </a:rPr>
                          <m:t> </m:t>
                        </m:r>
                        <m:r>
                          <a:rPr lang="en-US" b="1" i="1">
                            <a:solidFill>
                              <a:srgbClr val="073E87"/>
                            </a:solidFill>
                            <a:latin typeface="Cambria Math"/>
                            <a:cs typeface="Times New Roman" pitchFamily="18" charset="0"/>
                          </a:rPr>
                          <m:t>𝒎</m:t>
                        </m:r>
                      </m:e>
                      <m:sup>
                        <m:r>
                          <a:rPr lang="en-US" b="1" i="1">
                            <a:solidFill>
                              <a:srgbClr val="073E87"/>
                            </a:solidFill>
                            <a:latin typeface="Cambria Math"/>
                            <a:cs typeface="Times New Roman" pitchFamily="18" charset="0"/>
                          </a:rPr>
                          <m:t>𝟐</m:t>
                        </m:r>
                      </m:sup>
                    </m:sSup>
                    <m:sSup>
                      <m:sSupPr>
                        <m:ctrlPr>
                          <a:rPr lang="en-US" b="1" i="1">
                            <a:solidFill>
                              <a:srgbClr val="073E87"/>
                            </a:solidFill>
                            <a:latin typeface="Cambria Math"/>
                            <a:cs typeface="Times New Roman" pitchFamily="18" charset="0"/>
                          </a:rPr>
                        </m:ctrlPr>
                      </m:sSupPr>
                      <m:e>
                        <m:r>
                          <a:rPr lang="en-US" b="1" i="1">
                            <a:solidFill>
                              <a:srgbClr val="073E87"/>
                            </a:solidFill>
                            <a:latin typeface="Cambria Math"/>
                            <a:cs typeface="Times New Roman" pitchFamily="18" charset="0"/>
                          </a:rPr>
                          <m:t>𝒏</m:t>
                        </m:r>
                      </m:e>
                      <m:sup>
                        <m:r>
                          <a:rPr lang="en-US" b="1" i="1">
                            <a:solidFill>
                              <a:srgbClr val="073E87"/>
                            </a:solidFill>
                            <a:latin typeface="Cambria Math"/>
                            <a:cs typeface="Times New Roman" pitchFamily="18" charset="0"/>
                          </a:rPr>
                          <m:t>𝟑</m:t>
                        </m:r>
                      </m:sup>
                    </m:sSup>
                  </m:oMath>
                </a14:m>
                <a:endParaRPr lang="en-US" b="1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r>
                  <a:rPr lang="en-US" b="1" dirty="0" smtClean="0">
                    <a:latin typeface="Times New Roman" pitchFamily="18" charset="0"/>
                    <a:cs typeface="Times New Roman" pitchFamily="18" charset="0"/>
                  </a:rPr>
                  <a:t>4</a:t>
                </a:r>
                <a:r>
                  <a:rPr lang="kk-KZ" b="1" dirty="0" smtClean="0">
                    <a:latin typeface="Times New Roman" pitchFamily="18" charset="0"/>
                    <a:cs typeface="Times New Roman" pitchFamily="18" charset="0"/>
                  </a:rPr>
                  <a:t>) </a:t>
                </a:r>
                <a:r>
                  <a:rPr lang="en-US" b="1" dirty="0" smtClean="0">
                    <a:latin typeface="Times New Roman" pitchFamily="18" charset="0"/>
                    <a:cs typeface="Times New Roman" pitchFamily="18" charset="0"/>
                  </a:rPr>
                  <a:t>14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1" i="1">
                            <a:solidFill>
                              <a:srgbClr val="073E87"/>
                            </a:solidFill>
                            <a:latin typeface="Cambria Math"/>
                            <a:cs typeface="Times New Roman" pitchFamily="18" charset="0"/>
                          </a:rPr>
                        </m:ctrlPr>
                      </m:sSupPr>
                      <m:e>
                        <m:r>
                          <a:rPr lang="en-US" b="1" i="1" smtClean="0">
                            <a:solidFill>
                              <a:srgbClr val="073E87"/>
                            </a:solidFill>
                            <a:latin typeface="Cambria Math"/>
                            <a:cs typeface="Times New Roman" pitchFamily="18" charset="0"/>
                          </a:rPr>
                          <m:t>𝒙</m:t>
                        </m:r>
                      </m:e>
                      <m:sup>
                        <m:r>
                          <a:rPr lang="en-US" b="1" i="1" smtClean="0">
                            <a:solidFill>
                              <a:srgbClr val="073E87"/>
                            </a:solidFill>
                            <a:latin typeface="Cambria Math"/>
                            <a:cs typeface="Times New Roman" pitchFamily="18" charset="0"/>
                          </a:rPr>
                          <m:t>𝟗</m:t>
                        </m:r>
                      </m:sup>
                    </m:sSup>
                    <m:sSup>
                      <m:sSupPr>
                        <m:ctrlPr>
                          <a:rPr lang="en-US" b="1" i="1">
                            <a:solidFill>
                              <a:srgbClr val="073E87"/>
                            </a:solidFill>
                            <a:latin typeface="Cambria Math"/>
                            <a:cs typeface="Times New Roman" pitchFamily="18" charset="0"/>
                          </a:rPr>
                        </m:ctrlPr>
                      </m:sSupPr>
                      <m:e>
                        <m:r>
                          <a:rPr lang="en-US" b="1" i="1" smtClean="0">
                            <a:solidFill>
                              <a:srgbClr val="073E87"/>
                            </a:solidFill>
                            <a:latin typeface="Cambria Math"/>
                            <a:cs typeface="Times New Roman" pitchFamily="18" charset="0"/>
                          </a:rPr>
                          <m:t>𝒚</m:t>
                        </m:r>
                      </m:e>
                      <m:sup>
                        <m:r>
                          <a:rPr lang="en-US" b="1" i="1" smtClean="0">
                            <a:solidFill>
                              <a:srgbClr val="073E87"/>
                            </a:solidFill>
                            <a:latin typeface="Cambria Math"/>
                            <a:cs typeface="Times New Roman" pitchFamily="18" charset="0"/>
                          </a:rPr>
                          <m:t>𝟐</m:t>
                        </m:r>
                      </m:sup>
                    </m:sSup>
                    <m:sSup>
                      <m:sSupPr>
                        <m:ctrlPr>
                          <a:rPr lang="en-US" b="1" i="1">
                            <a:solidFill>
                              <a:srgbClr val="073E87"/>
                            </a:solidFill>
                            <a:latin typeface="Cambria Math"/>
                            <a:cs typeface="Times New Roman" pitchFamily="18" charset="0"/>
                          </a:rPr>
                        </m:ctrlPr>
                      </m:sSupPr>
                      <m:e>
                        <m:r>
                          <a:rPr lang="en-US" b="1" i="1" smtClean="0">
                            <a:solidFill>
                              <a:srgbClr val="073E87"/>
                            </a:solidFill>
                            <a:latin typeface="Cambria Math"/>
                            <a:cs typeface="Times New Roman" pitchFamily="18" charset="0"/>
                          </a:rPr>
                          <m:t>𝒛</m:t>
                        </m:r>
                      </m:e>
                      <m:sup>
                        <m:r>
                          <a:rPr lang="en-US" b="1" i="1" smtClean="0">
                            <a:solidFill>
                              <a:srgbClr val="073E87"/>
                            </a:solidFill>
                            <a:latin typeface="Cambria Math"/>
                            <a:cs typeface="Times New Roman" pitchFamily="18" charset="0"/>
                          </a:rPr>
                          <m:t>𝟓</m:t>
                        </m:r>
                      </m:sup>
                    </m:sSup>
                  </m:oMath>
                </a14:m>
                <a:endParaRPr lang="en-US" b="1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r>
                  <a:rPr lang="kk-KZ" b="1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№10.10</a:t>
                </a:r>
              </a:p>
              <a:p>
                <a:r>
                  <a:rPr lang="kk-KZ" b="1" dirty="0" smtClean="0">
                    <a:latin typeface="Times New Roman" pitchFamily="18" charset="0"/>
                    <a:cs typeface="Times New Roman" pitchFamily="18" charset="0"/>
                  </a:rPr>
                  <a:t>1)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kk-KZ" b="1" i="1" smtClean="0">
                            <a:latin typeface="Cambria Math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kk-KZ" b="1" i="1" smtClean="0">
                            <a:latin typeface="Cambria Math"/>
                            <a:cs typeface="Times New Roman" pitchFamily="18" charset="0"/>
                          </a:rPr>
                          <m:t>𝟏𝟎𝟖</m:t>
                        </m:r>
                      </m:num>
                      <m:den>
                        <m:r>
                          <a:rPr lang="kk-KZ" b="1" i="1" smtClean="0">
                            <a:latin typeface="Cambria Math"/>
                            <a:cs typeface="Times New Roman" pitchFamily="18" charset="0"/>
                          </a:rPr>
                          <m:t>𝟏𝟐𝟓</m:t>
                        </m:r>
                      </m:den>
                    </m:f>
                  </m:oMath>
                </a14:m>
                <a:endParaRPr lang="ru-RU" b="1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r>
                  <a:rPr lang="kk-KZ" b="1" dirty="0" smtClean="0">
                    <a:latin typeface="Times New Roman" pitchFamily="18" charset="0"/>
                    <a:cs typeface="Times New Roman" pitchFamily="18" charset="0"/>
                  </a:rPr>
                  <a:t>2) 43,2</a:t>
                </a:r>
              </a:p>
              <a:p>
                <a:r>
                  <a:rPr lang="kk-KZ" b="1" dirty="0" smtClean="0">
                    <a:latin typeface="Times New Roman" pitchFamily="18" charset="0"/>
                    <a:cs typeface="Times New Roman" pitchFamily="18" charset="0"/>
                  </a:rPr>
                  <a:t>3) 16</a:t>
                </a:r>
                <a:endParaRPr lang="ru-RU" b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>
          <p:sp>
            <p:nvSpPr>
              <p:cNvPr id="2" name="Объект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755576" y="1340768"/>
                <a:ext cx="7848872" cy="4968552"/>
              </a:xfrm>
              <a:blipFill rotWithShape="1">
                <a:blip r:embed="rId2"/>
                <a:stretch>
                  <a:fillRect l="-1243" t="-122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547664" y="332656"/>
            <a:ext cx="5554960" cy="714408"/>
          </a:xfrm>
        </p:spPr>
        <p:txBody>
          <a:bodyPr>
            <a:normAutofit/>
          </a:bodyPr>
          <a:lstStyle/>
          <a:p>
            <a:r>
              <a:rPr lang="kk-KZ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Үй тапсырмасын тексеру</a:t>
            </a:r>
            <a:endParaRPr lang="ru-RU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8861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15197" y="2464098"/>
            <a:ext cx="8136904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kk-KZ" sz="4000" b="1" dirty="0">
                <a:solidFill>
                  <a:srgbClr val="000000"/>
                </a:solidFill>
                <a:latin typeface="Times New Roman"/>
                <a:ea typeface="Times New Roman"/>
              </a:rPr>
              <a:t>7.2.1.5көпмүше анықтамасын білу және оның дәрежесін табу</a:t>
            </a:r>
            <a:r>
              <a:rPr lang="kk-KZ" sz="4000" b="1" dirty="0" smtClean="0">
                <a:solidFill>
                  <a:srgbClr val="000000"/>
                </a:solidFill>
                <a:latin typeface="Times New Roman"/>
                <a:ea typeface="Times New Roman"/>
              </a:rPr>
              <a:t>;</a:t>
            </a:r>
          </a:p>
          <a:p>
            <a:pPr>
              <a:spcAft>
                <a:spcPts val="0"/>
              </a:spcAft>
            </a:pPr>
            <a:endParaRPr lang="ru-RU" sz="4000" b="1" dirty="0"/>
          </a:p>
          <a:p>
            <a:r>
              <a:rPr lang="kk-KZ" sz="4000" b="1" dirty="0">
                <a:solidFill>
                  <a:srgbClr val="000000"/>
                </a:solidFill>
                <a:latin typeface="Times New Roman"/>
                <a:ea typeface="Times New Roman"/>
              </a:rPr>
              <a:t>7.2.1.6 көпмүшені стандарт түрге келтіру;</a:t>
            </a:r>
            <a:endParaRPr lang="ru-RU" sz="4000" b="1" dirty="0"/>
          </a:p>
        </p:txBody>
      </p:sp>
    </p:spTree>
    <p:extLst>
      <p:ext uri="{BB962C8B-B14F-4D97-AF65-F5344CB8AC3E}">
        <p14:creationId xmlns:p14="http://schemas.microsoft.com/office/powerpoint/2010/main" val="2338053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95536" y="1196752"/>
            <a:ext cx="828092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3200" b="1" dirty="0" smtClean="0">
                <a:solidFill>
                  <a:srgbClr val="333333"/>
                </a:solidFill>
                <a:latin typeface="Times New Roman"/>
                <a:ea typeface="Times New Roman"/>
              </a:rPr>
              <a:t>-Қандай </a:t>
            </a:r>
            <a:r>
              <a:rPr lang="kk-KZ" sz="3200" b="1" dirty="0">
                <a:solidFill>
                  <a:srgbClr val="333333"/>
                </a:solidFill>
                <a:latin typeface="Times New Roman"/>
                <a:ea typeface="Times New Roman"/>
              </a:rPr>
              <a:t>өрнекті бірмүше деп атайды? </a:t>
            </a:r>
            <a:br>
              <a:rPr lang="kk-KZ" sz="3200" b="1" dirty="0">
                <a:solidFill>
                  <a:srgbClr val="333333"/>
                </a:solidFill>
                <a:latin typeface="Times New Roman"/>
                <a:ea typeface="Times New Roman"/>
              </a:rPr>
            </a:br>
            <a:r>
              <a:rPr lang="kk-KZ" sz="3200" b="1" dirty="0">
                <a:solidFill>
                  <a:srgbClr val="333333"/>
                </a:solidFill>
                <a:latin typeface="Times New Roman"/>
                <a:ea typeface="Times New Roman"/>
              </a:rPr>
              <a:t>- Бірмүшенің стандарт түрі қалай жазылады? </a:t>
            </a:r>
            <a:br>
              <a:rPr lang="kk-KZ" sz="3200" b="1" dirty="0">
                <a:solidFill>
                  <a:srgbClr val="333333"/>
                </a:solidFill>
                <a:latin typeface="Times New Roman"/>
                <a:ea typeface="Times New Roman"/>
              </a:rPr>
            </a:br>
            <a:r>
              <a:rPr lang="kk-KZ" sz="3200" b="1" dirty="0">
                <a:solidFill>
                  <a:srgbClr val="333333"/>
                </a:solidFill>
                <a:latin typeface="Times New Roman"/>
                <a:ea typeface="Times New Roman"/>
              </a:rPr>
              <a:t>- Стандарт түрдегі бірмүшенің коэффициенті деп нені айтады? </a:t>
            </a:r>
            <a:br>
              <a:rPr lang="kk-KZ" sz="3200" b="1" dirty="0">
                <a:solidFill>
                  <a:srgbClr val="333333"/>
                </a:solidFill>
                <a:latin typeface="Times New Roman"/>
                <a:ea typeface="Times New Roman"/>
              </a:rPr>
            </a:br>
            <a:r>
              <a:rPr lang="kk-KZ" sz="3200" b="1" dirty="0">
                <a:solidFill>
                  <a:srgbClr val="333333"/>
                </a:solidFill>
                <a:latin typeface="Times New Roman"/>
                <a:ea typeface="Times New Roman"/>
              </a:rPr>
              <a:t>- Бірмүшенің дәрежесі қалай анықталады? </a:t>
            </a:r>
            <a:br>
              <a:rPr lang="kk-KZ" sz="3200" b="1" dirty="0">
                <a:solidFill>
                  <a:srgbClr val="333333"/>
                </a:solidFill>
                <a:latin typeface="Times New Roman"/>
                <a:ea typeface="Times New Roman"/>
              </a:rPr>
            </a:br>
            <a:r>
              <a:rPr lang="ru-RU" sz="3200" b="1" dirty="0">
                <a:solidFill>
                  <a:srgbClr val="333333"/>
                </a:solidFill>
                <a:latin typeface="Times New Roman"/>
                <a:ea typeface="Times New Roman"/>
              </a:rPr>
              <a:t>- </a:t>
            </a:r>
            <a:r>
              <a:rPr lang="ru-RU" sz="3200" b="1" dirty="0" err="1">
                <a:solidFill>
                  <a:srgbClr val="333333"/>
                </a:solidFill>
                <a:latin typeface="Times New Roman"/>
                <a:ea typeface="Times New Roman"/>
              </a:rPr>
              <a:t>Бірмүшелер</a:t>
            </a:r>
            <a:r>
              <a:rPr lang="ru-RU" sz="3200" b="1" dirty="0">
                <a:solidFill>
                  <a:srgbClr val="333333"/>
                </a:solidFill>
                <a:latin typeface="Times New Roman"/>
                <a:ea typeface="Times New Roman"/>
              </a:rPr>
              <a:t> </a:t>
            </a:r>
            <a:r>
              <a:rPr lang="ru-RU" sz="3200" b="1" dirty="0" err="1">
                <a:solidFill>
                  <a:srgbClr val="333333"/>
                </a:solidFill>
                <a:latin typeface="Times New Roman"/>
                <a:ea typeface="Times New Roman"/>
              </a:rPr>
              <a:t>қалай</a:t>
            </a:r>
            <a:r>
              <a:rPr lang="ru-RU" sz="3200" b="1" dirty="0">
                <a:solidFill>
                  <a:srgbClr val="333333"/>
                </a:solidFill>
                <a:latin typeface="Times New Roman"/>
                <a:ea typeface="Times New Roman"/>
              </a:rPr>
              <a:t> </a:t>
            </a:r>
            <a:r>
              <a:rPr lang="ru-RU" sz="3200" b="1" dirty="0" err="1">
                <a:solidFill>
                  <a:srgbClr val="333333"/>
                </a:solidFill>
                <a:latin typeface="Times New Roman"/>
                <a:ea typeface="Times New Roman"/>
              </a:rPr>
              <a:t>көбейтіледі</a:t>
            </a:r>
            <a:r>
              <a:rPr lang="ru-RU" sz="3200" b="1" dirty="0">
                <a:solidFill>
                  <a:srgbClr val="333333"/>
                </a:solidFill>
                <a:latin typeface="Times New Roman"/>
                <a:ea typeface="Times New Roman"/>
              </a:rPr>
              <a:t>? </a:t>
            </a:r>
            <a:br>
              <a:rPr lang="ru-RU" sz="3200" b="1" dirty="0">
                <a:solidFill>
                  <a:srgbClr val="333333"/>
                </a:solidFill>
                <a:latin typeface="Times New Roman"/>
                <a:ea typeface="Times New Roman"/>
              </a:rPr>
            </a:br>
            <a:r>
              <a:rPr lang="ru-RU" sz="3200" b="1" dirty="0">
                <a:solidFill>
                  <a:srgbClr val="333333"/>
                </a:solidFill>
                <a:latin typeface="Times New Roman"/>
                <a:ea typeface="Times New Roman"/>
              </a:rPr>
              <a:t>- </a:t>
            </a:r>
            <a:r>
              <a:rPr lang="ru-RU" sz="3200" b="1" dirty="0" err="1">
                <a:solidFill>
                  <a:srgbClr val="333333"/>
                </a:solidFill>
                <a:latin typeface="Times New Roman"/>
                <a:ea typeface="Times New Roman"/>
              </a:rPr>
              <a:t>Бірмүшелерді</a:t>
            </a:r>
            <a:r>
              <a:rPr lang="ru-RU" sz="3200" b="1" dirty="0">
                <a:solidFill>
                  <a:srgbClr val="333333"/>
                </a:solidFill>
                <a:latin typeface="Times New Roman"/>
                <a:ea typeface="Times New Roman"/>
              </a:rPr>
              <a:t> </a:t>
            </a:r>
            <a:r>
              <a:rPr lang="ru-RU" sz="3200" b="1" dirty="0" err="1">
                <a:solidFill>
                  <a:srgbClr val="333333"/>
                </a:solidFill>
                <a:latin typeface="Times New Roman"/>
                <a:ea typeface="Times New Roman"/>
              </a:rPr>
              <a:t>дәрежеге</a:t>
            </a:r>
            <a:r>
              <a:rPr lang="ru-RU" sz="3200" b="1" dirty="0">
                <a:solidFill>
                  <a:srgbClr val="333333"/>
                </a:solidFill>
                <a:latin typeface="Times New Roman"/>
                <a:ea typeface="Times New Roman"/>
              </a:rPr>
              <a:t> </a:t>
            </a:r>
            <a:r>
              <a:rPr lang="ru-RU" sz="3200" b="1" dirty="0" err="1">
                <a:solidFill>
                  <a:srgbClr val="333333"/>
                </a:solidFill>
                <a:latin typeface="Times New Roman"/>
                <a:ea typeface="Times New Roman"/>
              </a:rPr>
              <a:t>қалай</a:t>
            </a:r>
            <a:r>
              <a:rPr lang="ru-RU" sz="3200" b="1" dirty="0">
                <a:solidFill>
                  <a:srgbClr val="333333"/>
                </a:solidFill>
                <a:latin typeface="Times New Roman"/>
                <a:ea typeface="Times New Roman"/>
              </a:rPr>
              <a:t> </a:t>
            </a:r>
            <a:r>
              <a:rPr lang="ru-RU" sz="3200" b="1" dirty="0" err="1">
                <a:solidFill>
                  <a:srgbClr val="333333"/>
                </a:solidFill>
                <a:latin typeface="Times New Roman"/>
                <a:ea typeface="Times New Roman"/>
              </a:rPr>
              <a:t>шығарады</a:t>
            </a:r>
            <a:r>
              <a:rPr lang="ru-RU" sz="3200" b="1" dirty="0">
                <a:solidFill>
                  <a:srgbClr val="333333"/>
                </a:solidFill>
                <a:latin typeface="Times New Roman"/>
                <a:ea typeface="Times New Roman"/>
              </a:rPr>
              <a:t>?</a:t>
            </a:r>
            <a:r>
              <a:rPr lang="ru-RU" sz="3200" dirty="0">
                <a:solidFill>
                  <a:srgbClr val="333333"/>
                </a:solidFill>
                <a:latin typeface="Times New Roman"/>
                <a:ea typeface="Times New Roman"/>
              </a:rPr>
              <a:t> 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1670516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611560" y="2967335"/>
            <a:ext cx="7920880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learningapps.org </a:t>
            </a:r>
            <a:r>
              <a:rPr lang="ru-RU" sz="3200" b="1" dirty="0" err="1">
                <a:latin typeface="Times New Roman" pitchFamily="18" charset="0"/>
                <a:cs typeface="Times New Roman" pitchFamily="18" charset="0"/>
              </a:rPr>
              <a:t>сайтынан</a:t>
            </a: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>
                <a:latin typeface="Times New Roman" pitchFamily="18" charset="0"/>
                <a:cs typeface="Times New Roman" pitchFamily="18" charset="0"/>
              </a:rPr>
              <a:t>тапсырма</a:t>
            </a: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>
                <a:latin typeface="Times New Roman" pitchFamily="18" charset="0"/>
                <a:cs typeface="Times New Roman" pitchFamily="18" charset="0"/>
              </a:rPr>
              <a:t>орындау</a:t>
            </a: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. </a:t>
            </a:r>
            <a:endParaRPr lang="ru-RU" sz="32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https://learningapps.org/view21010463</a:t>
            </a:r>
          </a:p>
        </p:txBody>
      </p:sp>
    </p:spTree>
    <p:extLst>
      <p:ext uri="{BB962C8B-B14F-4D97-AF65-F5344CB8AC3E}">
        <p14:creationId xmlns:p14="http://schemas.microsoft.com/office/powerpoint/2010/main" val="3679289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395536" y="836712"/>
            <a:ext cx="8424936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Анықтама1</a:t>
            </a:r>
            <a:r>
              <a:rPr lang="ru-RU" sz="4000" b="1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4000" b="1" dirty="0" err="1">
                <a:latin typeface="Times New Roman" pitchFamily="18" charset="0"/>
                <a:cs typeface="Times New Roman" pitchFamily="18" charset="0"/>
              </a:rPr>
              <a:t>Бірмүшелердің</a:t>
            </a:r>
            <a:r>
              <a:rPr lang="ru-RU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 err="1">
                <a:latin typeface="Times New Roman" pitchFamily="18" charset="0"/>
                <a:cs typeface="Times New Roman" pitchFamily="18" charset="0"/>
              </a:rPr>
              <a:t>қосындысы</a:t>
            </a:r>
            <a:r>
              <a:rPr lang="ru-RU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 err="1">
                <a:latin typeface="Times New Roman" pitchFamily="18" charset="0"/>
                <a:cs typeface="Times New Roman" pitchFamily="18" charset="0"/>
              </a:rPr>
              <a:t>көпмүше</a:t>
            </a:r>
            <a:r>
              <a:rPr lang="ru-RU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 err="1">
                <a:latin typeface="Times New Roman" pitchFamily="18" charset="0"/>
                <a:cs typeface="Times New Roman" pitchFamily="18" charset="0"/>
              </a:rPr>
              <a:t>деп</a:t>
            </a:r>
            <a:r>
              <a:rPr lang="ru-RU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 err="1">
                <a:latin typeface="Times New Roman" pitchFamily="18" charset="0"/>
                <a:cs typeface="Times New Roman" pitchFamily="18" charset="0"/>
              </a:rPr>
              <a:t>аталады</a:t>
            </a: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4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Анықтама2</a:t>
            </a:r>
            <a:r>
              <a:rPr lang="ru-RU" sz="4000" b="1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4000" b="1" dirty="0" err="1">
                <a:latin typeface="Times New Roman" pitchFamily="18" charset="0"/>
                <a:cs typeface="Times New Roman" pitchFamily="18" charset="0"/>
              </a:rPr>
              <a:t>Бірдей</a:t>
            </a:r>
            <a:r>
              <a:rPr lang="ru-RU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 err="1">
                <a:latin typeface="Times New Roman" pitchFamily="18" charset="0"/>
                <a:cs typeface="Times New Roman" pitchFamily="18" charset="0"/>
              </a:rPr>
              <a:t>немесе</a:t>
            </a:r>
            <a:r>
              <a:rPr lang="ru-RU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 err="1">
                <a:latin typeface="Times New Roman" pitchFamily="18" charset="0"/>
                <a:cs typeface="Times New Roman" pitchFamily="18" charset="0"/>
              </a:rPr>
              <a:t>коэффициенттері</a:t>
            </a:r>
            <a:r>
              <a:rPr lang="ru-RU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 err="1">
                <a:latin typeface="Times New Roman" pitchFamily="18" charset="0"/>
                <a:cs typeface="Times New Roman" pitchFamily="18" charset="0"/>
              </a:rPr>
              <a:t>ғана</a:t>
            </a:r>
            <a:r>
              <a:rPr lang="ru-RU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 err="1">
                <a:latin typeface="Times New Roman" pitchFamily="18" charset="0"/>
                <a:cs typeface="Times New Roman" pitchFamily="18" charset="0"/>
              </a:rPr>
              <a:t>өзгеше</a:t>
            </a:r>
            <a:r>
              <a:rPr lang="ru-RU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 err="1">
                <a:latin typeface="Times New Roman" pitchFamily="18" charset="0"/>
                <a:cs typeface="Times New Roman" pitchFamily="18" charset="0"/>
              </a:rPr>
              <a:t>бірмүшелерді</a:t>
            </a:r>
            <a:r>
              <a:rPr lang="ru-RU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 err="1">
                <a:latin typeface="Times New Roman" pitchFamily="18" charset="0"/>
                <a:cs typeface="Times New Roman" pitchFamily="18" charset="0"/>
              </a:rPr>
              <a:t>ұқсас</a:t>
            </a:r>
            <a:r>
              <a:rPr lang="ru-RU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 err="1">
                <a:latin typeface="Times New Roman" pitchFamily="18" charset="0"/>
                <a:cs typeface="Times New Roman" pitchFamily="18" charset="0"/>
              </a:rPr>
              <a:t>мүшелер</a:t>
            </a:r>
            <a:r>
              <a:rPr lang="ru-RU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 err="1">
                <a:latin typeface="Times New Roman" pitchFamily="18" charset="0"/>
                <a:cs typeface="Times New Roman" pitchFamily="18" charset="0"/>
              </a:rPr>
              <a:t>деп</a:t>
            </a:r>
            <a:r>
              <a:rPr lang="ru-RU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 err="1">
                <a:latin typeface="Times New Roman" pitchFamily="18" charset="0"/>
                <a:cs typeface="Times New Roman" pitchFamily="18" charset="0"/>
              </a:rPr>
              <a:t>атайды</a:t>
            </a:r>
            <a:r>
              <a:rPr lang="ru-RU" sz="4000" b="1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647802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95536" y="764704"/>
            <a:ext cx="8496944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Анықтама3</a:t>
            </a:r>
            <a:r>
              <a:rPr lang="ru-RU" sz="4200" b="1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4200" b="1" dirty="0" err="1">
                <a:latin typeface="Times New Roman" pitchFamily="18" charset="0"/>
                <a:cs typeface="Times New Roman" pitchFamily="18" charset="0"/>
              </a:rPr>
              <a:t>Ұқсас</a:t>
            </a:r>
            <a:r>
              <a:rPr lang="ru-RU" sz="4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200" b="1" dirty="0" err="1">
                <a:latin typeface="Times New Roman" pitchFamily="18" charset="0"/>
                <a:cs typeface="Times New Roman" pitchFamily="18" charset="0"/>
              </a:rPr>
              <a:t>мүшеледің</a:t>
            </a:r>
            <a:r>
              <a:rPr lang="ru-RU" sz="4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200" b="1" dirty="0" err="1">
                <a:latin typeface="Times New Roman" pitchFamily="18" charset="0"/>
                <a:cs typeface="Times New Roman" pitchFamily="18" charset="0"/>
              </a:rPr>
              <a:t>алгебралық</a:t>
            </a:r>
            <a:r>
              <a:rPr lang="ru-RU" sz="4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200" b="1" dirty="0" err="1">
                <a:latin typeface="Times New Roman" pitchFamily="18" charset="0"/>
                <a:cs typeface="Times New Roman" pitchFamily="18" charset="0"/>
              </a:rPr>
              <a:t>қосындысын</a:t>
            </a:r>
            <a:r>
              <a:rPr lang="ru-RU" sz="4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200" b="1" dirty="0" err="1">
                <a:latin typeface="Times New Roman" pitchFamily="18" charset="0"/>
                <a:cs typeface="Times New Roman" pitchFamily="18" charset="0"/>
              </a:rPr>
              <a:t>оған</a:t>
            </a:r>
            <a:r>
              <a:rPr lang="ru-RU" sz="4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200" b="1" dirty="0" err="1">
                <a:latin typeface="Times New Roman" pitchFamily="18" charset="0"/>
                <a:cs typeface="Times New Roman" pitchFamily="18" charset="0"/>
              </a:rPr>
              <a:t>теңбе-тең</a:t>
            </a:r>
            <a:r>
              <a:rPr lang="ru-RU" sz="4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200" b="1" dirty="0" err="1">
                <a:latin typeface="Times New Roman" pitchFamily="18" charset="0"/>
                <a:cs typeface="Times New Roman" pitchFamily="18" charset="0"/>
              </a:rPr>
              <a:t>бірмүшемен</a:t>
            </a:r>
            <a:r>
              <a:rPr lang="ru-RU" sz="4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200" b="1" dirty="0" err="1">
                <a:latin typeface="Times New Roman" pitchFamily="18" charset="0"/>
                <a:cs typeface="Times New Roman" pitchFamily="18" charset="0"/>
              </a:rPr>
              <a:t>алмастыруды</a:t>
            </a:r>
            <a:r>
              <a:rPr lang="ru-RU" sz="4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200" b="1" dirty="0" err="1">
                <a:latin typeface="Times New Roman" pitchFamily="18" charset="0"/>
                <a:cs typeface="Times New Roman" pitchFamily="18" charset="0"/>
              </a:rPr>
              <a:t>ұқсас</a:t>
            </a:r>
            <a:r>
              <a:rPr lang="ru-RU" sz="4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200" b="1" dirty="0" err="1">
                <a:latin typeface="Times New Roman" pitchFamily="18" charset="0"/>
                <a:cs typeface="Times New Roman" pitchFamily="18" charset="0"/>
              </a:rPr>
              <a:t>мүшелерді</a:t>
            </a:r>
            <a:r>
              <a:rPr lang="ru-RU" sz="4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200" b="1" dirty="0" err="1">
                <a:latin typeface="Times New Roman" pitchFamily="18" charset="0"/>
                <a:cs typeface="Times New Roman" pitchFamily="18" charset="0"/>
              </a:rPr>
              <a:t>біріктіру</a:t>
            </a:r>
            <a:r>
              <a:rPr lang="ru-RU" sz="4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200" b="1" dirty="0" err="1">
                <a:latin typeface="Times New Roman" pitchFamily="18" charset="0"/>
                <a:cs typeface="Times New Roman" pitchFamily="18" charset="0"/>
              </a:rPr>
              <a:t>деп</a:t>
            </a:r>
            <a:r>
              <a:rPr lang="ru-RU" sz="4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200" b="1" dirty="0" err="1">
                <a:latin typeface="Times New Roman" pitchFamily="18" charset="0"/>
                <a:cs typeface="Times New Roman" pitchFamily="18" charset="0"/>
              </a:rPr>
              <a:t>атайды</a:t>
            </a:r>
            <a:r>
              <a:rPr lang="ru-RU" sz="4200" b="1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4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Анықтама4</a:t>
            </a:r>
            <a:r>
              <a:rPr lang="ru-RU" sz="4200" b="1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4200" b="1" dirty="0" err="1">
                <a:latin typeface="Times New Roman" pitchFamily="18" charset="0"/>
                <a:cs typeface="Times New Roman" pitchFamily="18" charset="0"/>
              </a:rPr>
              <a:t>Көпмүшенің</a:t>
            </a:r>
            <a:r>
              <a:rPr lang="ru-RU" sz="4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200" b="1" dirty="0" err="1" smtClean="0">
                <a:latin typeface="Times New Roman" pitchFamily="18" charset="0"/>
                <a:cs typeface="Times New Roman" pitchFamily="18" charset="0"/>
              </a:rPr>
              <a:t>дәрежесі</a:t>
            </a:r>
            <a:r>
              <a:rPr lang="ru-RU" sz="4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200" b="1" dirty="0" err="1" smtClean="0">
                <a:latin typeface="Times New Roman" pitchFamily="18" charset="0"/>
                <a:cs typeface="Times New Roman" pitchFamily="18" charset="0"/>
              </a:rPr>
              <a:t>деп</a:t>
            </a:r>
            <a:r>
              <a:rPr lang="ru-RU" sz="4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200" b="1" dirty="0" err="1">
                <a:latin typeface="Times New Roman" pitchFamily="18" charset="0"/>
                <a:cs typeface="Times New Roman" pitchFamily="18" charset="0"/>
              </a:rPr>
              <a:t>оның</a:t>
            </a:r>
            <a:r>
              <a:rPr lang="ru-RU" sz="4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200" b="1" dirty="0" err="1">
                <a:latin typeface="Times New Roman" pitchFamily="18" charset="0"/>
                <a:cs typeface="Times New Roman" pitchFamily="18" charset="0"/>
              </a:rPr>
              <a:t>құрамындағы</a:t>
            </a:r>
            <a:r>
              <a:rPr lang="ru-RU" sz="4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200" b="1" dirty="0" err="1">
                <a:latin typeface="Times New Roman" pitchFamily="18" charset="0"/>
                <a:cs typeface="Times New Roman" pitchFamily="18" charset="0"/>
              </a:rPr>
              <a:t>бірмүше</a:t>
            </a:r>
            <a:r>
              <a:rPr lang="ru-RU" sz="4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200" b="1" dirty="0" err="1">
                <a:latin typeface="Times New Roman" pitchFamily="18" charset="0"/>
                <a:cs typeface="Times New Roman" pitchFamily="18" charset="0"/>
              </a:rPr>
              <a:t>дәрежелерінің</a:t>
            </a:r>
            <a:r>
              <a:rPr lang="ru-RU" sz="4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200" b="1" dirty="0" err="1">
                <a:latin typeface="Times New Roman" pitchFamily="18" charset="0"/>
                <a:cs typeface="Times New Roman" pitchFamily="18" charset="0"/>
              </a:rPr>
              <a:t>ең</a:t>
            </a:r>
            <a:r>
              <a:rPr lang="ru-RU" sz="4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200" b="1" dirty="0" err="1">
                <a:latin typeface="Times New Roman" pitchFamily="18" charset="0"/>
                <a:cs typeface="Times New Roman" pitchFamily="18" charset="0"/>
              </a:rPr>
              <a:t>үлкенін</a:t>
            </a:r>
            <a:r>
              <a:rPr lang="ru-RU" sz="4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200" b="1" dirty="0" err="1">
                <a:latin typeface="Times New Roman" pitchFamily="18" charset="0"/>
                <a:cs typeface="Times New Roman" pitchFamily="18" charset="0"/>
              </a:rPr>
              <a:t>айтады</a:t>
            </a:r>
            <a:endParaRPr lang="ru-RU" sz="42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5593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59443" y="2276872"/>
            <a:ext cx="828092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№ 11.2 </a:t>
            </a:r>
            <a:r>
              <a:rPr lang="ru-RU" sz="3600" b="1" dirty="0" err="1">
                <a:latin typeface="Times New Roman" pitchFamily="18" charset="0"/>
                <a:cs typeface="Times New Roman" pitchFamily="18" charset="0"/>
              </a:rPr>
              <a:t>Көпмүшені</a:t>
            </a:r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 стандарт </a:t>
            </a:r>
            <a:r>
              <a:rPr lang="ru-RU" sz="3600" b="1" dirty="0" err="1">
                <a:latin typeface="Times New Roman" pitchFamily="18" charset="0"/>
                <a:cs typeface="Times New Roman" pitchFamily="18" charset="0"/>
              </a:rPr>
              <a:t>түрге</a:t>
            </a:r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>
                <a:latin typeface="Times New Roman" pitchFamily="18" charset="0"/>
                <a:cs typeface="Times New Roman" pitchFamily="18" charset="0"/>
              </a:rPr>
              <a:t>келтіру</a:t>
            </a:r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3600" b="1" dirty="0" err="1">
                <a:latin typeface="Times New Roman" pitchFamily="18" charset="0"/>
                <a:cs typeface="Times New Roman" pitchFamily="18" charset="0"/>
              </a:rPr>
              <a:t>Топта</a:t>
            </a:r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3600" b="1" dirty="0" err="1">
                <a:latin typeface="Times New Roman" pitchFamily="18" charset="0"/>
                <a:cs typeface="Times New Roman" pitchFamily="18" charset="0"/>
              </a:rPr>
              <a:t>орындап</a:t>
            </a:r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 «</a:t>
            </a:r>
            <a:r>
              <a:rPr lang="ru-RU" sz="3600" b="1" dirty="0" err="1">
                <a:latin typeface="Times New Roman" pitchFamily="18" charset="0"/>
                <a:cs typeface="Times New Roman" pitchFamily="18" charset="0"/>
              </a:rPr>
              <a:t>Джиксо</a:t>
            </a:r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» </a:t>
            </a:r>
            <a:r>
              <a:rPr lang="ru-RU" sz="3600" b="1" dirty="0" err="1">
                <a:latin typeface="Times New Roman" pitchFamily="18" charset="0"/>
                <a:cs typeface="Times New Roman" pitchFamily="18" charset="0"/>
              </a:rPr>
              <a:t>әдісі</a:t>
            </a:r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>
                <a:latin typeface="Times New Roman" pitchFamily="18" charset="0"/>
                <a:cs typeface="Times New Roman" pitchFamily="18" charset="0"/>
              </a:rPr>
              <a:t>арқылы</a:t>
            </a:r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>
                <a:latin typeface="Times New Roman" pitchFamily="18" charset="0"/>
                <a:cs typeface="Times New Roman" pitchFamily="18" charset="0"/>
              </a:rPr>
              <a:t>түсіндіреді</a:t>
            </a:r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1 </a:t>
            </a:r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топ:       №11.2 (1);   </a:t>
            </a:r>
            <a:endParaRPr lang="ru-RU" sz="36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2 топ:       № 11.2  (2);   </a:t>
            </a:r>
            <a:endParaRPr lang="ru-RU" sz="36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3 топ:        </a:t>
            </a:r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№11.2 (3); </a:t>
            </a:r>
          </a:p>
        </p:txBody>
      </p:sp>
    </p:spTree>
    <p:extLst>
      <p:ext uri="{BB962C8B-B14F-4D97-AF65-F5344CB8AC3E}">
        <p14:creationId xmlns:p14="http://schemas.microsoft.com/office/powerpoint/2010/main" val="3752791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Объект 1"/>
              <p:cNvSpPr>
                <a:spLocks noGrp="1"/>
              </p:cNvSpPr>
              <p:nvPr>
                <p:ph idx="1"/>
              </p:nvPr>
            </p:nvSpPr>
            <p:spPr>
              <a:xfrm>
                <a:off x="611560" y="2276872"/>
                <a:ext cx="7408333" cy="4353347"/>
              </a:xfrm>
            </p:spPr>
            <p:txBody>
              <a:bodyPr/>
              <a:lstStyle/>
              <a:p>
                <a:r>
                  <a:rPr lang="kk-KZ" sz="3600" b="1" dirty="0" smtClean="0">
                    <a:latin typeface="Times New Roman" pitchFamily="18" charset="0"/>
                    <a:cs typeface="Times New Roman" pitchFamily="18" charset="0"/>
                  </a:rPr>
                  <a:t>1) 5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kk-KZ" sz="3600" b="1" i="1" smtClean="0">
                            <a:latin typeface="Cambria Math"/>
                            <a:cs typeface="Times New Roman" pitchFamily="18" charset="0"/>
                          </a:rPr>
                        </m:ctrlPr>
                      </m:sSupPr>
                      <m:e>
                        <m:r>
                          <a:rPr lang="kk-KZ" sz="3600" b="1" i="1" smtClean="0">
                            <a:latin typeface="Cambria Math"/>
                            <a:cs typeface="Times New Roman" pitchFamily="18" charset="0"/>
                          </a:rPr>
                          <m:t>х</m:t>
                        </m:r>
                      </m:e>
                      <m:sup>
                        <m:r>
                          <a:rPr lang="kk-KZ" sz="3600" b="1" i="1" smtClean="0">
                            <a:latin typeface="Cambria Math"/>
                            <a:cs typeface="Times New Roman" pitchFamily="18" charset="0"/>
                          </a:rPr>
                          <m:t>𝟒</m:t>
                        </m:r>
                      </m:sup>
                    </m:sSup>
                  </m:oMath>
                </a14:m>
                <a:r>
                  <a:rPr lang="ru-RU" sz="3600" b="1" dirty="0" smtClean="0">
                    <a:latin typeface="Times New Roman" pitchFamily="18" charset="0"/>
                    <a:cs typeface="Times New Roman" pitchFamily="18" charset="0"/>
                  </a:rPr>
                  <a:t>-6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3600" b="1" i="1" smtClean="0">
                            <a:latin typeface="Cambria Math"/>
                            <a:cs typeface="Times New Roman" pitchFamily="18" charset="0"/>
                          </a:rPr>
                        </m:ctrlPr>
                      </m:sSupPr>
                      <m:e>
                        <m:r>
                          <a:rPr lang="kk-KZ" sz="3600" b="1" i="1" smtClean="0">
                            <a:latin typeface="Cambria Math"/>
                            <a:cs typeface="Times New Roman" pitchFamily="18" charset="0"/>
                          </a:rPr>
                          <m:t>а</m:t>
                        </m:r>
                      </m:e>
                      <m:sup>
                        <m:r>
                          <a:rPr lang="kk-KZ" sz="3600" b="1" i="1" smtClean="0">
                            <a:latin typeface="Cambria Math"/>
                            <a:cs typeface="Times New Roman" pitchFamily="18" charset="0"/>
                          </a:rPr>
                          <m:t>𝟐</m:t>
                        </m:r>
                      </m:sup>
                    </m:sSup>
                  </m:oMath>
                </a14:m>
                <a:r>
                  <a:rPr lang="ru-RU" sz="3600" b="1" dirty="0" smtClean="0">
                    <a:latin typeface="Times New Roman" pitchFamily="18" charset="0"/>
                    <a:cs typeface="Times New Roman" pitchFamily="18" charset="0"/>
                  </a:rPr>
                  <a:t>с+0,8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3600" b="1" i="1" dirty="0" smtClean="0">
                            <a:latin typeface="Cambria Math"/>
                            <a:cs typeface="Times New Roman" pitchFamily="18" charset="0"/>
                          </a:rPr>
                        </m:ctrlPr>
                      </m:sSupPr>
                      <m:e>
                        <m:r>
                          <a:rPr lang="kk-KZ" sz="3600" b="1" i="1" dirty="0" smtClean="0">
                            <a:latin typeface="Cambria Math"/>
                            <a:cs typeface="Times New Roman" pitchFamily="18" charset="0"/>
                          </a:rPr>
                          <m:t>у</m:t>
                        </m:r>
                      </m:e>
                      <m:sup>
                        <m:r>
                          <a:rPr lang="en-US" sz="3600" b="1" i="1" dirty="0" smtClean="0">
                            <a:latin typeface="Cambria Math"/>
                            <a:cs typeface="Times New Roman" pitchFamily="18" charset="0"/>
                          </a:rPr>
                          <m:t>𝟓</m:t>
                        </m:r>
                      </m:sup>
                    </m:sSup>
                  </m:oMath>
                </a14:m>
                <a:endParaRPr lang="ru-RU" sz="3600" b="1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 lvl="0">
                  <a:buClr>
                    <a:srgbClr val="31B6FD"/>
                  </a:buClr>
                </a:pPr>
                <a:r>
                  <a:rPr lang="kk-KZ" sz="3600" b="1" dirty="0" smtClean="0">
                    <a:solidFill>
                      <a:srgbClr val="073E87"/>
                    </a:solidFill>
                    <a:latin typeface="Times New Roman" pitchFamily="18" charset="0"/>
                    <a:cs typeface="Times New Roman" pitchFamily="18" charset="0"/>
                  </a:rPr>
                  <a:t>2) -40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kk-KZ" sz="3600" b="1" i="1">
                            <a:solidFill>
                              <a:srgbClr val="073E87"/>
                            </a:solidFill>
                            <a:latin typeface="Cambria Math"/>
                            <a:cs typeface="Times New Roman" pitchFamily="18" charset="0"/>
                          </a:rPr>
                        </m:ctrlPr>
                      </m:sSupPr>
                      <m:e>
                        <m:r>
                          <a:rPr lang="kk-KZ" sz="3600" b="1" i="1" smtClean="0">
                            <a:solidFill>
                              <a:srgbClr val="073E87"/>
                            </a:solidFill>
                            <a:latin typeface="Cambria Math"/>
                            <a:cs typeface="Times New Roman" pitchFamily="18" charset="0"/>
                          </a:rPr>
                          <m:t>а</m:t>
                        </m:r>
                      </m:e>
                      <m:sup>
                        <m:r>
                          <a:rPr lang="kk-KZ" sz="3600" b="1" i="1" smtClean="0">
                            <a:solidFill>
                              <a:srgbClr val="073E87"/>
                            </a:solidFill>
                            <a:latin typeface="Cambria Math"/>
                            <a:cs typeface="Times New Roman" pitchFamily="18" charset="0"/>
                          </a:rPr>
                          <m:t>𝟏𝟎</m:t>
                        </m:r>
                      </m:sup>
                    </m:sSup>
                    <m:r>
                      <a:rPr lang="kk-KZ" sz="3600" b="1" i="0" smtClean="0">
                        <a:solidFill>
                          <a:srgbClr val="073E87"/>
                        </a:solidFill>
                        <a:latin typeface="Cambria Math"/>
                        <a:cs typeface="Times New Roman" pitchFamily="18" charset="0"/>
                      </a:rPr>
                      <m:t>+</m:t>
                    </m:r>
                    <m:r>
                      <a:rPr lang="kk-KZ" sz="3600" b="1" i="0" smtClean="0">
                        <a:solidFill>
                          <a:srgbClr val="073E87"/>
                        </a:solidFill>
                        <a:latin typeface="Cambria Math"/>
                        <a:cs typeface="Times New Roman" pitchFamily="18" charset="0"/>
                      </a:rPr>
                      <m:t>𝟑</m:t>
                    </m:r>
                    <m:r>
                      <a:rPr lang="kk-KZ" sz="3600" b="1" i="0" smtClean="0">
                        <a:solidFill>
                          <a:srgbClr val="073E87"/>
                        </a:solidFill>
                        <a:latin typeface="Cambria Math"/>
                        <a:cs typeface="Times New Roman" pitchFamily="18" charset="0"/>
                      </a:rPr>
                      <m:t>,</m:t>
                    </m:r>
                    <m:r>
                      <a:rPr lang="kk-KZ" sz="3600" b="1" i="0" smtClean="0">
                        <a:solidFill>
                          <a:srgbClr val="073E87"/>
                        </a:solidFill>
                        <a:latin typeface="Cambria Math"/>
                        <a:cs typeface="Times New Roman" pitchFamily="18" charset="0"/>
                      </a:rPr>
                      <m:t>𝟖</m:t>
                    </m:r>
                    <m:r>
                      <a:rPr lang="kk-KZ" sz="3600" b="1" i="0" smtClean="0">
                        <a:solidFill>
                          <a:srgbClr val="073E87"/>
                        </a:solidFill>
                        <a:latin typeface="Cambria Math"/>
                        <a:cs typeface="Times New Roman" pitchFamily="18" charset="0"/>
                      </a:rPr>
                      <m:t>с</m:t>
                    </m:r>
                    <m:sSup>
                      <m:sSupPr>
                        <m:ctrlPr>
                          <a:rPr lang="ru-RU" sz="3600" b="1" i="1">
                            <a:solidFill>
                              <a:srgbClr val="073E87"/>
                            </a:solidFill>
                            <a:latin typeface="Cambria Math"/>
                            <a:cs typeface="Times New Roman" pitchFamily="18" charset="0"/>
                          </a:rPr>
                        </m:ctrlPr>
                      </m:sSupPr>
                      <m:e>
                        <m:r>
                          <a:rPr lang="en-US" sz="3600" b="1" i="1" smtClean="0">
                            <a:solidFill>
                              <a:srgbClr val="073E87"/>
                            </a:solidFill>
                            <a:latin typeface="Cambria Math"/>
                            <a:cs typeface="Times New Roman" pitchFamily="18" charset="0"/>
                          </a:rPr>
                          <m:t>𝒅</m:t>
                        </m:r>
                      </m:e>
                      <m:sup>
                        <m:r>
                          <a:rPr lang="en-US" sz="3600" b="1" i="1" smtClean="0">
                            <a:solidFill>
                              <a:srgbClr val="073E87"/>
                            </a:solidFill>
                            <a:latin typeface="Cambria Math"/>
                            <a:cs typeface="Times New Roman" pitchFamily="18" charset="0"/>
                          </a:rPr>
                          <m:t>𝟓</m:t>
                        </m:r>
                      </m:sup>
                    </m:sSup>
                  </m:oMath>
                </a14:m>
                <a:r>
                  <a:rPr lang="en-US" sz="3600" b="1" dirty="0" smtClean="0">
                    <a:solidFill>
                      <a:srgbClr val="073E87"/>
                    </a:solidFill>
                    <a:latin typeface="Times New Roman" pitchFamily="18" charset="0"/>
                    <a:cs typeface="Times New Roman" pitchFamily="18" charset="0"/>
                  </a:rPr>
                  <a:t>-n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600" b="1" i="1" smtClean="0">
                            <a:solidFill>
                              <a:srgbClr val="073E87"/>
                            </a:solidFill>
                            <a:latin typeface="Cambria Math"/>
                            <a:cs typeface="Times New Roman" pitchFamily="18" charset="0"/>
                          </a:rPr>
                        </m:ctrlPr>
                      </m:sSupPr>
                      <m:e>
                        <m:r>
                          <a:rPr lang="en-US" sz="3600" b="1" i="1" smtClean="0">
                            <a:solidFill>
                              <a:srgbClr val="073E87"/>
                            </a:solidFill>
                            <a:latin typeface="Cambria Math"/>
                            <a:cs typeface="Times New Roman" pitchFamily="18" charset="0"/>
                          </a:rPr>
                          <m:t>𝒎</m:t>
                        </m:r>
                      </m:e>
                      <m:sup>
                        <m:r>
                          <a:rPr lang="en-US" sz="3600" b="1" i="1" smtClean="0">
                            <a:solidFill>
                              <a:srgbClr val="073E87"/>
                            </a:solidFill>
                            <a:latin typeface="Cambria Math"/>
                            <a:cs typeface="Times New Roman" pitchFamily="18" charset="0"/>
                          </a:rPr>
                          <m:t>𝟑</m:t>
                        </m:r>
                      </m:sup>
                    </m:sSup>
                  </m:oMath>
                </a14:m>
                <a:endParaRPr lang="en-US" sz="3600" b="1" dirty="0" smtClean="0">
                  <a:solidFill>
                    <a:srgbClr val="073E87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lvl="0">
                  <a:buClr>
                    <a:srgbClr val="31B6FD"/>
                  </a:buClr>
                </a:pPr>
                <a:r>
                  <a:rPr lang="kk-KZ" sz="3600" b="1" dirty="0">
                    <a:solidFill>
                      <a:srgbClr val="073E87"/>
                    </a:solidFill>
                    <a:latin typeface="Times New Roman" pitchFamily="18" charset="0"/>
                    <a:cs typeface="Times New Roman" pitchFamily="18" charset="0"/>
                  </a:rPr>
                  <a:t>3</a:t>
                </a:r>
                <a:r>
                  <a:rPr lang="kk-KZ" sz="3600" b="1" dirty="0" smtClean="0">
                    <a:solidFill>
                      <a:srgbClr val="073E87"/>
                    </a:solidFill>
                    <a:latin typeface="Times New Roman" pitchFamily="18" charset="0"/>
                    <a:cs typeface="Times New Roman" pitchFamily="18" charset="0"/>
                  </a:rPr>
                  <a:t>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kk-KZ" sz="3600" b="1" i="1" smtClean="0">
                            <a:solidFill>
                              <a:srgbClr val="073E87"/>
                            </a:solidFill>
                            <a:latin typeface="Cambria Math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3600" b="1" i="1" smtClean="0">
                            <a:solidFill>
                              <a:srgbClr val="073E87"/>
                            </a:solidFill>
                            <a:latin typeface="Cambria Math"/>
                            <a:cs typeface="Times New Roman" pitchFamily="18" charset="0"/>
                          </a:rPr>
                          <m:t>𝟖</m:t>
                        </m:r>
                      </m:num>
                      <m:den>
                        <m:r>
                          <a:rPr lang="en-US" sz="3600" b="1" i="1" smtClean="0">
                            <a:solidFill>
                              <a:srgbClr val="073E87"/>
                            </a:solidFill>
                            <a:latin typeface="Cambria Math"/>
                            <a:cs typeface="Times New Roman" pitchFamily="18" charset="0"/>
                          </a:rPr>
                          <m:t>𝟑</m:t>
                        </m:r>
                      </m:den>
                    </m:f>
                    <m:sSup>
                      <m:sSupPr>
                        <m:ctrlPr>
                          <a:rPr lang="kk-KZ" sz="3600" b="1" i="1">
                            <a:solidFill>
                              <a:srgbClr val="073E87"/>
                            </a:solidFill>
                            <a:latin typeface="Cambria Math"/>
                            <a:cs typeface="Times New Roman" pitchFamily="18" charset="0"/>
                          </a:rPr>
                        </m:ctrlPr>
                      </m:sSupPr>
                      <m:e>
                        <m:r>
                          <a:rPr lang="kk-KZ" sz="3600" b="1" i="1" smtClean="0">
                            <a:solidFill>
                              <a:srgbClr val="073E87"/>
                            </a:solidFill>
                            <a:latin typeface="Cambria Math"/>
                            <a:cs typeface="Times New Roman" pitchFamily="18" charset="0"/>
                          </a:rPr>
                          <m:t> а</m:t>
                        </m:r>
                        <m:r>
                          <a:rPr lang="en-US" sz="3600" b="1" i="1" smtClean="0">
                            <a:solidFill>
                              <a:srgbClr val="073E87"/>
                            </a:solidFill>
                            <a:latin typeface="Cambria Math"/>
                            <a:cs typeface="Times New Roman" pitchFamily="18" charset="0"/>
                          </a:rPr>
                          <m:t>𝒃</m:t>
                        </m:r>
                      </m:e>
                      <m:sup>
                        <m:r>
                          <a:rPr lang="en-US" sz="3600" b="1" i="1" smtClean="0">
                            <a:solidFill>
                              <a:srgbClr val="073E87"/>
                            </a:solidFill>
                            <a:latin typeface="Cambria Math"/>
                            <a:cs typeface="Times New Roman" pitchFamily="18" charset="0"/>
                          </a:rPr>
                          <m:t>𝟑</m:t>
                        </m:r>
                      </m:sup>
                    </m:sSup>
                    <m:r>
                      <a:rPr lang="en-US" sz="3600" b="1" i="0" smtClean="0">
                        <a:solidFill>
                          <a:srgbClr val="073E87"/>
                        </a:solidFill>
                        <a:latin typeface="Cambria Math"/>
                        <a:cs typeface="Times New Roman" pitchFamily="18" charset="0"/>
                      </a:rPr>
                      <m:t>+</m:t>
                    </m:r>
                    <m:f>
                      <m:fPr>
                        <m:ctrlPr>
                          <a:rPr lang="en-US" sz="3600" b="1" i="1" smtClean="0">
                            <a:solidFill>
                              <a:srgbClr val="073E87"/>
                            </a:solidFill>
                            <a:latin typeface="Cambria Math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3600" b="1" i="1" smtClean="0">
                            <a:solidFill>
                              <a:srgbClr val="073E87"/>
                            </a:solidFill>
                            <a:latin typeface="Cambria Math"/>
                            <a:cs typeface="Times New Roman" pitchFamily="18" charset="0"/>
                          </a:rPr>
                          <m:t>𝟏𝟎</m:t>
                        </m:r>
                      </m:num>
                      <m:den>
                        <m:r>
                          <a:rPr lang="en-US" sz="3600" b="1" i="1" smtClean="0">
                            <a:solidFill>
                              <a:srgbClr val="073E87"/>
                            </a:solidFill>
                            <a:latin typeface="Cambria Math"/>
                            <a:cs typeface="Times New Roman" pitchFamily="18" charset="0"/>
                          </a:rPr>
                          <m:t>𝟏𝟕</m:t>
                        </m:r>
                      </m:den>
                    </m:f>
                    <m:sSup>
                      <m:sSupPr>
                        <m:ctrlPr>
                          <a:rPr lang="ru-RU" sz="3600" b="1" i="1">
                            <a:solidFill>
                              <a:srgbClr val="073E87"/>
                            </a:solidFill>
                            <a:latin typeface="Cambria Math"/>
                            <a:cs typeface="Times New Roman" pitchFamily="18" charset="0"/>
                          </a:rPr>
                        </m:ctrlPr>
                      </m:sSupPr>
                      <m:e>
                        <m:r>
                          <a:rPr lang="en-US" sz="3600" b="1" i="1" smtClean="0">
                            <a:solidFill>
                              <a:srgbClr val="073E87"/>
                            </a:solidFill>
                            <a:latin typeface="Cambria Math"/>
                            <a:cs typeface="Times New Roman" pitchFamily="18" charset="0"/>
                          </a:rPr>
                          <m:t>𝒅</m:t>
                        </m:r>
                      </m:e>
                      <m:sup>
                        <m:r>
                          <a:rPr lang="en-US" sz="3600" b="1" i="1" smtClean="0">
                            <a:solidFill>
                              <a:srgbClr val="073E87"/>
                            </a:solidFill>
                            <a:latin typeface="Cambria Math"/>
                            <a:cs typeface="Times New Roman" pitchFamily="18" charset="0"/>
                          </a:rPr>
                          <m:t>𝟏𝟎</m:t>
                        </m:r>
                      </m:sup>
                    </m:sSup>
                    <m:r>
                      <a:rPr lang="en-US" sz="3600" b="1" i="0" smtClean="0">
                        <a:solidFill>
                          <a:srgbClr val="073E87"/>
                        </a:solidFill>
                        <a:latin typeface="Cambria Math"/>
                        <a:cs typeface="Times New Roman" pitchFamily="18" charset="0"/>
                      </a:rPr>
                      <m:t>−</m:t>
                    </m:r>
                    <m:r>
                      <a:rPr lang="en-US" sz="3600" b="1" i="1" smtClean="0">
                        <a:solidFill>
                          <a:srgbClr val="073E87"/>
                        </a:solidFill>
                        <a:latin typeface="Cambria Math"/>
                        <a:cs typeface="Times New Roman" pitchFamily="18" charset="0"/>
                      </a:rPr>
                      <m:t>𝟏</m:t>
                    </m:r>
                    <m:r>
                      <a:rPr lang="en-US" sz="3600" b="1" i="1" smtClean="0">
                        <a:solidFill>
                          <a:srgbClr val="073E87"/>
                        </a:solidFill>
                        <a:latin typeface="Cambria Math"/>
                        <a:cs typeface="Times New Roman" pitchFamily="18" charset="0"/>
                      </a:rPr>
                      <m:t>,</m:t>
                    </m:r>
                    <m:r>
                      <a:rPr lang="en-US" sz="3600" b="1" i="1" smtClean="0">
                        <a:solidFill>
                          <a:srgbClr val="073E87"/>
                        </a:solidFill>
                        <a:latin typeface="Cambria Math"/>
                        <a:cs typeface="Times New Roman" pitchFamily="18" charset="0"/>
                      </a:rPr>
                      <m:t>𝟐</m:t>
                    </m:r>
                  </m:oMath>
                </a14:m>
                <a:r>
                  <a:rPr lang="en-US" sz="3600" b="1" dirty="0" smtClean="0">
                    <a:solidFill>
                      <a:srgbClr val="073E87"/>
                    </a:solidFill>
                    <a:latin typeface="Times New Roman" pitchFamily="18" charset="0"/>
                    <a:cs typeface="Times New Roman" pitchFamily="18" charset="0"/>
                  </a:rPr>
                  <a:t>z</a:t>
                </a:r>
              </a:p>
              <a:p>
                <a:pPr lvl="0">
                  <a:buClr>
                    <a:srgbClr val="31B6FD"/>
                  </a:buClr>
                </a:pPr>
                <a:r>
                  <a:rPr lang="en-US" sz="3600" b="1" dirty="0" smtClean="0">
                    <a:solidFill>
                      <a:srgbClr val="073E87"/>
                    </a:solidFill>
                    <a:latin typeface="Times New Roman" pitchFamily="18" charset="0"/>
                    <a:cs typeface="Times New Roman" pitchFamily="18" charset="0"/>
                  </a:rPr>
                  <a:t>4</a:t>
                </a:r>
                <a:r>
                  <a:rPr lang="kk-KZ" sz="3600" b="1" dirty="0" smtClean="0">
                    <a:solidFill>
                      <a:srgbClr val="073E87"/>
                    </a:solidFill>
                    <a:latin typeface="Times New Roman" pitchFamily="18" charset="0"/>
                    <a:cs typeface="Times New Roman" pitchFamily="18" charset="0"/>
                  </a:rPr>
                  <a:t>)</a:t>
                </a:r>
                <a14:m>
                  <m:oMath xmlns:m="http://schemas.openxmlformats.org/officeDocument/2006/math">
                    <m:r>
                      <a:rPr lang="en-US" sz="3600" b="1" i="0" smtClean="0">
                        <a:solidFill>
                          <a:srgbClr val="073E87"/>
                        </a:solidFill>
                        <a:latin typeface="Cambria Math"/>
                        <a:cs typeface="Times New Roman" pitchFamily="18" charset="0"/>
                      </a:rPr>
                      <m:t>  </m:t>
                    </m:r>
                    <m:r>
                      <a:rPr lang="en-US" sz="3600" b="1" i="0" smtClean="0">
                        <a:solidFill>
                          <a:srgbClr val="073E87"/>
                        </a:solidFill>
                        <a:latin typeface="Cambria Math"/>
                        <a:cs typeface="Times New Roman" pitchFamily="18" charset="0"/>
                      </a:rPr>
                      <m:t>𝟓</m:t>
                    </m:r>
                    <m:sSup>
                      <m:sSupPr>
                        <m:ctrlPr>
                          <a:rPr lang="kk-KZ" sz="3600" b="1" i="1" smtClean="0">
                            <a:solidFill>
                              <a:srgbClr val="073E87"/>
                            </a:solidFill>
                            <a:latin typeface="Cambria Math"/>
                            <a:cs typeface="Times New Roman" pitchFamily="18" charset="0"/>
                          </a:rPr>
                        </m:ctrlPr>
                      </m:sSupPr>
                      <m:e>
                        <m:r>
                          <a:rPr lang="en-US" sz="3600" b="1" i="1" smtClean="0">
                            <a:solidFill>
                              <a:srgbClr val="073E87"/>
                            </a:solidFill>
                            <a:latin typeface="Cambria Math"/>
                            <a:cs typeface="Times New Roman" pitchFamily="18" charset="0"/>
                          </a:rPr>
                          <m:t>𝒄</m:t>
                        </m:r>
                      </m:e>
                      <m:sup>
                        <m:r>
                          <a:rPr lang="en-US" sz="3600" b="1" i="1" smtClean="0">
                            <a:solidFill>
                              <a:srgbClr val="073E87"/>
                            </a:solidFill>
                            <a:latin typeface="Cambria Math"/>
                            <a:cs typeface="Times New Roman" pitchFamily="18" charset="0"/>
                          </a:rPr>
                          <m:t>𝟓</m:t>
                        </m:r>
                      </m:sup>
                    </m:sSup>
                    <m:r>
                      <a:rPr lang="en-US" sz="3600" b="1" i="0" smtClean="0">
                        <a:solidFill>
                          <a:srgbClr val="073E87"/>
                        </a:solidFill>
                        <a:latin typeface="Cambria Math"/>
                        <a:cs typeface="Times New Roman" pitchFamily="18" charset="0"/>
                      </a:rPr>
                      <m:t>−</m:t>
                    </m:r>
                    <m:f>
                      <m:fPr>
                        <m:ctrlPr>
                          <a:rPr lang="en-US" sz="3600" b="1" i="1">
                            <a:solidFill>
                              <a:srgbClr val="073E87"/>
                            </a:solidFill>
                            <a:latin typeface="Cambria Math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3600" b="1" i="1">
                            <a:solidFill>
                              <a:srgbClr val="073E87"/>
                            </a:solidFill>
                            <a:latin typeface="Cambria Math"/>
                            <a:cs typeface="Times New Roman" pitchFamily="18" charset="0"/>
                          </a:rPr>
                          <m:t>𝟏</m:t>
                        </m:r>
                        <m:r>
                          <a:rPr lang="en-US" sz="3600" b="1" i="1" smtClean="0">
                            <a:solidFill>
                              <a:srgbClr val="073E87"/>
                            </a:solidFill>
                            <a:latin typeface="Cambria Math"/>
                            <a:cs typeface="Times New Roman" pitchFamily="18" charset="0"/>
                          </a:rPr>
                          <m:t>𝟓</m:t>
                        </m:r>
                      </m:num>
                      <m:den>
                        <m:r>
                          <a:rPr lang="en-US" sz="3600" b="1" i="1" smtClean="0">
                            <a:solidFill>
                              <a:srgbClr val="073E87"/>
                            </a:solidFill>
                            <a:latin typeface="Cambria Math"/>
                            <a:cs typeface="Times New Roman" pitchFamily="18" charset="0"/>
                          </a:rPr>
                          <m:t>𝟐𝟔</m:t>
                        </m:r>
                      </m:den>
                    </m:f>
                    <m:sSup>
                      <m:sSupPr>
                        <m:ctrlPr>
                          <a:rPr lang="ru-RU" sz="3600" b="1" i="1">
                            <a:solidFill>
                              <a:srgbClr val="073E87"/>
                            </a:solidFill>
                            <a:latin typeface="Cambria Math"/>
                            <a:cs typeface="Times New Roman" pitchFamily="18" charset="0"/>
                          </a:rPr>
                        </m:ctrlPr>
                      </m:sSupPr>
                      <m:e>
                        <m:r>
                          <a:rPr lang="en-US" sz="3600" b="1" i="1" smtClean="0">
                            <a:solidFill>
                              <a:srgbClr val="073E87"/>
                            </a:solidFill>
                            <a:latin typeface="Cambria Math"/>
                            <a:cs typeface="Times New Roman" pitchFamily="18" charset="0"/>
                          </a:rPr>
                          <m:t>𝒙𝒚</m:t>
                        </m:r>
                      </m:e>
                      <m:sup>
                        <m:r>
                          <a:rPr lang="en-US" sz="3600" b="1" i="1" smtClean="0">
                            <a:solidFill>
                              <a:srgbClr val="073E87"/>
                            </a:solidFill>
                            <a:latin typeface="Cambria Math"/>
                            <a:cs typeface="Times New Roman" pitchFamily="18" charset="0"/>
                          </a:rPr>
                          <m:t>𝟑</m:t>
                        </m:r>
                      </m:sup>
                    </m:sSup>
                    <m:r>
                      <a:rPr lang="en-US" sz="3600" b="1" i="0" smtClean="0">
                        <a:solidFill>
                          <a:srgbClr val="073E87"/>
                        </a:solidFill>
                        <a:latin typeface="Cambria Math"/>
                        <a:cs typeface="Times New Roman" pitchFamily="18" charset="0"/>
                      </a:rPr>
                      <m:t>+</m:t>
                    </m:r>
                  </m:oMath>
                </a14:m>
                <a:r>
                  <a:rPr lang="en-US" sz="3600" b="1" dirty="0" smtClean="0">
                    <a:solidFill>
                      <a:srgbClr val="073E87"/>
                    </a:solidFill>
                    <a:latin typeface="Times New Roman" pitchFamily="18" charset="0"/>
                    <a:cs typeface="Times New Roman" pitchFamily="18" charset="0"/>
                  </a:rPr>
                  <a:t>100</a:t>
                </a:r>
                <a:endParaRPr lang="en-US" sz="3600" b="1" dirty="0">
                  <a:solidFill>
                    <a:srgbClr val="073E87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lvl="0">
                  <a:buClr>
                    <a:srgbClr val="31B6FD"/>
                  </a:buClr>
                </a:pPr>
                <a:endParaRPr lang="ru-RU" dirty="0">
                  <a:solidFill>
                    <a:srgbClr val="073E87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lvl="0">
                  <a:buClr>
                    <a:srgbClr val="31B6FD"/>
                  </a:buClr>
                </a:pPr>
                <a:endParaRPr lang="ru-RU" dirty="0">
                  <a:solidFill>
                    <a:srgbClr val="073E87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endParaRPr lang="ru-RU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2" name="Объект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11560" y="2276872"/>
                <a:ext cx="7408333" cy="4353347"/>
              </a:xfrm>
              <a:blipFill rotWithShape="1">
                <a:blip r:embed="rId2"/>
                <a:stretch>
                  <a:fillRect l="-2467" t="-196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№11.3.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Көпмұшенің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мүшелерін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атап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шық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5852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515</TotalTime>
  <Words>419</Words>
  <Application>Microsoft Office PowerPoint</Application>
  <PresentationFormat>Экран (4:3)</PresentationFormat>
  <Paragraphs>45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Волна</vt:lpstr>
      <vt:lpstr>Презентация PowerPoint</vt:lpstr>
      <vt:lpstr>Үй тапсырмасын тексеру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№11.3. Көпмұшенің мүшелерін атап шық</vt:lpstr>
      <vt:lpstr>№ 11.4. Көпмүшенің ұқсас мүшелерін біріктіру. Топтық жұмыс </vt:lpstr>
      <vt:lpstr>Презентация PowerPoint</vt:lpstr>
      <vt:lpstr>Үйге тапсырма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Sultan</dc:creator>
  <cp:lastModifiedBy>Sultan</cp:lastModifiedBy>
  <cp:revision>11</cp:revision>
  <dcterms:created xsi:type="dcterms:W3CDTF">2022-10-10T03:51:13Z</dcterms:created>
  <dcterms:modified xsi:type="dcterms:W3CDTF">2022-10-11T16:02:59Z</dcterms:modified>
</cp:coreProperties>
</file>