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7" r:id="rId4"/>
    <p:sldId id="258" r:id="rId5"/>
    <p:sldId id="260" r:id="rId6"/>
    <p:sldId id="262" r:id="rId7"/>
    <p:sldId id="270" r:id="rId8"/>
    <p:sldId id="269" r:id="rId9"/>
    <p:sldId id="259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424872"/>
            <a:ext cx="7766936" cy="2105891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Мұзафар Әлімбаев «Шынықсаң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шымыр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боларсың...»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6781" y="3131126"/>
            <a:ext cx="7766936" cy="337127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kk-KZ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сөздер:</a:t>
            </a:r>
          </a:p>
          <a:p>
            <a:pPr algn="l"/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Мәре – финиш</a:t>
            </a:r>
          </a:p>
          <a:p>
            <a:pPr algn="l"/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Мерей  – успех, авторитет</a:t>
            </a:r>
          </a:p>
          <a:p>
            <a:pPr algn="l"/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Үлес  – вклад</a:t>
            </a:r>
          </a:p>
          <a:p>
            <a:pPr algn="l"/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Ұпай  – баллы</a:t>
            </a:r>
          </a:p>
          <a:p>
            <a:pPr algn="l"/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  – обрыв, крутой берег</a:t>
            </a:r>
          </a:p>
          <a:p>
            <a:pPr algn="l"/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Көзде - целиться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355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683491"/>
            <a:ext cx="7766936" cy="1450109"/>
          </a:xfrm>
        </p:spPr>
        <p:txBody>
          <a:bodyPr/>
          <a:lstStyle/>
          <a:p>
            <a:pPr algn="l"/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Үйге тапсырма:</a:t>
            </a:r>
            <a:r>
              <a:rPr lang="kk-KZ" b="1" dirty="0" smtClean="0"/>
              <a:t/>
            </a:r>
            <a:br>
              <a:rPr lang="kk-KZ" b="1" dirty="0" smtClean="0"/>
            </a:br>
            <a:endParaRPr lang="en-US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468582"/>
            <a:ext cx="7766936" cy="3679151"/>
          </a:xfrm>
        </p:spPr>
        <p:txBody>
          <a:bodyPr>
            <a:normAutofit/>
          </a:bodyPr>
          <a:lstStyle/>
          <a:p>
            <a:pPr algn="l"/>
            <a:r>
              <a:rPr lang="kk-KZ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 бет. 11- тапсырма. Есімдіктерді қолдана отырып, сөйлемдерді толықтырып жаз.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656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803564"/>
            <a:ext cx="7766936" cy="794327"/>
          </a:xfrm>
        </p:spPr>
        <p:txBody>
          <a:bodyPr/>
          <a:lstStyle/>
          <a:p>
            <a:pPr algn="l"/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1902691"/>
            <a:ext cx="7766936" cy="3245041"/>
          </a:xfrm>
        </p:spPr>
        <p:txBody>
          <a:bodyPr>
            <a:normAutofit lnSpcReduction="10000"/>
          </a:bodyPr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Өлеңді түсініп оқуды үйрену</a:t>
            </a: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l">
              <a:buClr>
                <a:srgbClr val="5FCBEF"/>
              </a:buClr>
              <a:buFont typeface="Wingdings" panose="05000000000000000000" pitchFamily="2" charset="2"/>
              <a:buChar char="Ø"/>
            </a:pP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Сөздердің мағынасын ажыратып, сөйлем құрауды меңгеру.</a:t>
            </a:r>
            <a:b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kk-KZ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953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54182"/>
            <a:ext cx="7766936" cy="600363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Сөзжұмбақты шешіңіз.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6764" y="1681019"/>
            <a:ext cx="8721698" cy="4003344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Бекзат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Саттарханов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Олимпиадада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алтын                                                                                   </a:t>
            </a:r>
          </a:p>
          <a:p>
            <a:pPr algn="l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медальге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2008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Олимпиада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қалада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Серік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Сапиев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қай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Олимпиадада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Мығым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сөзінің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синонимін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табыңыз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l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	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Әлемдегі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танымал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спорттық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командалық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бар?   </a:t>
            </a:r>
          </a:p>
          <a:p>
            <a:pPr algn="l"/>
            <a:endParaRPr lang="ru-RU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96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5835" y="535310"/>
            <a:ext cx="7766936" cy="1159738"/>
          </a:xfrm>
        </p:spPr>
        <p:txBody>
          <a:bodyPr/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</a:rPr>
              <a:t>2- тапсырма. Ойлан, тап Жұмбақтарды шеш.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2046515"/>
            <a:ext cx="7766936" cy="4585194"/>
          </a:xfrm>
        </p:spPr>
        <p:txBody>
          <a:bodyPr>
            <a:normAutofit fontScale="62500" lnSpcReduction="20000"/>
          </a:bodyPr>
          <a:lstStyle/>
          <a:p>
            <a:endParaRPr lang="kk-KZ" dirty="0" smtClean="0"/>
          </a:p>
          <a:p>
            <a:pPr algn="l"/>
            <a:r>
              <a:rPr lang="kk-KZ" sz="5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 біткен соғады </a:t>
            </a:r>
          </a:p>
          <a:p>
            <a:pPr algn="l"/>
            <a:r>
              <a:rPr lang="kk-KZ" sz="5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Жеңіл шарды домалақ.              </a:t>
            </a:r>
          </a:p>
          <a:p>
            <a:pPr algn="l"/>
            <a:r>
              <a:rPr lang="kk-KZ" sz="5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Ұрсаң, ұшып жоғары,</a:t>
            </a:r>
          </a:p>
          <a:p>
            <a:pPr algn="l"/>
            <a:r>
              <a:rPr lang="kk-KZ" sz="5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Жерге түсер домалап.</a:t>
            </a:r>
          </a:p>
          <a:p>
            <a:pPr algn="l"/>
            <a:endParaRPr lang="kk-KZ" sz="5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Аяғымда – басы қайқы қос сырық,    </a:t>
            </a:r>
          </a:p>
          <a:p>
            <a:pPr algn="l"/>
            <a:r>
              <a:rPr lang="kk-KZ" sz="4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Таяғым да қуады оны састырып.</a:t>
            </a:r>
          </a:p>
          <a:p>
            <a:endParaRPr lang="kk-KZ" dirty="0"/>
          </a:p>
          <a:p>
            <a:pPr algn="ctr"/>
            <a:r>
              <a:rPr lang="kk-KZ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Қазақша күресің&quot; қалай, қазағым?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3885" y="4580502"/>
            <a:ext cx="1578886" cy="14006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3610" y="2351315"/>
            <a:ext cx="1709161" cy="157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3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757382"/>
            <a:ext cx="7766936" cy="1320800"/>
          </a:xfrm>
        </p:spPr>
        <p:txBody>
          <a:bodyPr/>
          <a:lstStyle/>
          <a:p>
            <a:pPr algn="l"/>
            <a:r>
              <a:rPr lang="kk-K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Табанға қаңжар байладым,    </a:t>
            </a:r>
            <a:br>
              <a:rPr lang="kk-K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Бетінде айна ойнадым.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2761673"/>
            <a:ext cx="7766936" cy="2386060"/>
          </a:xfrm>
        </p:spPr>
        <p:txBody>
          <a:bodyPr>
            <a:noAutofit/>
          </a:bodyPr>
          <a:lstStyle/>
          <a:p>
            <a:pPr algn="l"/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Мінсем,</a:t>
            </a:r>
          </a:p>
          <a:p>
            <a:pPr algn="l"/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Төменге зу етем,                       </a:t>
            </a:r>
          </a:p>
          <a:p>
            <a:pPr algn="l"/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Өрлесем,</a:t>
            </a:r>
          </a:p>
          <a:p>
            <a:pPr algn="l"/>
            <a:r>
              <a:rPr lang="kk-KZ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 өзім сүйретем.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1944" y="757382"/>
            <a:ext cx="1988456" cy="149101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0343" y="2931887"/>
            <a:ext cx="1813660" cy="177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485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517236"/>
            <a:ext cx="7766936" cy="2706255"/>
          </a:xfrm>
        </p:spPr>
        <p:txBody>
          <a:bodyPr/>
          <a:lstStyle/>
          <a:p>
            <a:pPr algn="l"/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тапсырма. Суретке қара. Сұрақтарға жауап бер.</a:t>
            </a:r>
            <a:b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01822"/>
          </a:xfrm>
        </p:spPr>
        <p:txBody>
          <a:bodyPr>
            <a:normAutofit/>
          </a:bodyPr>
          <a:lstStyle/>
          <a:p>
            <a:pPr algn="l"/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Суретте кім бейнеленген?</a:t>
            </a:r>
            <a:b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Мұзафар Әлімбаев кім?</a:t>
            </a:r>
            <a:b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3.Ол кісінің балалар ақыны екенін білесің бе?</a:t>
            </a:r>
            <a:br>
              <a:rPr lang="kk-KZ" sz="2400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418" y="1580166"/>
            <a:ext cx="2253673" cy="205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95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989" y="674254"/>
            <a:ext cx="8789320" cy="655781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688770"/>
              </p:ext>
            </p:extLst>
          </p:nvPr>
        </p:nvGraphicFramePr>
        <p:xfrm>
          <a:off x="979055" y="1893457"/>
          <a:ext cx="8294253" cy="2087373"/>
        </p:xfrm>
        <a:graphic>
          <a:graphicData uri="http://schemas.openxmlformats.org/drawingml/2006/table">
            <a:tbl>
              <a:tblPr firstRow="1" firstCol="1" bandRow="1"/>
              <a:tblGrid>
                <a:gridCol w="1733927">
                  <a:extLst>
                    <a:ext uri="{9D8B030D-6E8A-4147-A177-3AD203B41FA5}">
                      <a16:colId xmlns:a16="http://schemas.microsoft.com/office/drawing/2014/main" val="2958543913"/>
                    </a:ext>
                  </a:extLst>
                </a:gridCol>
                <a:gridCol w="2207630">
                  <a:extLst>
                    <a:ext uri="{9D8B030D-6E8A-4147-A177-3AD203B41FA5}">
                      <a16:colId xmlns:a16="http://schemas.microsoft.com/office/drawing/2014/main" val="1532536657"/>
                    </a:ext>
                  </a:extLst>
                </a:gridCol>
                <a:gridCol w="2180817">
                  <a:extLst>
                    <a:ext uri="{9D8B030D-6E8A-4147-A177-3AD203B41FA5}">
                      <a16:colId xmlns:a16="http://schemas.microsoft.com/office/drawing/2014/main" val="330167239"/>
                    </a:ext>
                  </a:extLst>
                </a:gridCol>
                <a:gridCol w="2171879">
                  <a:extLst>
                    <a:ext uri="{9D8B030D-6E8A-4147-A177-3AD203B41FA5}">
                      <a16:colId xmlns:a16="http://schemas.microsoft.com/office/drawing/2014/main" val="2240444856"/>
                    </a:ext>
                  </a:extLst>
                </a:gridCol>
              </a:tblGrid>
              <a:tr h="5853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Иілу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еңкейіп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безек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қағу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даусы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шықты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Ұқсау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айнымайды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қанат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жаю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қолын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жайып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988680"/>
                  </a:ext>
                </a:extLst>
              </a:tr>
              <a:tr h="97559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8053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0291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5928" y="630489"/>
            <a:ext cx="878378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7-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тапсырма</a:t>
            </a: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Өлең бойынша сұрақтарға жауап беріңіз</a:t>
            </a:r>
            <a:r>
              <a:rPr lang="kk-KZ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kk-KZ" sz="1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1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627424"/>
              </p:ext>
            </p:extLst>
          </p:nvPr>
        </p:nvGraphicFramePr>
        <p:xfrm>
          <a:off x="803564" y="1616365"/>
          <a:ext cx="8783781" cy="2513791"/>
        </p:xfrm>
        <a:graphic>
          <a:graphicData uri="http://schemas.openxmlformats.org/drawingml/2006/table">
            <a:tbl>
              <a:tblPr firstRow="1" firstCol="1" bandRow="1"/>
              <a:tblGrid>
                <a:gridCol w="2668612">
                  <a:extLst>
                    <a:ext uri="{9D8B030D-6E8A-4147-A177-3AD203B41FA5}">
                      <a16:colId xmlns:a16="http://schemas.microsoft.com/office/drawing/2014/main" val="1704203966"/>
                    </a:ext>
                  </a:extLst>
                </a:gridCol>
                <a:gridCol w="2978472">
                  <a:extLst>
                    <a:ext uri="{9D8B030D-6E8A-4147-A177-3AD203B41FA5}">
                      <a16:colId xmlns:a16="http://schemas.microsoft.com/office/drawing/2014/main" val="3591378496"/>
                    </a:ext>
                  </a:extLst>
                </a:gridCol>
                <a:gridCol w="3136697">
                  <a:extLst>
                    <a:ext uri="{9D8B030D-6E8A-4147-A177-3AD203B41FA5}">
                      <a16:colId xmlns:a16="http://schemas.microsoft.com/office/drawing/2014/main" val="937116654"/>
                    </a:ext>
                  </a:extLst>
                </a:gridCol>
              </a:tblGrid>
              <a:tr h="1050729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Өлең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туралы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(О чем стихотворение?)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Өлеңге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қандай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тақырып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қоюға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болады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(Как можно </a:t>
                      </a:r>
                      <a:r>
                        <a:rPr lang="ru-RU" sz="1800" i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озоглавить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стихотворение)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Жаттығудың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адамға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қандай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пайдасы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бар? 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(Каковы преимущества упражнений?)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363219"/>
                  </a:ext>
                </a:extLst>
              </a:tr>
              <a:tr h="1350725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985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7986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360219"/>
            <a:ext cx="7766936" cy="1976582"/>
          </a:xfrm>
        </p:spPr>
        <p:txBody>
          <a:bodyPr/>
          <a:lstStyle/>
          <a:p>
            <a:pPr algn="l"/>
            <a:r>
              <a:rPr lang="kk-KZ" sz="3600" b="1" dirty="0" smtClean="0">
                <a:solidFill>
                  <a:srgbClr val="002060"/>
                </a:solidFill>
              </a:rPr>
              <a:t/>
            </a:r>
            <a:br>
              <a:rPr lang="kk-KZ" sz="3600" b="1" dirty="0" smtClean="0">
                <a:solidFill>
                  <a:srgbClr val="002060"/>
                </a:solidFill>
              </a:rPr>
            </a:br>
            <a:r>
              <a:rPr lang="kk-KZ" sz="3600" b="1" dirty="0">
                <a:solidFill>
                  <a:srgbClr val="002060"/>
                </a:solidFill>
              </a:rPr>
              <a:t/>
            </a:r>
            <a:br>
              <a:rPr lang="kk-KZ" sz="3600" b="1" dirty="0">
                <a:solidFill>
                  <a:srgbClr val="002060"/>
                </a:solidFill>
              </a:rPr>
            </a:br>
            <a:r>
              <a:rPr lang="kk-KZ" sz="3600" b="1" dirty="0" smtClean="0">
                <a:solidFill>
                  <a:srgbClr val="002060"/>
                </a:solidFill>
              </a:rPr>
              <a:t/>
            </a:r>
            <a:br>
              <a:rPr lang="kk-KZ" sz="3600" b="1" dirty="0" smtClean="0">
                <a:solidFill>
                  <a:srgbClr val="002060"/>
                </a:solidFill>
              </a:rPr>
            </a:br>
            <a:r>
              <a:rPr lang="kk-KZ" sz="3600" b="1" dirty="0">
                <a:solidFill>
                  <a:srgbClr val="002060"/>
                </a:solidFill>
              </a:rPr>
              <a:t/>
            </a:r>
            <a:br>
              <a:rPr lang="kk-KZ" sz="3600" b="1" dirty="0">
                <a:solidFill>
                  <a:srgbClr val="002060"/>
                </a:solidFill>
              </a:rPr>
            </a:br>
            <a:r>
              <a:rPr lang="kk-KZ" sz="3600" b="1" dirty="0" smtClean="0">
                <a:solidFill>
                  <a:srgbClr val="002060"/>
                </a:solidFill>
              </a:rPr>
              <a:t/>
            </a:r>
            <a:br>
              <a:rPr lang="kk-KZ" sz="3600" b="1" dirty="0" smtClean="0">
                <a:solidFill>
                  <a:srgbClr val="002060"/>
                </a:solidFill>
              </a:rPr>
            </a:br>
            <a:r>
              <a:rPr lang="kk-KZ" sz="3600" b="1" dirty="0">
                <a:solidFill>
                  <a:srgbClr val="002060"/>
                </a:solidFill>
              </a:rPr>
              <a:t/>
            </a:r>
            <a:br>
              <a:rPr lang="kk-KZ" sz="3600" b="1" dirty="0">
                <a:solidFill>
                  <a:srgbClr val="002060"/>
                </a:solidFill>
              </a:rPr>
            </a:br>
            <a:r>
              <a:rPr lang="kk-KZ" sz="3600" b="1" dirty="0" smtClean="0">
                <a:solidFill>
                  <a:srgbClr val="002060"/>
                </a:solidFill>
              </a:rPr>
              <a:t/>
            </a:r>
            <a:br>
              <a:rPr lang="kk-KZ" sz="3600" b="1" dirty="0" smtClean="0">
                <a:solidFill>
                  <a:srgbClr val="002060"/>
                </a:solidFill>
              </a:rPr>
            </a:br>
            <a:r>
              <a:rPr lang="kk-KZ" sz="3600" b="1" dirty="0">
                <a:solidFill>
                  <a:srgbClr val="002060"/>
                </a:solidFill>
              </a:rPr>
              <a:t/>
            </a:r>
            <a:br>
              <a:rPr lang="kk-KZ" sz="3600" b="1" dirty="0">
                <a:solidFill>
                  <a:srgbClr val="002060"/>
                </a:solidFill>
              </a:rPr>
            </a:br>
            <a:r>
              <a:rPr lang="kk-KZ" sz="3600" b="1" dirty="0" smtClean="0">
                <a:solidFill>
                  <a:srgbClr val="002060"/>
                </a:solidFill>
              </a:rPr>
              <a:t/>
            </a:r>
            <a:br>
              <a:rPr lang="kk-KZ" sz="3600" b="1" dirty="0" smtClean="0">
                <a:solidFill>
                  <a:srgbClr val="002060"/>
                </a:solidFill>
              </a:rPr>
            </a:br>
            <a:r>
              <a:rPr lang="kk-KZ" sz="3600" b="1" dirty="0">
                <a:solidFill>
                  <a:srgbClr val="002060"/>
                </a:solidFill>
              </a:rPr>
              <a:t/>
            </a:r>
            <a:br>
              <a:rPr lang="kk-KZ" sz="3600" b="1" dirty="0">
                <a:solidFill>
                  <a:srgbClr val="002060"/>
                </a:solidFill>
              </a:rPr>
            </a:br>
            <a:r>
              <a:rPr lang="kk-KZ" sz="3600" b="1" dirty="0" smtClean="0">
                <a:solidFill>
                  <a:srgbClr val="002060"/>
                </a:solidFill>
              </a:rPr>
              <a:t/>
            </a:r>
            <a:br>
              <a:rPr lang="kk-KZ" sz="3600" b="1" dirty="0" smtClean="0">
                <a:solidFill>
                  <a:srgbClr val="002060"/>
                </a:solidFill>
              </a:rPr>
            </a:br>
            <a:r>
              <a:rPr lang="kk-KZ" sz="3600" b="1" dirty="0">
                <a:solidFill>
                  <a:srgbClr val="002060"/>
                </a:solidFill>
              </a:rPr>
              <a:t/>
            </a:r>
            <a:br>
              <a:rPr lang="kk-KZ" sz="3600" b="1" dirty="0">
                <a:solidFill>
                  <a:srgbClr val="002060"/>
                </a:solidFill>
              </a:rPr>
            </a:br>
            <a:r>
              <a:rPr lang="kk-KZ" sz="3600" b="1" dirty="0" smtClean="0">
                <a:solidFill>
                  <a:srgbClr val="002060"/>
                </a:solidFill>
              </a:rPr>
              <a:t/>
            </a:r>
            <a:br>
              <a:rPr lang="kk-KZ" sz="3600" b="1" dirty="0" smtClean="0">
                <a:solidFill>
                  <a:srgbClr val="002060"/>
                </a:solidFill>
              </a:rPr>
            </a:br>
            <a:r>
              <a:rPr lang="kk-KZ" sz="2800" b="1" dirty="0" smtClean="0">
                <a:solidFill>
                  <a:srgbClr val="002060"/>
                </a:solidFill>
              </a:rPr>
              <a:t> Тапсырма </a:t>
            </a:r>
            <a:br>
              <a:rPr lang="kk-KZ" sz="2800" b="1" dirty="0" smtClean="0">
                <a:solidFill>
                  <a:srgbClr val="002060"/>
                </a:solidFill>
              </a:rPr>
            </a:b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сөздерді пайдалана отырып, </a:t>
            </a:r>
            <a:r>
              <a:rPr lang="kk-K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өмендегі суреттерге сөйлем құраңыз.</a:t>
            </a:r>
            <a:br>
              <a:rPr lang="kk-KZ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919" y="2336801"/>
            <a:ext cx="2367590" cy="151245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018" y="2336801"/>
            <a:ext cx="2240251" cy="144087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8185" y="438929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02382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521</TotalTime>
  <Words>198</Words>
  <Application>Microsoft Office PowerPoint</Application>
  <PresentationFormat>Широкоэкранный</PresentationFormat>
  <Paragraphs>84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Мұзафар Әлімбаев «Шынықсаң, шымыр боларсың...»</vt:lpstr>
      <vt:lpstr>Сабақтың мақсаты:</vt:lpstr>
      <vt:lpstr>Сөзжұмбақты шешіңіз.</vt:lpstr>
      <vt:lpstr>2- тапсырма. Ойлан, тап Жұмбақтарды шеш.</vt:lpstr>
      <vt:lpstr>Табанға қаңжар байладым,     Бетінде айна ойнадым.</vt:lpstr>
      <vt:lpstr>3- тапсырма. Суретке қара. Сұрақтарға жауап бер.      </vt:lpstr>
      <vt:lpstr>Презентация PowerPoint</vt:lpstr>
      <vt:lpstr>Презентация PowerPoint</vt:lpstr>
      <vt:lpstr>              Тапсырма   Жаңа сөздерді пайдалана отырып, төмендегі суреттерге сөйлем құраңыз.  </vt:lpstr>
      <vt:lpstr>   Үйге тапсырма: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Қай спорт секциясына жазылдың?</dc:title>
  <dc:creator>дастан</dc:creator>
  <cp:lastModifiedBy>дастан</cp:lastModifiedBy>
  <cp:revision>29</cp:revision>
  <dcterms:created xsi:type="dcterms:W3CDTF">2023-03-05T16:58:01Z</dcterms:created>
  <dcterms:modified xsi:type="dcterms:W3CDTF">2023-03-13T16:08:27Z</dcterms:modified>
</cp:coreProperties>
</file>