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sldIdLst>
    <p:sldId id="383" r:id="rId2"/>
    <p:sldId id="379" r:id="rId3"/>
    <p:sldId id="382" r:id="rId4"/>
    <p:sldId id="384" r:id="rId5"/>
    <p:sldId id="273" r:id="rId6"/>
    <p:sldId id="274" r:id="rId7"/>
    <p:sldId id="276" r:id="rId8"/>
    <p:sldId id="298" r:id="rId9"/>
    <p:sldId id="345" r:id="rId10"/>
    <p:sldId id="352" r:id="rId11"/>
    <p:sldId id="354" r:id="rId12"/>
    <p:sldId id="291" r:id="rId13"/>
    <p:sldId id="324" r:id="rId14"/>
    <p:sldId id="344" r:id="rId15"/>
    <p:sldId id="401" r:id="rId16"/>
    <p:sldId id="367" r:id="rId17"/>
    <p:sldId id="368" r:id="rId18"/>
    <p:sldId id="366" r:id="rId19"/>
    <p:sldId id="387" r:id="rId20"/>
    <p:sldId id="319" r:id="rId21"/>
    <p:sldId id="326" r:id="rId22"/>
    <p:sldId id="361" r:id="rId23"/>
    <p:sldId id="363" r:id="rId24"/>
    <p:sldId id="404" r:id="rId25"/>
    <p:sldId id="403" r:id="rId26"/>
    <p:sldId id="365" r:id="rId27"/>
    <p:sldId id="369" r:id="rId28"/>
    <p:sldId id="260" r:id="rId29"/>
    <p:sldId id="371" r:id="rId30"/>
    <p:sldId id="395" r:id="rId31"/>
    <p:sldId id="380" r:id="rId32"/>
    <p:sldId id="391" r:id="rId33"/>
    <p:sldId id="400" r:id="rId3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C70694-021C-4089-AF3E-BD7786CBB2F1}" type="datetimeFigureOut">
              <a:rPr lang="ru-RU" smtClean="0"/>
              <a:pPr/>
              <a:t>28.11.2023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8996C6-A4F0-4440-B7EF-69A80AE048D4}" type="slidenum">
              <a:rPr lang="ru-RU" smtClean="0"/>
              <a:pPr/>
              <a:t>‹#›</a:t>
            </a:fld>
            <a:endParaRPr lang="ru-RU"/>
          </a:p>
        </p:txBody>
      </p:sp>
    </p:spTree>
    <p:extLst>
      <p:ext uri="{BB962C8B-B14F-4D97-AF65-F5344CB8AC3E}">
        <p14:creationId xmlns:p14="http://schemas.microsoft.com/office/powerpoint/2010/main" val="38083296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A78996C6-A4F0-4440-B7EF-69A80AE048D4}" type="slidenum">
              <a:rPr lang="ru-RU" smtClean="0"/>
              <a:pPr/>
              <a:t>19</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0E00FE0B-7ABB-462A-A706-D0BD679BD731}" type="datetimeFigureOut">
              <a:rPr lang="ru-RU" smtClean="0"/>
              <a:pPr/>
              <a:t>28.11.2023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B4B8996-519C-4849-94E2-80092039D6F6}"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0E00FE0B-7ABB-462A-A706-D0BD679BD731}" type="datetimeFigureOut">
              <a:rPr lang="ru-RU" smtClean="0"/>
              <a:pPr/>
              <a:t>28.11.2023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B4B8996-519C-4849-94E2-80092039D6F6}"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0E00FE0B-7ABB-462A-A706-D0BD679BD731}" type="datetimeFigureOut">
              <a:rPr lang="ru-RU" smtClean="0"/>
              <a:pPr/>
              <a:t>28.11.2023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B4B8996-519C-4849-94E2-80092039D6F6}" type="slidenum">
              <a:rPr lang="ru-RU" smtClean="0"/>
              <a:pPr/>
              <a:t>‹#›</a:t>
            </a:fld>
            <a:endParaRPr lang="ru-RU"/>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0E00FE0B-7ABB-462A-A706-D0BD679BD731}" type="datetimeFigureOut">
              <a:rPr lang="ru-RU" smtClean="0"/>
              <a:pPr/>
              <a:t>28.11.2023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B4B8996-519C-4849-94E2-80092039D6F6}" type="slidenum">
              <a:rPr lang="ru-RU" smtClean="0"/>
              <a:pPr/>
              <a:t>‹#›</a:t>
            </a:fld>
            <a:endParaRPr lang="ru-RU"/>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E00FE0B-7ABB-462A-A706-D0BD679BD731}" type="datetimeFigureOut">
              <a:rPr lang="ru-RU" smtClean="0"/>
              <a:pPr/>
              <a:t>28.11.2023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B4B8996-519C-4849-94E2-80092039D6F6}"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0E00FE0B-7ABB-462A-A706-D0BD679BD731}" type="datetimeFigureOut">
              <a:rPr lang="ru-RU" smtClean="0"/>
              <a:pPr/>
              <a:t>28.11.2023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B4B8996-519C-4849-94E2-80092039D6F6}" type="slidenum">
              <a:rPr lang="ru-RU" smtClean="0"/>
              <a:pPr/>
              <a:t>‹#›</a:t>
            </a:fld>
            <a:endParaRPr lang="ru-RU"/>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0E00FE0B-7ABB-462A-A706-D0BD679BD731}" type="datetimeFigureOut">
              <a:rPr lang="ru-RU" smtClean="0"/>
              <a:pPr/>
              <a:t>28.11.2023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B4B8996-519C-4849-94E2-80092039D6F6}"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0E00FE0B-7ABB-462A-A706-D0BD679BD731}" type="datetimeFigureOut">
              <a:rPr lang="ru-RU" smtClean="0"/>
              <a:pPr/>
              <a:t>28.11.2023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5B4B8996-519C-4849-94E2-80092039D6F6}"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0E00FE0B-7ABB-462A-A706-D0BD679BD731}" type="datetimeFigureOut">
              <a:rPr lang="ru-RU" smtClean="0"/>
              <a:pPr/>
              <a:t>28.11.2023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5B4B8996-519C-4849-94E2-80092039D6F6}"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E00FE0B-7ABB-462A-A706-D0BD679BD731}" type="datetimeFigureOut">
              <a:rPr lang="ru-RU" smtClean="0"/>
              <a:pPr/>
              <a:t>28.11.2023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B4B8996-519C-4849-94E2-80092039D6F6}" type="slidenum">
              <a:rPr lang="ru-RU" smtClean="0"/>
              <a:pPr/>
              <a:t>‹#›</a:t>
            </a:fld>
            <a:endParaRPr lang="ru-RU"/>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E00FE0B-7ABB-462A-A706-D0BD679BD731}" type="datetimeFigureOut">
              <a:rPr lang="ru-RU" smtClean="0"/>
              <a:pPr/>
              <a:t>28.11.2023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B4B8996-519C-4849-94E2-80092039D6F6}" type="slidenum">
              <a:rPr lang="ru-RU" smtClean="0"/>
              <a:pPr/>
              <a:t>‹#›</a:t>
            </a:fld>
            <a:endParaRPr lang="ru-RU"/>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0E00FE0B-7ABB-462A-A706-D0BD679BD731}" type="datetimeFigureOut">
              <a:rPr lang="ru-RU" smtClean="0"/>
              <a:pPr/>
              <a:t>28.11.2023</a:t>
            </a:fld>
            <a:endParaRPr lang="ru-RU"/>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ru-RU"/>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5B4B8996-519C-4849-94E2-80092039D6F6}" type="slidenum">
              <a:rPr lang="ru-RU" smtClean="0"/>
              <a:pPr/>
              <a:t>‹#›</a:t>
            </a:fld>
            <a:endParaRPr lang="ru-RU"/>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2276872"/>
            <a:ext cx="7772400" cy="1470025"/>
          </a:xfrm>
        </p:spPr>
        <p:txBody>
          <a:bodyPr>
            <a:normAutofit/>
          </a:bodyPr>
          <a:lstStyle/>
          <a:p>
            <a:r>
              <a:rPr lang="ru-RU" dirty="0" err="1"/>
              <a:t>«</a:t>
            </a:r>
            <a:r>
              <a:rPr lang="ru-RU" dirty="0" err="1" smtClean="0"/>
              <a:t>Еңбекпен  </a:t>
            </a:r>
            <a:r>
              <a:rPr lang="ru-RU" dirty="0"/>
              <a:t>– </a:t>
            </a:r>
            <a:r>
              <a:rPr lang="ru-RU" dirty="0" smtClean="0"/>
              <a:t>ел к</a:t>
            </a:r>
            <a:r>
              <a:rPr lang="kk-KZ" dirty="0" smtClean="0"/>
              <a:t>ө</a:t>
            </a:r>
            <a:r>
              <a:rPr lang="ru-RU" dirty="0" err="1" smtClean="0"/>
              <a:t>герер</a:t>
            </a:r>
            <a:r>
              <a:rPr lang="ru-RU" dirty="0" smtClean="0"/>
              <a:t>» </a:t>
            </a:r>
            <a:r>
              <a:rPr lang="ru-RU" dirty="0" err="1" smtClean="0"/>
              <a:t>шеберлік</a:t>
            </a:r>
            <a:r>
              <a:rPr lang="ru-RU" dirty="0" smtClean="0"/>
              <a:t> </a:t>
            </a:r>
            <a:r>
              <a:rPr lang="ru-RU" dirty="0" err="1" smtClean="0"/>
              <a:t>сағаты</a:t>
            </a:r>
            <a:endParaRPr lang="ru-RU" dirty="0"/>
          </a:p>
        </p:txBody>
      </p:sp>
    </p:spTree>
    <p:extLst>
      <p:ext uri="{BB962C8B-B14F-4D97-AF65-F5344CB8AC3E}">
        <p14:creationId xmlns:p14="http://schemas.microsoft.com/office/powerpoint/2010/main" val="33893765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ru-RU" sz="2400" dirty="0" err="1" smtClean="0"/>
              <a:t>Еңбегі </a:t>
            </a:r>
            <a:r>
              <a:rPr lang="ru-RU" sz="2400" dirty="0" err="1"/>
              <a:t>өнімді болса</a:t>
            </a:r>
            <a:r>
              <a:rPr lang="ru-RU" sz="2400" dirty="0"/>
              <a:t>, </a:t>
            </a:r>
            <a:r>
              <a:rPr lang="ru-RU" sz="2400" dirty="0" err="1"/>
              <a:t>көңілі сенімді</a:t>
            </a:r>
            <a:r>
              <a:rPr lang="ru-RU" sz="2400" dirty="0"/>
              <a:t> </a:t>
            </a:r>
            <a:r>
              <a:rPr lang="ru-RU" sz="2400" dirty="0" err="1"/>
              <a:t>болады</a:t>
            </a:r>
            <a:r>
              <a:rPr lang="ru-RU" sz="2400" dirty="0"/>
              <a:t>. </a:t>
            </a:r>
            <a:br>
              <a:rPr lang="ru-RU" sz="2400" dirty="0"/>
            </a:br>
            <a:r>
              <a:rPr lang="ru-RU" sz="2400" dirty="0" smtClean="0"/>
              <a:t>   </a:t>
            </a:r>
            <a:r>
              <a:rPr lang="ru-RU" sz="2400" dirty="0" err="1"/>
              <a:t>Еңбекпен </a:t>
            </a:r>
            <a:r>
              <a:rPr lang="ru-RU" sz="2400" dirty="0" err="1" smtClean="0"/>
              <a:t>тапқан</a:t>
            </a:r>
            <a:r>
              <a:rPr lang="ru-RU" sz="1800" dirty="0" err="1" smtClean="0"/>
              <a:t>ЫҢ</a:t>
            </a:r>
            <a:r>
              <a:rPr lang="ru-RU" sz="2400" dirty="0" err="1"/>
              <a:t> </a:t>
            </a:r>
            <a:br>
              <a:rPr lang="ru-RU" sz="2400" dirty="0" err="1"/>
            </a:br>
            <a:r>
              <a:rPr lang="ru-RU" sz="2400" dirty="0"/>
              <a:t>Шекер </a:t>
            </a:r>
            <a:r>
              <a:rPr lang="ru-RU" sz="2400" dirty="0" err="1"/>
              <a:t>балдан</a:t>
            </a:r>
            <a:r>
              <a:rPr lang="ru-RU" sz="2400" dirty="0"/>
              <a:t> </a:t>
            </a:r>
            <a:r>
              <a:rPr lang="ru-RU" sz="2400" dirty="0" err="1"/>
              <a:t>татқаның</a:t>
            </a:r>
            <a:r>
              <a:rPr lang="ru-RU" dirty="0"/>
              <a:t> </a:t>
            </a:r>
            <a:br>
              <a:rPr lang="ru-RU" dirty="0"/>
            </a:br>
            <a:endParaRPr lang="ru-RU" dirty="0" smtClean="0"/>
          </a:p>
          <a:p>
            <a:r>
              <a:rPr lang="kk-KZ" dirty="0" smtClean="0"/>
              <a:t>«Мамандықтар </a:t>
            </a:r>
            <a:r>
              <a:rPr lang="kk-KZ" dirty="0"/>
              <a:t>шеруі» </a:t>
            </a:r>
          </a:p>
          <a:p>
            <a:r>
              <a:rPr lang="kk-KZ" dirty="0" smtClean="0"/>
              <a:t>Еңбек адамы нені білу керек?</a:t>
            </a:r>
            <a:endParaRPr lang="ru-RU" dirty="0"/>
          </a:p>
        </p:txBody>
      </p:sp>
      <p:sp>
        <p:nvSpPr>
          <p:cNvPr id="2" name="Заголовок 1"/>
          <p:cNvSpPr>
            <a:spLocks noGrp="1"/>
          </p:cNvSpPr>
          <p:nvPr>
            <p:ph type="title"/>
          </p:nvPr>
        </p:nvSpPr>
        <p:spPr/>
        <p:txBody>
          <a:bodyPr/>
          <a:lstStyle/>
          <a:p>
            <a:r>
              <a:rPr lang="kk-KZ" dirty="0" smtClean="0"/>
              <a:t>«Еңбек адамы» </a:t>
            </a:r>
            <a:r>
              <a:rPr lang="ru-RU" dirty="0" smtClean="0"/>
              <a:t> </a:t>
            </a:r>
          </a:p>
        </p:txBody>
      </p:sp>
    </p:spTree>
    <p:extLst>
      <p:ext uri="{BB962C8B-B14F-4D97-AF65-F5344CB8AC3E}">
        <p14:creationId xmlns:p14="http://schemas.microsoft.com/office/powerpoint/2010/main" val="30741568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70000" lnSpcReduction="20000"/>
          </a:bodyPr>
          <a:lstStyle/>
          <a:p>
            <a:endParaRPr lang="kk-KZ" dirty="0" smtClean="0"/>
          </a:p>
          <a:p>
            <a:r>
              <a:rPr lang="kk-KZ" b="1" dirty="0" smtClean="0"/>
              <a:t>ЕҢБЕК </a:t>
            </a:r>
            <a:r>
              <a:rPr lang="kk-KZ" b="1" dirty="0"/>
              <a:t>ЖӨНІНДЕГІ ХАЛЫҚ АРАЛЫҚ ҰЙЫМ(ЕХҰ) </a:t>
            </a:r>
            <a:r>
              <a:rPr lang="kk-KZ" dirty="0"/>
              <a:t>– Біріккен Ұлттар Ұйымының мамандандырылған мекемесі. 1919 ж. Ұлттар лигасы шеңберінде </a:t>
            </a:r>
            <a:r>
              <a:rPr lang="kk-KZ" b="1" dirty="0"/>
              <a:t>қабылданған Версаль келісім шарты </a:t>
            </a:r>
            <a:r>
              <a:rPr lang="kk-KZ" dirty="0"/>
              <a:t>бойынша құрылды. ЕХҰ-ның жарғылық мақсаты – әлеуметтік әділеттілікті орнықтырып,қалыптасқан еңбек жағдайларын жақсарту негізінде жалпыға ортақ әрі берік бейбітшілік орнату. Ол үшін </a:t>
            </a:r>
            <a:r>
              <a:rPr lang="kk-KZ" b="1" dirty="0"/>
              <a:t>ең ұзақ жұмыс күні мен жұмыс аптасының шегін белгілеу; </a:t>
            </a:r>
            <a:r>
              <a:rPr lang="kk-KZ" dirty="0"/>
              <a:t>жұмыссыздықпен күресу арқылы жұмыс күшін жинақтау ісін тәртіпке келтіру; </a:t>
            </a:r>
            <a:r>
              <a:rPr lang="kk-KZ" b="1" dirty="0"/>
              <a:t>тұрмыс жағдайы қанағаттандыра аларлықтай еңбекақы кепілдігін </a:t>
            </a:r>
            <a:r>
              <a:rPr lang="kk-KZ" dirty="0"/>
              <a:t>айқындау және т.б шаралар көзделеді</a:t>
            </a:r>
            <a:r>
              <a:rPr lang="kk-KZ" dirty="0" smtClean="0"/>
              <a:t>.</a:t>
            </a:r>
          </a:p>
          <a:p>
            <a:r>
              <a:rPr lang="kk-KZ" dirty="0" smtClean="0"/>
              <a:t> </a:t>
            </a:r>
            <a:r>
              <a:rPr lang="kk-KZ" dirty="0"/>
              <a:t>ЕХҰ-ның жарғысы екі принципке – жалпыға бірдейлік (әмбебаптық) және үш тарапты өкілдік қағидаларына сүйенеді</a:t>
            </a:r>
            <a:r>
              <a:rPr lang="kk-KZ" dirty="0" smtClean="0"/>
              <a:t>.</a:t>
            </a:r>
            <a:r>
              <a:rPr lang="kk-KZ" b="1" dirty="0"/>
              <a:t> </a:t>
            </a:r>
            <a:endParaRPr lang="kk-KZ" b="1" dirty="0" smtClean="0"/>
          </a:p>
          <a:p>
            <a:r>
              <a:rPr lang="kk-KZ" b="1" dirty="0" smtClean="0"/>
              <a:t>ЕҢБЕК </a:t>
            </a:r>
            <a:r>
              <a:rPr lang="kk-KZ" b="1" dirty="0"/>
              <a:t>ГИГИЕНАСЫ,кәсіби </a:t>
            </a:r>
            <a:r>
              <a:rPr lang="kk-KZ" dirty="0"/>
              <a:t>гигиена – еңбектің және айналадағы өндірістік ортаның адам организіміне тигізетін әсерін зерттейтін,еңбек етуге қолайлы жағдай туғызу,кәсіби ауруларға жол бермеу шараларын қарасатыратын гигиена саласы</a:t>
            </a:r>
            <a:endParaRPr lang="ru-RU" dirty="0"/>
          </a:p>
          <a:p>
            <a:r>
              <a:rPr lang="kk-KZ" b="1" dirty="0"/>
              <a:t>ЕҢБЕК КЕЛІСІМШАРТЫ</a:t>
            </a:r>
            <a:r>
              <a:rPr lang="kk-KZ" dirty="0"/>
              <a:t> – қызметкер мен жұмыс берушінің арасындағы келісім. Осы келісім бойынша қызметкер ішкі еңбек тәртібіне бағынатын белгілі бір лауазым,мамандық не кәсіп бойынша жұмыс істеуді,ал жұмыс беруші (заңи тұлға не жалдамалы еңбекті пайдаланушы жеке кәсіпкер) қызметкерге еңбекақы төлеуді және арнаулы заңдарда,алдын ала жасалған Е. к-нда көзделген еңбек жағдайларын жасауды міндетіне алады. Екі тараптың құқылары мен міндеттерін айқындайтын шарттар Е. к-нда баяндалады.</a:t>
            </a:r>
            <a:endParaRPr lang="ru-RU" dirty="0"/>
          </a:p>
          <a:p>
            <a:endParaRPr lang="ru-RU" dirty="0"/>
          </a:p>
        </p:txBody>
      </p:sp>
    </p:spTree>
    <p:extLst>
      <p:ext uri="{BB962C8B-B14F-4D97-AF65-F5344CB8AC3E}">
        <p14:creationId xmlns:p14="http://schemas.microsoft.com/office/powerpoint/2010/main" val="2452366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kk-KZ" dirty="0" smtClean="0"/>
              <a:t>Осы </a:t>
            </a:r>
            <a:r>
              <a:rPr lang="kk-KZ" dirty="0"/>
              <a:t>жоба аясында не өткізе </a:t>
            </a:r>
            <a:r>
              <a:rPr lang="kk-KZ" dirty="0" smtClean="0"/>
              <a:t>аламыз?</a:t>
            </a:r>
            <a:endParaRPr lang="ru-RU" dirty="0"/>
          </a:p>
        </p:txBody>
      </p:sp>
      <p:sp>
        <p:nvSpPr>
          <p:cNvPr id="2" name="Заголовок 1"/>
          <p:cNvSpPr>
            <a:spLocks noGrp="1"/>
          </p:cNvSpPr>
          <p:nvPr>
            <p:ph type="title"/>
          </p:nvPr>
        </p:nvSpPr>
        <p:spPr>
          <a:xfrm>
            <a:off x="428596" y="285728"/>
            <a:ext cx="8229600" cy="1143000"/>
          </a:xfrm>
        </p:spPr>
        <p:txBody>
          <a:bodyPr>
            <a:normAutofit/>
          </a:bodyPr>
          <a:lstStyle/>
          <a:p>
            <a:endParaRPr lang="ru-RU" dirty="0"/>
          </a:p>
        </p:txBody>
      </p:sp>
    </p:spTree>
    <p:extLst>
      <p:ext uri="{BB962C8B-B14F-4D97-AF65-F5344CB8AC3E}">
        <p14:creationId xmlns:p14="http://schemas.microsoft.com/office/powerpoint/2010/main" val="25253867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60648"/>
            <a:ext cx="8229600" cy="5865515"/>
          </a:xfrm>
        </p:spPr>
        <p:txBody>
          <a:bodyPr>
            <a:normAutofit fontScale="85000" lnSpcReduction="20000"/>
          </a:bodyPr>
          <a:lstStyle/>
          <a:p>
            <a:r>
              <a:rPr lang="ru-RU" dirty="0" smtClean="0"/>
              <a:t> </a:t>
            </a:r>
            <a:r>
              <a:rPr lang="ru-RU" dirty="0"/>
              <a:t>«</a:t>
            </a:r>
            <a:r>
              <a:rPr lang="ru-RU" dirty="0" err="1"/>
              <a:t>Еңбек</a:t>
            </a:r>
            <a:r>
              <a:rPr lang="ru-RU" dirty="0"/>
              <a:t>» </a:t>
            </a:r>
            <a:br>
              <a:rPr lang="ru-RU" dirty="0"/>
            </a:br>
            <a:r>
              <a:rPr lang="ru-RU" dirty="0"/>
              <a:t/>
            </a:r>
            <a:br>
              <a:rPr lang="ru-RU" dirty="0"/>
            </a:br>
            <a:r>
              <a:rPr lang="ru-RU" sz="2600" dirty="0" err="1"/>
              <a:t>Гүл</a:t>
            </a:r>
            <a:r>
              <a:rPr lang="ru-RU" sz="2600" dirty="0"/>
              <a:t> </a:t>
            </a:r>
            <a:r>
              <a:rPr lang="ru-RU" sz="2600" dirty="0" err="1"/>
              <a:t>өсірсең</a:t>
            </a:r>
            <a:r>
              <a:rPr lang="ru-RU" sz="2600" dirty="0"/>
              <a:t>, </a:t>
            </a:r>
            <a:r>
              <a:rPr lang="ru-RU" sz="2600" dirty="0" err="1"/>
              <a:t>терлеп</a:t>
            </a:r>
            <a:r>
              <a:rPr lang="ru-RU" sz="2600" dirty="0"/>
              <a:t>, </a:t>
            </a:r>
            <a:br>
              <a:rPr lang="ru-RU" sz="2600" dirty="0"/>
            </a:br>
            <a:r>
              <a:rPr lang="ru-RU" sz="2600" dirty="0" err="1"/>
              <a:t>Мұның</a:t>
            </a:r>
            <a:r>
              <a:rPr lang="ru-RU" sz="2600" dirty="0"/>
              <a:t> </a:t>
            </a:r>
            <a:r>
              <a:rPr lang="ru-RU" sz="2600" dirty="0" err="1"/>
              <a:t>аты-Еңбек</a:t>
            </a:r>
            <a:r>
              <a:rPr lang="ru-RU" sz="2600" dirty="0"/>
              <a:t>. </a:t>
            </a:r>
            <a:br>
              <a:rPr lang="ru-RU" sz="2600" dirty="0"/>
            </a:br>
            <a:r>
              <a:rPr lang="ru-RU" sz="2600" dirty="0" err="1"/>
              <a:t>Кесте</a:t>
            </a:r>
            <a:r>
              <a:rPr lang="ru-RU" sz="2600" dirty="0"/>
              <a:t> </a:t>
            </a:r>
            <a:r>
              <a:rPr lang="ru-RU" sz="2600" dirty="0" err="1"/>
              <a:t>тіксең</a:t>
            </a:r>
            <a:r>
              <a:rPr lang="ru-RU" sz="2600" dirty="0"/>
              <a:t>, </a:t>
            </a:r>
            <a:r>
              <a:rPr lang="ru-RU" sz="2600" dirty="0" err="1"/>
              <a:t>зерлеп</a:t>
            </a:r>
            <a:r>
              <a:rPr lang="ru-RU" sz="2600" dirty="0"/>
              <a:t> </a:t>
            </a:r>
            <a:br>
              <a:rPr lang="ru-RU" sz="2600" dirty="0"/>
            </a:br>
            <a:r>
              <a:rPr lang="ru-RU" sz="2600" dirty="0" err="1"/>
              <a:t>Мұның</a:t>
            </a:r>
            <a:r>
              <a:rPr lang="ru-RU" sz="2600" dirty="0"/>
              <a:t> </a:t>
            </a:r>
            <a:r>
              <a:rPr lang="ru-RU" sz="2600" dirty="0" err="1"/>
              <a:t>аты-Еңбек</a:t>
            </a:r>
            <a:r>
              <a:rPr lang="ru-RU" sz="2600" dirty="0"/>
              <a:t>. </a:t>
            </a:r>
            <a:br>
              <a:rPr lang="ru-RU" sz="2600" dirty="0"/>
            </a:br>
            <a:r>
              <a:rPr lang="ru-RU" sz="2600" dirty="0" err="1"/>
              <a:t>Қырға шықсаң, өрлеп </a:t>
            </a:r>
            <a:br>
              <a:rPr lang="ru-RU" sz="2600" dirty="0" err="1"/>
            </a:br>
            <a:r>
              <a:rPr lang="ru-RU" sz="2600" dirty="0" err="1"/>
              <a:t>Мұның аты-Еңбек.</a:t>
            </a:r>
            <a:r>
              <a:rPr lang="ru-RU" sz="2600" dirty="0"/>
              <a:t> </a:t>
            </a:r>
            <a:br>
              <a:rPr lang="ru-RU" sz="2600" dirty="0"/>
            </a:br>
            <a:r>
              <a:rPr lang="ru-RU" sz="2600" dirty="0" err="1" smtClean="0"/>
              <a:t>Сабағыңа жөндеп </a:t>
            </a:r>
            <a:r>
              <a:rPr lang="ru-RU" sz="2600" dirty="0" err="1"/>
              <a:t/>
            </a:r>
            <a:br>
              <a:rPr lang="ru-RU" sz="2600" dirty="0" err="1"/>
            </a:br>
            <a:r>
              <a:rPr lang="ru-RU" sz="2600" dirty="0" err="1"/>
              <a:t>Әзірлесең –Еңбек </a:t>
            </a:r>
            <a:br>
              <a:rPr lang="ru-RU" sz="2600" dirty="0" err="1"/>
            </a:br>
            <a:r>
              <a:rPr lang="ru-RU" sz="2600" dirty="0" err="1"/>
              <a:t>Қиындықтың бәрін </a:t>
            </a:r>
            <a:br>
              <a:rPr lang="ru-RU" sz="2600" dirty="0" err="1"/>
            </a:br>
            <a:r>
              <a:rPr lang="ru-RU" sz="2600" dirty="0" err="1"/>
              <a:t>Еңбек қана жеңбек!</a:t>
            </a:r>
            <a:r>
              <a:rPr lang="ru-RU" sz="2600" dirty="0"/>
              <a:t> </a:t>
            </a:r>
            <a:br>
              <a:rPr lang="ru-RU" sz="2600" dirty="0"/>
            </a:br>
            <a:endParaRPr lang="ru-RU" sz="2600" dirty="0"/>
          </a:p>
          <a:p>
            <a:r>
              <a:rPr lang="ru-RU" sz="2600" dirty="0" smtClean="0"/>
              <a:t>-</a:t>
            </a:r>
            <a:r>
              <a:rPr lang="ru-RU" sz="2600" dirty="0" err="1" smtClean="0"/>
              <a:t>Осыдан</a:t>
            </a:r>
            <a:r>
              <a:rPr lang="ru-RU" sz="2600" dirty="0" smtClean="0"/>
              <a:t> </a:t>
            </a:r>
            <a:r>
              <a:rPr lang="ru-RU" sz="2600" dirty="0" err="1" smtClean="0"/>
              <a:t>Еңбек</a:t>
            </a:r>
            <a:r>
              <a:rPr lang="ru-RU" sz="2600" dirty="0" smtClean="0"/>
              <a:t> </a:t>
            </a:r>
            <a:r>
              <a:rPr lang="ru-RU" sz="2600" dirty="0" err="1" smtClean="0"/>
              <a:t>деген</a:t>
            </a:r>
            <a:r>
              <a:rPr lang="ru-RU" sz="2600" dirty="0" smtClean="0"/>
              <a:t> …</a:t>
            </a:r>
          </a:p>
          <a:p>
            <a:endParaRPr lang="ru-RU" b="1" dirty="0"/>
          </a:p>
          <a:p>
            <a:r>
              <a:rPr lang="ru-RU" dirty="0"/>
              <a:t> «</a:t>
            </a:r>
            <a:r>
              <a:rPr lang="ru-RU" dirty="0" err="1"/>
              <a:t>еңбек</a:t>
            </a:r>
            <a:r>
              <a:rPr lang="ru-RU" dirty="0"/>
              <a:t>» </a:t>
            </a:r>
            <a:r>
              <a:rPr lang="ru-RU" dirty="0" err="1"/>
              <a:t>сөзіне</a:t>
            </a:r>
            <a:r>
              <a:rPr lang="ru-RU" dirty="0"/>
              <a:t> </a:t>
            </a:r>
            <a:r>
              <a:rPr lang="ru-RU" dirty="0" err="1"/>
              <a:t>келесі</a:t>
            </a:r>
            <a:r>
              <a:rPr lang="ru-RU" dirty="0"/>
              <a:t> </a:t>
            </a:r>
            <a:r>
              <a:rPr lang="ru-RU" dirty="0" err="1"/>
              <a:t>ассоциациялар</a:t>
            </a:r>
            <a:r>
              <a:rPr lang="ru-RU" dirty="0"/>
              <a:t>: «</a:t>
            </a:r>
            <a:r>
              <a:rPr lang="ru-RU" dirty="0" err="1"/>
              <a:t>еңбекқорлық</a:t>
            </a:r>
            <a:r>
              <a:rPr lang="ru-RU" dirty="0"/>
              <a:t>», «</a:t>
            </a:r>
            <a:r>
              <a:rPr lang="ru-RU" dirty="0" err="1"/>
              <a:t>ақша</a:t>
            </a:r>
            <a:r>
              <a:rPr lang="ru-RU" dirty="0"/>
              <a:t>, «</a:t>
            </a:r>
            <a:r>
              <a:rPr lang="ru-RU" dirty="0" err="1"/>
              <a:t>жалақы</a:t>
            </a:r>
            <a:r>
              <a:rPr lang="ru-RU" dirty="0"/>
              <a:t>», «робот», «станок», «команда», «компьютер», «</a:t>
            </a:r>
            <a:r>
              <a:rPr lang="ru-RU" dirty="0" err="1"/>
              <a:t>орындаушы</a:t>
            </a:r>
            <a:r>
              <a:rPr lang="ru-RU" dirty="0"/>
              <a:t>», «</a:t>
            </a:r>
            <a:r>
              <a:rPr lang="ru-RU" dirty="0" err="1"/>
              <a:t>нәтиже</a:t>
            </a:r>
            <a:r>
              <a:rPr lang="ru-RU" dirty="0"/>
              <a:t>».</a:t>
            </a:r>
          </a:p>
          <a:p>
            <a:r>
              <a:rPr lang="ru-RU" dirty="0"/>
              <a:t> </a:t>
            </a:r>
          </a:p>
          <a:p>
            <a:endParaRPr lang="ru-RU" dirty="0"/>
          </a:p>
        </p:txBody>
      </p:sp>
    </p:spTree>
    <p:extLst>
      <p:ext uri="{BB962C8B-B14F-4D97-AF65-F5344CB8AC3E}">
        <p14:creationId xmlns:p14="http://schemas.microsoft.com/office/powerpoint/2010/main" val="14389306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a:bodyPr>
          <a:lstStyle/>
          <a:p>
            <a:endParaRPr lang="kk-KZ" dirty="0" smtClean="0"/>
          </a:p>
          <a:p>
            <a:r>
              <a:rPr lang="kk-KZ" dirty="0" smtClean="0"/>
              <a:t>Еңбекке байланысты сөздерге ассоциация</a:t>
            </a:r>
            <a:endParaRPr lang="ru-RU" dirty="0"/>
          </a:p>
        </p:txBody>
      </p:sp>
      <p:sp>
        <p:nvSpPr>
          <p:cNvPr id="2" name="Заголовок 1"/>
          <p:cNvSpPr>
            <a:spLocks noGrp="1"/>
          </p:cNvSpPr>
          <p:nvPr>
            <p:ph type="title"/>
          </p:nvPr>
        </p:nvSpPr>
        <p:spPr/>
        <p:txBody>
          <a:bodyPr/>
          <a:lstStyle/>
          <a:p>
            <a:r>
              <a:rPr lang="kk-KZ" b="1" dirty="0" smtClean="0"/>
              <a:t>«</a:t>
            </a:r>
            <a:r>
              <a:rPr lang="ru-RU" b="1" dirty="0" err="1" smtClean="0"/>
              <a:t>Кездейсоқ</a:t>
            </a:r>
            <a:r>
              <a:rPr lang="ru-RU" b="1" dirty="0" smtClean="0"/>
              <a:t> ассоциация» </a:t>
            </a:r>
            <a:r>
              <a:rPr lang="ru-RU" b="1" dirty="0" err="1"/>
              <a:t>әдісі</a:t>
            </a:r>
            <a:endParaRPr lang="ru-RU" dirty="0"/>
          </a:p>
        </p:txBody>
      </p:sp>
    </p:spTree>
    <p:extLst>
      <p:ext uri="{BB962C8B-B14F-4D97-AF65-F5344CB8AC3E}">
        <p14:creationId xmlns:p14="http://schemas.microsoft.com/office/powerpoint/2010/main" val="5730987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kk-KZ" dirty="0" smtClean="0"/>
              <a:t>Құралдарды </a:t>
            </a:r>
            <a:r>
              <a:rPr lang="kk-KZ" b="1" dirty="0" smtClean="0"/>
              <a:t>экономистің</a:t>
            </a:r>
            <a:r>
              <a:rPr lang="kk-KZ" dirty="0" smtClean="0"/>
              <a:t>, дизайнердің, құрлысшының , мұғалімнің, т.б көзімен түрлі –тісті етіп суреттеңіз.</a:t>
            </a:r>
          </a:p>
          <a:p>
            <a:r>
              <a:rPr lang="kk-KZ" dirty="0" smtClean="0"/>
              <a:t>Мәселен ,мына тасты кішірейткен дұрыс қой, қып-қызыл шығын емес пе?...</a:t>
            </a:r>
            <a:endParaRPr lang="ru-RU" dirty="0"/>
          </a:p>
        </p:txBody>
      </p:sp>
      <p:sp>
        <p:nvSpPr>
          <p:cNvPr id="2" name="Заголовок 1"/>
          <p:cNvSpPr>
            <a:spLocks noGrp="1"/>
          </p:cNvSpPr>
          <p:nvPr>
            <p:ph type="title"/>
          </p:nvPr>
        </p:nvSpPr>
        <p:spPr/>
        <p:txBody>
          <a:bodyPr/>
          <a:lstStyle/>
          <a:p>
            <a:r>
              <a:rPr lang="kk-KZ" dirty="0" smtClean="0"/>
              <a:t>«Әр түрлі көру» әдісі</a:t>
            </a:r>
            <a:endParaRPr lang="ru-RU" dirty="0"/>
          </a:p>
        </p:txBody>
      </p:sp>
      <p:pic>
        <p:nvPicPr>
          <p:cNvPr id="4" name="Рисунок 3" descr="https://world-nan.kz/app/webroot/js/kcfinder/upload/images/4%282%29.jpg"/>
          <p:cNvPicPr/>
          <p:nvPr/>
        </p:nvPicPr>
        <p:blipFill>
          <a:blip r:embed="rId2"/>
          <a:srcRect/>
          <a:stretch>
            <a:fillRect/>
          </a:stretch>
        </p:blipFill>
        <p:spPr bwMode="auto">
          <a:xfrm>
            <a:off x="2771800" y="4437112"/>
            <a:ext cx="1057275" cy="1304925"/>
          </a:xfrm>
          <a:prstGeom prst="rect">
            <a:avLst/>
          </a:prstGeom>
          <a:noFill/>
          <a:ln w="9525">
            <a:noFill/>
            <a:miter lim="800000"/>
            <a:headEnd/>
            <a:tailEnd/>
          </a:ln>
        </p:spPr>
      </p:pic>
    </p:spTree>
    <p:extLst>
      <p:ext uri="{BB962C8B-B14F-4D97-AF65-F5344CB8AC3E}">
        <p14:creationId xmlns:p14="http://schemas.microsoft.com/office/powerpoint/2010/main" val="23641360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r>
              <a:rPr lang="kk-KZ" sz="2000" dirty="0" smtClean="0"/>
              <a:t>Еңбек өнімділігі –өндіріс процесіндегі еңбек тиімділігі.</a:t>
            </a:r>
            <a:r>
              <a:rPr lang="kk-KZ" sz="2000" dirty="0"/>
              <a:t> Еңбек өнімділігі </a:t>
            </a:r>
            <a:r>
              <a:rPr lang="kk-KZ" sz="2000" dirty="0" smtClean="0"/>
              <a:t>өнім бірлігін өндіруге жұмсалғануақыт мөлшерімен өлшенеді.</a:t>
            </a:r>
            <a:r>
              <a:rPr lang="kk-KZ" sz="2000" dirty="0"/>
              <a:t> Еңбек өнімділігі </a:t>
            </a:r>
            <a:r>
              <a:rPr lang="kk-KZ" sz="2000" dirty="0" smtClean="0"/>
              <a:t>адам қызметінің мақсаттылығын жемістілігін сипаттайтын өндіріс және қызмет жүйесінің тиімділігінің басты көрсеткіштерінің бірі. Ол жеке тұлғалық , қоғамдық болып бөлінеді .</a:t>
            </a:r>
          </a:p>
          <a:p>
            <a:r>
              <a:rPr lang="kk-KZ" sz="2000" dirty="0" smtClean="0"/>
              <a:t>Еңбек өнімділігін өсіретін басты факторларға ғылыми –техникалық прогресс, өндірісті ұйымдастыруды жетілдіру </a:t>
            </a:r>
            <a:endParaRPr lang="ru-RU" sz="2000" dirty="0"/>
          </a:p>
        </p:txBody>
      </p:sp>
      <p:sp>
        <p:nvSpPr>
          <p:cNvPr id="2" name="Заголовок 1"/>
          <p:cNvSpPr>
            <a:spLocks noGrp="1"/>
          </p:cNvSpPr>
          <p:nvPr>
            <p:ph type="title"/>
          </p:nvPr>
        </p:nvSpPr>
        <p:spPr/>
        <p:txBody>
          <a:bodyPr/>
          <a:lstStyle/>
          <a:p>
            <a:r>
              <a:rPr lang="kk-KZ" dirty="0"/>
              <a:t>Еңбек өнімділігі</a:t>
            </a:r>
            <a:endParaRPr lang="ru-RU" dirty="0"/>
          </a:p>
        </p:txBody>
      </p:sp>
    </p:spTree>
    <p:extLst>
      <p:ext uri="{BB962C8B-B14F-4D97-AF65-F5344CB8AC3E}">
        <p14:creationId xmlns:p14="http://schemas.microsoft.com/office/powerpoint/2010/main" val="3667579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lnSpcReduction="10000"/>
          </a:bodyPr>
          <a:lstStyle/>
          <a:p>
            <a:r>
              <a:rPr lang="kk-KZ" b="1" dirty="0" smtClean="0"/>
              <a:t>Еңбек өнімі-материалдық </a:t>
            </a:r>
            <a:r>
              <a:rPr lang="kk-KZ" dirty="0" smtClean="0"/>
              <a:t>заттық , рухани ақпараттық формадағы не орындалған жұмыс пен атқарған қызмет түріндегіадам еңбегінің , шаруашылық әрекетінің нәтижесі. </a:t>
            </a:r>
          </a:p>
          <a:p>
            <a:r>
              <a:rPr lang="kk-KZ" dirty="0" smtClean="0"/>
              <a:t>Өндіріс құрал-жабдығына және тұтыну заттарына бөлінеді.</a:t>
            </a:r>
            <a:r>
              <a:rPr lang="kk-KZ" dirty="0"/>
              <a:t> Өндіріс </a:t>
            </a:r>
            <a:r>
              <a:rPr lang="kk-KZ" dirty="0" smtClean="0"/>
              <a:t>құрал-жабдықтары/машиналар, металл, отын т.б/өндірісте тұтынылады, ал тұтыну заттары/ тамақ өнімі, киім т.б/жеке тұтынуға жатады. Ол сату үшін өндіріледі.</a:t>
            </a:r>
            <a:endParaRPr lang="ru-RU" dirty="0"/>
          </a:p>
        </p:txBody>
      </p:sp>
      <p:sp>
        <p:nvSpPr>
          <p:cNvPr id="2" name="Заголовок 1"/>
          <p:cNvSpPr>
            <a:spLocks noGrp="1"/>
          </p:cNvSpPr>
          <p:nvPr>
            <p:ph type="title"/>
          </p:nvPr>
        </p:nvSpPr>
        <p:spPr/>
        <p:txBody>
          <a:bodyPr/>
          <a:lstStyle/>
          <a:p>
            <a:r>
              <a:rPr lang="kk-KZ" b="1" dirty="0"/>
              <a:t>Еңбек өнімі</a:t>
            </a:r>
            <a:endParaRPr lang="ru-RU" dirty="0"/>
          </a:p>
        </p:txBody>
      </p:sp>
    </p:spTree>
    <p:extLst>
      <p:ext uri="{BB962C8B-B14F-4D97-AF65-F5344CB8AC3E}">
        <p14:creationId xmlns:p14="http://schemas.microsoft.com/office/powerpoint/2010/main" val="19794859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ru-RU" dirty="0" smtClean="0"/>
              <a:t>Мен </a:t>
            </a:r>
            <a:r>
              <a:rPr lang="ru-RU" dirty="0" err="1" smtClean="0"/>
              <a:t>сөздерді</a:t>
            </a:r>
            <a:r>
              <a:rPr lang="ru-RU" dirty="0" smtClean="0"/>
              <a:t> </a:t>
            </a:r>
            <a:r>
              <a:rPr lang="ru-RU" dirty="0" err="1" smtClean="0"/>
              <a:t>айтамын</a:t>
            </a:r>
            <a:r>
              <a:rPr lang="ru-RU" dirty="0" smtClean="0"/>
              <a:t>, </a:t>
            </a:r>
            <a:r>
              <a:rPr lang="ru-RU" dirty="0" err="1" smtClean="0"/>
              <a:t>егер</a:t>
            </a:r>
            <a:r>
              <a:rPr lang="ru-RU" dirty="0" smtClean="0"/>
              <a:t> </a:t>
            </a:r>
            <a:r>
              <a:rPr lang="ru-RU" dirty="0" err="1" smtClean="0"/>
              <a:t>ол</a:t>
            </a:r>
            <a:r>
              <a:rPr lang="ru-RU" dirty="0" smtClean="0"/>
              <a:t> </a:t>
            </a:r>
            <a:r>
              <a:rPr lang="ru-RU" b="1" dirty="0" err="1" smtClean="0"/>
              <a:t>тауар</a:t>
            </a:r>
            <a:r>
              <a:rPr lang="ru-RU" dirty="0" smtClean="0"/>
              <a:t> </a:t>
            </a:r>
            <a:r>
              <a:rPr lang="ru-RU" dirty="0" err="1" smtClean="0"/>
              <a:t>болса</a:t>
            </a:r>
            <a:r>
              <a:rPr lang="ru-RU" dirty="0" smtClean="0"/>
              <a:t>- </a:t>
            </a:r>
            <a:r>
              <a:rPr lang="ru-RU" dirty="0" err="1" smtClean="0"/>
              <a:t>еңкейіңіз</a:t>
            </a:r>
            <a:r>
              <a:rPr lang="ru-RU" dirty="0" smtClean="0"/>
              <a:t>,  </a:t>
            </a:r>
            <a:r>
              <a:rPr lang="ru-RU" b="1" dirty="0" err="1" smtClean="0"/>
              <a:t>қызмет</a:t>
            </a:r>
            <a:r>
              <a:rPr lang="ru-RU" dirty="0" smtClean="0"/>
              <a:t> </a:t>
            </a:r>
            <a:r>
              <a:rPr lang="ru-RU" dirty="0" err="1" smtClean="0"/>
              <a:t>болса</a:t>
            </a:r>
            <a:r>
              <a:rPr lang="ru-RU" dirty="0" smtClean="0"/>
              <a:t>- </a:t>
            </a:r>
            <a:r>
              <a:rPr lang="ru-RU" dirty="0" err="1" smtClean="0"/>
              <a:t>қолыңызды</a:t>
            </a:r>
            <a:r>
              <a:rPr lang="ru-RU" dirty="0" smtClean="0"/>
              <a:t> </a:t>
            </a:r>
            <a:r>
              <a:rPr lang="ru-RU" dirty="0" err="1" smtClean="0"/>
              <a:t>жоғары</a:t>
            </a:r>
            <a:r>
              <a:rPr lang="ru-RU" dirty="0" smtClean="0"/>
              <a:t> </a:t>
            </a:r>
            <a:r>
              <a:rPr lang="ru-RU" dirty="0" err="1" smtClean="0"/>
              <a:t>көтеріңіз</a:t>
            </a:r>
            <a:r>
              <a:rPr lang="ru-RU" dirty="0" smtClean="0"/>
              <a:t>.</a:t>
            </a:r>
            <a:endParaRPr lang="ru-RU" dirty="0"/>
          </a:p>
          <a:p>
            <a:r>
              <a:rPr lang="ru-RU" i="1" dirty="0" err="1"/>
              <a:t>Шаштаразға</a:t>
            </a:r>
            <a:r>
              <a:rPr lang="ru-RU" i="1" dirty="0"/>
              <a:t> бару, </a:t>
            </a:r>
            <a:r>
              <a:rPr lang="ru-RU" i="1" dirty="0" err="1"/>
              <a:t>дәптер</a:t>
            </a:r>
            <a:r>
              <a:rPr lang="ru-RU" i="1" dirty="0"/>
              <a:t>, фотоальбом, велосипед , метро, </a:t>
            </a:r>
            <a:r>
              <a:rPr lang="ru-RU" i="1" dirty="0" err="1"/>
              <a:t>кітап</a:t>
            </a:r>
            <a:r>
              <a:rPr lang="ru-RU" i="1" dirty="0"/>
              <a:t>, </a:t>
            </a:r>
            <a:r>
              <a:rPr lang="ru-RU" i="1" dirty="0" err="1"/>
              <a:t>тіс</a:t>
            </a:r>
            <a:r>
              <a:rPr lang="ru-RU" i="1" dirty="0"/>
              <a:t> </a:t>
            </a:r>
            <a:r>
              <a:rPr lang="ru-RU" i="1" dirty="0" err="1"/>
              <a:t>жұлғызу</a:t>
            </a:r>
            <a:r>
              <a:rPr lang="ru-RU" i="1" dirty="0"/>
              <a:t>, </a:t>
            </a:r>
            <a:r>
              <a:rPr lang="ru-RU" i="1" dirty="0" err="1"/>
              <a:t>аяқ</a:t>
            </a:r>
            <a:r>
              <a:rPr lang="ru-RU" i="1" dirty="0"/>
              <a:t> </a:t>
            </a:r>
            <a:r>
              <a:rPr lang="ru-RU" i="1" dirty="0" err="1"/>
              <a:t>киім</a:t>
            </a:r>
            <a:r>
              <a:rPr lang="ru-RU" i="1" dirty="0"/>
              <a:t> </a:t>
            </a:r>
            <a:r>
              <a:rPr lang="ru-RU" i="1" dirty="0" err="1"/>
              <a:t>жөндеу</a:t>
            </a:r>
            <a:r>
              <a:rPr lang="ru-RU" i="1" dirty="0"/>
              <a:t>, </a:t>
            </a:r>
            <a:r>
              <a:rPr lang="ru-RU" i="1" dirty="0" err="1"/>
              <a:t>балмұздақ</a:t>
            </a:r>
            <a:endParaRPr lang="ru-RU" dirty="0"/>
          </a:p>
          <a:p>
            <a:endParaRPr lang="ru-RU" dirty="0"/>
          </a:p>
        </p:txBody>
      </p:sp>
      <p:sp>
        <p:nvSpPr>
          <p:cNvPr id="2" name="Заголовок 1"/>
          <p:cNvSpPr>
            <a:spLocks noGrp="1"/>
          </p:cNvSpPr>
          <p:nvPr>
            <p:ph type="title"/>
          </p:nvPr>
        </p:nvSpPr>
        <p:spPr/>
        <p:txBody>
          <a:bodyPr>
            <a:normAutofit/>
          </a:bodyPr>
          <a:lstStyle/>
          <a:p>
            <a:r>
              <a:rPr lang="ru-RU" dirty="0"/>
              <a:t> </a:t>
            </a:r>
          </a:p>
        </p:txBody>
      </p:sp>
    </p:spTree>
    <p:extLst>
      <p:ext uri="{BB962C8B-B14F-4D97-AF65-F5344CB8AC3E}">
        <p14:creationId xmlns:p14="http://schemas.microsoft.com/office/powerpoint/2010/main" val="8706593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kk-KZ" dirty="0" smtClean="0"/>
              <a:t>Не болмайды?  /ақ/</a:t>
            </a:r>
          </a:p>
          <a:p>
            <a:r>
              <a:rPr lang="kk-KZ" dirty="0" smtClean="0"/>
              <a:t>Не болады</a:t>
            </a:r>
            <a:r>
              <a:rPr lang="kk-KZ" dirty="0"/>
              <a:t> </a:t>
            </a:r>
            <a:r>
              <a:rPr lang="kk-KZ" dirty="0" smtClean="0"/>
              <a:t>?/жасыл/</a:t>
            </a:r>
          </a:p>
          <a:p>
            <a:r>
              <a:rPr lang="kk-KZ" dirty="0" smtClean="0"/>
              <a:t>Нені ескеру керек</a:t>
            </a:r>
            <a:r>
              <a:rPr lang="kk-KZ" dirty="0"/>
              <a:t> </a:t>
            </a:r>
            <a:r>
              <a:rPr lang="kk-KZ" dirty="0" smtClean="0"/>
              <a:t>?/сары/</a:t>
            </a:r>
            <a:endParaRPr lang="ru-RU" dirty="0"/>
          </a:p>
        </p:txBody>
      </p:sp>
      <p:sp>
        <p:nvSpPr>
          <p:cNvPr id="2" name="Заголовок 1"/>
          <p:cNvSpPr>
            <a:spLocks noGrp="1"/>
          </p:cNvSpPr>
          <p:nvPr>
            <p:ph type="title"/>
          </p:nvPr>
        </p:nvSpPr>
        <p:spPr/>
        <p:txBody>
          <a:bodyPr/>
          <a:lstStyle/>
          <a:p>
            <a:r>
              <a:rPr lang="kk-KZ" dirty="0" smtClean="0"/>
              <a:t>Пайдалану ережесі</a:t>
            </a:r>
            <a:endParaRPr lang="ru-RU" dirty="0"/>
          </a:p>
        </p:txBody>
      </p:sp>
    </p:spTree>
    <p:extLst>
      <p:ext uri="{BB962C8B-B14F-4D97-AF65-F5344CB8AC3E}">
        <p14:creationId xmlns:p14="http://schemas.microsoft.com/office/powerpoint/2010/main" val="2604282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fontAlgn="base"/>
            <a:r>
              <a:rPr lang="ru-RU" dirty="0" smtClean="0"/>
              <a:t>- </a:t>
            </a:r>
            <a:r>
              <a:rPr lang="ru-RU" dirty="0" err="1" smtClean="0"/>
              <a:t>тілеймін</a:t>
            </a:r>
            <a:r>
              <a:rPr lang="ru-RU" i="1" dirty="0" smtClean="0"/>
              <a:t>(бас </a:t>
            </a:r>
            <a:r>
              <a:rPr lang="ru-RU" i="1" dirty="0" err="1" smtClean="0"/>
              <a:t>бармақ</a:t>
            </a:r>
            <a:r>
              <a:rPr lang="ru-RU" i="1" dirty="0" smtClean="0"/>
              <a:t>)</a:t>
            </a:r>
            <a:endParaRPr lang="ru-RU" dirty="0"/>
          </a:p>
          <a:p>
            <a:pPr fontAlgn="base"/>
            <a:r>
              <a:rPr lang="ru-RU" dirty="0"/>
              <a:t>- </a:t>
            </a:r>
            <a:r>
              <a:rPr lang="ru-RU" dirty="0" err="1" smtClean="0"/>
              <a:t>Әрқашан</a:t>
            </a:r>
            <a:r>
              <a:rPr lang="ru-RU" dirty="0"/>
              <a:t> </a:t>
            </a:r>
            <a:r>
              <a:rPr lang="ru-RU" i="1" dirty="0" smtClean="0"/>
              <a:t>(</a:t>
            </a:r>
            <a:r>
              <a:rPr lang="ru-RU" i="1" dirty="0" err="1" smtClean="0"/>
              <a:t>балаң</a:t>
            </a:r>
            <a:r>
              <a:rPr lang="ru-RU" i="1" dirty="0" smtClean="0"/>
              <a:t> </a:t>
            </a:r>
            <a:r>
              <a:rPr lang="ru-RU" i="1" dirty="0" err="1" smtClean="0"/>
              <a:t>үйрек</a:t>
            </a:r>
            <a:r>
              <a:rPr lang="ru-RU" i="1" dirty="0" smtClean="0"/>
              <a:t>)</a:t>
            </a:r>
            <a:endParaRPr lang="ru-RU" dirty="0"/>
          </a:p>
          <a:p>
            <a:pPr fontAlgn="base"/>
            <a:r>
              <a:rPr lang="ru-RU" dirty="0" smtClean="0"/>
              <a:t>-</a:t>
            </a:r>
            <a:r>
              <a:rPr lang="ru-RU" dirty="0" err="1" smtClean="0"/>
              <a:t>жақсылық</a:t>
            </a:r>
            <a:r>
              <a:rPr lang="ru-RU" dirty="0"/>
              <a:t> </a:t>
            </a:r>
            <a:r>
              <a:rPr lang="ru-RU" i="1" dirty="0" smtClean="0"/>
              <a:t>(</a:t>
            </a:r>
            <a:r>
              <a:rPr lang="ru-RU" i="1" dirty="0" err="1" smtClean="0"/>
              <a:t>ортан</a:t>
            </a:r>
            <a:r>
              <a:rPr lang="ru-RU" i="1" dirty="0" smtClean="0"/>
              <a:t> </a:t>
            </a:r>
            <a:r>
              <a:rPr lang="ru-RU" i="1" dirty="0" err="1" smtClean="0"/>
              <a:t>терек</a:t>
            </a:r>
            <a:r>
              <a:rPr lang="ru-RU" i="1" dirty="0" smtClean="0"/>
              <a:t>)</a:t>
            </a:r>
            <a:endParaRPr lang="ru-RU" dirty="0"/>
          </a:p>
          <a:p>
            <a:pPr fontAlgn="base"/>
            <a:r>
              <a:rPr lang="ru-RU" dirty="0"/>
              <a:t>- </a:t>
            </a:r>
            <a:r>
              <a:rPr lang="ru-RU" dirty="0" err="1" smtClean="0"/>
              <a:t>денсаулық</a:t>
            </a:r>
            <a:r>
              <a:rPr lang="ru-RU" dirty="0"/>
              <a:t> </a:t>
            </a:r>
            <a:r>
              <a:rPr lang="ru-RU" i="1" dirty="0" smtClean="0"/>
              <a:t>(</a:t>
            </a:r>
            <a:r>
              <a:rPr lang="ru-RU" i="1" dirty="0" err="1" smtClean="0"/>
              <a:t>шылдыр</a:t>
            </a:r>
            <a:r>
              <a:rPr lang="ru-RU" i="1" dirty="0" smtClean="0"/>
              <a:t> </a:t>
            </a:r>
            <a:r>
              <a:rPr lang="ru-RU" i="1" dirty="0" err="1" smtClean="0"/>
              <a:t>шүмек</a:t>
            </a:r>
            <a:r>
              <a:rPr lang="ru-RU" i="1" dirty="0" smtClean="0"/>
              <a:t>)</a:t>
            </a:r>
            <a:endParaRPr lang="ru-RU" dirty="0"/>
          </a:p>
          <a:p>
            <a:pPr fontAlgn="base"/>
            <a:r>
              <a:rPr lang="ru-RU" dirty="0"/>
              <a:t>- </a:t>
            </a:r>
            <a:r>
              <a:rPr lang="ru-RU" dirty="0" err="1" smtClean="0"/>
              <a:t>сізге</a:t>
            </a:r>
            <a:r>
              <a:rPr lang="ru-RU" dirty="0"/>
              <a:t> </a:t>
            </a:r>
            <a:r>
              <a:rPr lang="ru-RU" i="1" dirty="0" smtClean="0"/>
              <a:t>(</a:t>
            </a:r>
            <a:r>
              <a:rPr lang="ru-RU" i="1" dirty="0" err="1" smtClean="0"/>
              <a:t>кішкентай</a:t>
            </a:r>
            <a:r>
              <a:rPr lang="ru-RU" i="1" dirty="0" smtClean="0"/>
              <a:t> </a:t>
            </a:r>
            <a:r>
              <a:rPr lang="ru-RU" i="1" dirty="0" err="1" smtClean="0"/>
              <a:t>бөбек</a:t>
            </a:r>
            <a:r>
              <a:rPr lang="ru-RU" i="1" dirty="0" smtClean="0"/>
              <a:t>)</a:t>
            </a:r>
            <a:endParaRPr lang="ru-RU" dirty="0"/>
          </a:p>
          <a:p>
            <a:pPr fontAlgn="base"/>
            <a:r>
              <a:rPr lang="ru-RU" dirty="0"/>
              <a:t>- </a:t>
            </a:r>
            <a:r>
              <a:rPr lang="ru-RU" dirty="0" err="1" smtClean="0"/>
              <a:t>сәлем</a:t>
            </a:r>
            <a:r>
              <a:rPr lang="ru-RU" dirty="0" smtClean="0"/>
              <a:t>!</a:t>
            </a:r>
            <a:r>
              <a:rPr lang="ru-RU" dirty="0"/>
              <a:t> </a:t>
            </a:r>
            <a:r>
              <a:rPr lang="ru-RU" i="1" dirty="0" smtClean="0"/>
              <a:t>(</a:t>
            </a:r>
            <a:r>
              <a:rPr lang="ru-RU" i="1" dirty="0" err="1" smtClean="0"/>
              <a:t>алақан</a:t>
            </a:r>
            <a:r>
              <a:rPr lang="ru-RU" i="1" dirty="0" smtClean="0"/>
              <a:t>)</a:t>
            </a:r>
            <a:endParaRPr lang="ru-RU" dirty="0"/>
          </a:p>
          <a:p>
            <a:endParaRPr lang="ru-RU" dirty="0"/>
          </a:p>
        </p:txBody>
      </p:sp>
      <p:sp>
        <p:nvSpPr>
          <p:cNvPr id="2" name="Заголовок 1"/>
          <p:cNvSpPr>
            <a:spLocks noGrp="1"/>
          </p:cNvSpPr>
          <p:nvPr>
            <p:ph type="title"/>
          </p:nvPr>
        </p:nvSpPr>
        <p:spPr/>
        <p:txBody>
          <a:bodyPr/>
          <a:lstStyle/>
          <a:p>
            <a:r>
              <a:rPr lang="kk-KZ" dirty="0" smtClean="0"/>
              <a:t>Сәлемдесу</a:t>
            </a:r>
            <a:endParaRPr lang="ru-RU" dirty="0"/>
          </a:p>
        </p:txBody>
      </p:sp>
    </p:spTree>
    <p:extLst>
      <p:ext uri="{BB962C8B-B14F-4D97-AF65-F5344CB8AC3E}">
        <p14:creationId xmlns:p14="http://schemas.microsoft.com/office/powerpoint/2010/main" val="37688983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ru-RU" dirty="0" err="1" smtClean="0"/>
              <a:t>Ертегі,есеп</a:t>
            </a:r>
            <a:r>
              <a:rPr lang="ru-RU" dirty="0" smtClean="0"/>
              <a:t> , </a:t>
            </a:r>
            <a:r>
              <a:rPr lang="ru-RU" dirty="0" err="1" smtClean="0"/>
              <a:t>мақал-мәтел</a:t>
            </a:r>
            <a:r>
              <a:rPr lang="ru-RU" dirty="0" smtClean="0"/>
              <a:t>, </a:t>
            </a:r>
            <a:r>
              <a:rPr lang="ru-RU" dirty="0" err="1" smtClean="0"/>
              <a:t>ұйқас</a:t>
            </a:r>
            <a:r>
              <a:rPr lang="ru-RU" dirty="0" smtClean="0"/>
              <a:t> -</a:t>
            </a:r>
            <a:r>
              <a:rPr lang="ru-RU" dirty="0" err="1" smtClean="0"/>
              <a:t>қызыл</a:t>
            </a:r>
            <a:endParaRPr lang="ru-RU" dirty="0" smtClean="0"/>
          </a:p>
          <a:p>
            <a:r>
              <a:rPr lang="ru-RU" dirty="0" smtClean="0"/>
              <a:t> </a:t>
            </a:r>
            <a:r>
              <a:rPr lang="ru-RU" dirty="0" err="1" smtClean="0"/>
              <a:t>өлең</a:t>
            </a:r>
            <a:r>
              <a:rPr lang="ru-RU" dirty="0" smtClean="0"/>
              <a:t>, сюжет</a:t>
            </a:r>
            <a:r>
              <a:rPr lang="ru-RU" dirty="0"/>
              <a:t>, </a:t>
            </a:r>
            <a:r>
              <a:rPr lang="ru-RU" dirty="0" err="1" smtClean="0"/>
              <a:t>ән</a:t>
            </a:r>
            <a:r>
              <a:rPr lang="ru-RU" dirty="0" smtClean="0"/>
              <a:t> , эссе, -</a:t>
            </a:r>
            <a:r>
              <a:rPr lang="ru-RU" dirty="0" err="1" smtClean="0"/>
              <a:t>сары</a:t>
            </a:r>
            <a:endParaRPr lang="ru-RU" dirty="0" smtClean="0"/>
          </a:p>
          <a:p>
            <a:r>
              <a:rPr lang="ru-RU" dirty="0" err="1" smtClean="0"/>
              <a:t>синквеин</a:t>
            </a:r>
            <a:r>
              <a:rPr lang="ru-RU" dirty="0" smtClean="0"/>
              <a:t> ,буриме </a:t>
            </a:r>
            <a:r>
              <a:rPr lang="ru-RU" dirty="0" err="1" smtClean="0"/>
              <a:t>т.б</a:t>
            </a:r>
            <a:r>
              <a:rPr lang="ru-RU" dirty="0" smtClean="0"/>
              <a:t> </a:t>
            </a:r>
            <a:r>
              <a:rPr lang="ru-RU" dirty="0" err="1" smtClean="0"/>
              <a:t>жазу</a:t>
            </a:r>
            <a:r>
              <a:rPr lang="ru-RU" dirty="0" smtClean="0"/>
              <a:t>.-</a:t>
            </a:r>
            <a:r>
              <a:rPr lang="ru-RU" dirty="0" err="1" smtClean="0"/>
              <a:t>жасыл</a:t>
            </a:r>
            <a:endParaRPr lang="ru-RU" dirty="0"/>
          </a:p>
        </p:txBody>
      </p:sp>
      <p:sp>
        <p:nvSpPr>
          <p:cNvPr id="2" name="Заголовок 1"/>
          <p:cNvSpPr>
            <a:spLocks noGrp="1"/>
          </p:cNvSpPr>
          <p:nvPr>
            <p:ph type="title"/>
          </p:nvPr>
        </p:nvSpPr>
        <p:spPr/>
        <p:txBody>
          <a:bodyPr>
            <a:normAutofit fontScale="90000"/>
          </a:bodyPr>
          <a:lstStyle/>
          <a:p>
            <a:r>
              <a:rPr lang="kk-KZ" b="1" dirty="0"/>
              <a:t>« Жазу» әдісі</a:t>
            </a:r>
            <a:r>
              <a:rPr lang="ru-RU" dirty="0"/>
              <a:t/>
            </a:r>
            <a:br>
              <a:rPr lang="ru-RU" dirty="0"/>
            </a:br>
            <a:endParaRPr lang="ru-RU" dirty="0"/>
          </a:p>
        </p:txBody>
      </p:sp>
    </p:spTree>
    <p:extLst>
      <p:ext uri="{BB962C8B-B14F-4D97-AF65-F5344CB8AC3E}">
        <p14:creationId xmlns:p14="http://schemas.microsoft.com/office/powerpoint/2010/main" val="123578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kk-KZ" dirty="0"/>
              <a:t>Еңбекпен не жасалады?</a:t>
            </a:r>
          </a:p>
          <a:p>
            <a:endParaRPr lang="ru-RU" dirty="0"/>
          </a:p>
        </p:txBody>
      </p:sp>
    </p:spTree>
    <p:extLst>
      <p:ext uri="{BB962C8B-B14F-4D97-AF65-F5344CB8AC3E}">
        <p14:creationId xmlns:p14="http://schemas.microsoft.com/office/powerpoint/2010/main" val="6045035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r>
              <a:rPr lang="kk-KZ" b="1" dirty="0" smtClean="0"/>
              <a:t>/ </a:t>
            </a:r>
            <a:r>
              <a:rPr lang="kk-KZ" b="1" dirty="0"/>
              <a:t>суретпен,музыкамен, сөзбен, т.б/</a:t>
            </a:r>
            <a:r>
              <a:rPr lang="ru-RU" dirty="0"/>
              <a:t/>
            </a:r>
            <a:br>
              <a:rPr lang="ru-RU" dirty="0"/>
            </a:br>
            <a:r>
              <a:rPr lang="ru-RU" dirty="0" err="1" smtClean="0"/>
              <a:t>Өз</a:t>
            </a:r>
            <a:r>
              <a:rPr lang="ru-RU" dirty="0" smtClean="0"/>
              <a:t> </a:t>
            </a:r>
            <a:r>
              <a:rPr lang="ru-RU" dirty="0" err="1" smtClean="0"/>
              <a:t>мамандықтарыңызды</a:t>
            </a:r>
            <a:r>
              <a:rPr lang="ru-RU" dirty="0" smtClean="0"/>
              <a:t> </a:t>
            </a:r>
            <a:r>
              <a:rPr lang="ru-RU" dirty="0" err="1" smtClean="0"/>
              <a:t>өздеріңізді</a:t>
            </a:r>
            <a:r>
              <a:rPr lang="ru-RU" dirty="0" smtClean="0"/>
              <a:t>  </a:t>
            </a:r>
            <a:r>
              <a:rPr lang="ru-RU" dirty="0" err="1" smtClean="0"/>
              <a:t>құрметтейтіндей</a:t>
            </a:r>
            <a:r>
              <a:rPr lang="ru-RU" dirty="0" smtClean="0"/>
              <a:t>, </a:t>
            </a:r>
            <a:r>
              <a:rPr lang="ru-RU" dirty="0" err="1" smtClean="0"/>
              <a:t>біреуге</a:t>
            </a:r>
            <a:r>
              <a:rPr lang="ru-RU" dirty="0" smtClean="0"/>
              <a:t> </a:t>
            </a:r>
            <a:r>
              <a:rPr lang="ru-RU" dirty="0" err="1" smtClean="0"/>
              <a:t>ұсынатындай</a:t>
            </a:r>
            <a:r>
              <a:rPr lang="ru-RU" dirty="0" smtClean="0"/>
              <a:t> </a:t>
            </a:r>
            <a:r>
              <a:rPr lang="ru-RU" dirty="0" err="1" smtClean="0"/>
              <a:t>көрсету</a:t>
            </a:r>
            <a:r>
              <a:rPr lang="ru-RU" dirty="0" smtClean="0"/>
              <a:t> </a:t>
            </a:r>
            <a:r>
              <a:rPr lang="ru-RU" dirty="0" err="1" smtClean="0"/>
              <a:t>ұсынылады</a:t>
            </a:r>
            <a:r>
              <a:rPr lang="ru-RU" dirty="0" smtClean="0"/>
              <a:t>.</a:t>
            </a:r>
            <a:endParaRPr lang="ru-RU" dirty="0"/>
          </a:p>
        </p:txBody>
      </p:sp>
      <p:sp>
        <p:nvSpPr>
          <p:cNvPr id="2" name="Заголовок 1"/>
          <p:cNvSpPr>
            <a:spLocks noGrp="1"/>
          </p:cNvSpPr>
          <p:nvPr>
            <p:ph type="title"/>
          </p:nvPr>
        </p:nvSpPr>
        <p:spPr/>
        <p:txBody>
          <a:bodyPr>
            <a:normAutofit fontScale="90000"/>
          </a:bodyPr>
          <a:lstStyle/>
          <a:p>
            <a:r>
              <a:rPr lang="kk-KZ" b="1" dirty="0"/>
              <a:t>«Образды </a:t>
            </a:r>
            <a:r>
              <a:rPr lang="kk-KZ" b="1" dirty="0" smtClean="0"/>
              <a:t>көрсе</a:t>
            </a:r>
            <a:r>
              <a:rPr lang="ru-RU" b="1" dirty="0"/>
              <a:t>т</a:t>
            </a:r>
            <a:r>
              <a:rPr lang="kk-KZ" b="1" dirty="0" smtClean="0"/>
              <a:t>у</a:t>
            </a:r>
            <a:r>
              <a:rPr lang="kk-KZ" b="1" dirty="0" smtClean="0"/>
              <a:t>» </a:t>
            </a:r>
            <a:r>
              <a:rPr lang="kk-KZ" b="1" dirty="0"/>
              <a:t>әдісі</a:t>
            </a:r>
            <a:br>
              <a:rPr lang="kk-KZ" b="1" dirty="0"/>
            </a:br>
            <a:endParaRPr lang="ru-RU" dirty="0"/>
          </a:p>
        </p:txBody>
      </p:sp>
    </p:spTree>
    <p:extLst>
      <p:ext uri="{BB962C8B-B14F-4D97-AF65-F5344CB8AC3E}">
        <p14:creationId xmlns:p14="http://schemas.microsoft.com/office/powerpoint/2010/main" val="33568489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descr="https://documents.infourok.ru/fd1b9f7c-d4f1-447c-af83-a8244327b095/0/image005.jpg"/>
          <p:cNvPicPr/>
          <p:nvPr/>
        </p:nvPicPr>
        <p:blipFill>
          <a:blip r:embed="rId2"/>
          <a:srcRect/>
          <a:stretch>
            <a:fillRect/>
          </a:stretch>
        </p:blipFill>
        <p:spPr bwMode="auto">
          <a:xfrm>
            <a:off x="4211960" y="2420888"/>
            <a:ext cx="4467681" cy="2808312"/>
          </a:xfrm>
          <a:prstGeom prst="rect">
            <a:avLst/>
          </a:prstGeom>
          <a:noFill/>
          <a:ln w="9525">
            <a:noFill/>
            <a:miter lim="800000"/>
            <a:headEnd/>
            <a:tailEnd/>
          </a:ln>
        </p:spPr>
      </p:pic>
      <p:pic>
        <p:nvPicPr>
          <p:cNvPr id="6" name="Рисунок 5" descr="https://documents.infourok.ru/fd1b9f7c-d4f1-447c-af83-a8244327b095/0/image006.jpg"/>
          <p:cNvPicPr/>
          <p:nvPr/>
        </p:nvPicPr>
        <p:blipFill>
          <a:blip r:embed="rId3"/>
          <a:srcRect/>
          <a:stretch>
            <a:fillRect/>
          </a:stretch>
        </p:blipFill>
        <p:spPr bwMode="auto">
          <a:xfrm>
            <a:off x="576064" y="1700808"/>
            <a:ext cx="3635896" cy="2520281"/>
          </a:xfrm>
          <a:prstGeom prst="rect">
            <a:avLst/>
          </a:prstGeom>
          <a:noFill/>
          <a:ln w="9525">
            <a:noFill/>
            <a:miter lim="800000"/>
            <a:headEnd/>
            <a:tailEnd/>
          </a:ln>
        </p:spPr>
      </p:pic>
    </p:spTree>
    <p:extLst>
      <p:ext uri="{BB962C8B-B14F-4D97-AF65-F5344CB8AC3E}">
        <p14:creationId xmlns:p14="http://schemas.microsoft.com/office/powerpoint/2010/main" val="36248998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https://documents.infourok.ru/fd1b9f7c-d4f1-447c-af83-a8244327b095/0/image002.png"/>
          <p:cNvPicPr>
            <a:picLocks noGrp="1"/>
          </p:cNvPicPr>
          <p:nvPr>
            <p:ph idx="1"/>
          </p:nvPr>
        </p:nvPicPr>
        <p:blipFill>
          <a:blip r:embed="rId2"/>
          <a:srcRect/>
          <a:stretch>
            <a:fillRect/>
          </a:stretch>
        </p:blipFill>
        <p:spPr bwMode="auto">
          <a:xfrm>
            <a:off x="251520" y="1772816"/>
            <a:ext cx="3838853" cy="4525963"/>
          </a:xfrm>
          <a:prstGeom prst="rect">
            <a:avLst/>
          </a:prstGeom>
          <a:noFill/>
          <a:ln w="9525">
            <a:noFill/>
            <a:miter lim="800000"/>
            <a:headEnd/>
            <a:tailEnd/>
          </a:ln>
        </p:spPr>
      </p:pic>
      <p:pic>
        <p:nvPicPr>
          <p:cNvPr id="5" name="Содержимое 3" descr="https://documents.infourok.ru/fd1b9f7c-d4f1-447c-af83-a8244327b095/0/image003.jpg"/>
          <p:cNvPicPr>
            <a:picLocks/>
          </p:cNvPicPr>
          <p:nvPr/>
        </p:nvPicPr>
        <p:blipFill>
          <a:blip r:embed="rId3"/>
          <a:srcRect/>
          <a:stretch>
            <a:fillRect/>
          </a:stretch>
        </p:blipFill>
        <p:spPr bwMode="auto">
          <a:xfrm>
            <a:off x="3779912" y="1700808"/>
            <a:ext cx="4630008" cy="4525963"/>
          </a:xfrm>
          <a:prstGeom prst="rect">
            <a:avLst/>
          </a:prstGeom>
          <a:noFill/>
          <a:ln w="9525">
            <a:noFill/>
            <a:miter lim="800000"/>
            <a:headEnd/>
            <a:tailEnd/>
          </a:ln>
        </p:spPr>
      </p:pic>
      <p:sp>
        <p:nvSpPr>
          <p:cNvPr id="3" name="Прямоугольник 2"/>
          <p:cNvSpPr/>
          <p:nvPr/>
        </p:nvSpPr>
        <p:spPr>
          <a:xfrm>
            <a:off x="2286000" y="2551837"/>
            <a:ext cx="4572000" cy="369332"/>
          </a:xfrm>
          <a:prstGeom prst="rect">
            <a:avLst/>
          </a:prstGeom>
        </p:spPr>
        <p:txBody>
          <a:bodyPr>
            <a:spAutoFit/>
          </a:bodyPr>
          <a:lstStyle/>
          <a:p>
            <a:r>
              <a:rPr lang="ru-RU" b="1" dirty="0" smtClean="0"/>
              <a:t>21</a:t>
            </a:r>
            <a:endParaRPr lang="ru-RU" dirty="0"/>
          </a:p>
        </p:txBody>
      </p:sp>
    </p:spTree>
    <p:extLst>
      <p:ext uri="{BB962C8B-B14F-4D97-AF65-F5344CB8AC3E}">
        <p14:creationId xmlns:p14="http://schemas.microsoft.com/office/powerpoint/2010/main" val="13980245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https://documents.infourok.ru/fd1b9f7c-d4f1-447c-af83-a8244327b095/0/image004.jpg"/>
          <p:cNvPicPr>
            <a:picLocks noGrp="1"/>
          </p:cNvPicPr>
          <p:nvPr>
            <p:ph idx="1"/>
          </p:nvPr>
        </p:nvPicPr>
        <p:blipFill>
          <a:blip r:embed="rId2"/>
          <a:stretch>
            <a:fillRect/>
          </a:stretch>
        </p:blipFill>
        <p:spPr bwMode="auto">
          <a:xfrm>
            <a:off x="1604169" y="3000375"/>
            <a:ext cx="5943600" cy="2800350"/>
          </a:xfrm>
          <a:prstGeom prst="rect">
            <a:avLst/>
          </a:prstGeom>
          <a:noFill/>
          <a:ln w="9525">
            <a:noFill/>
            <a:miter lim="800000"/>
            <a:headEnd/>
            <a:tailEnd/>
          </a:ln>
        </p:spPr>
      </p:pic>
    </p:spTree>
    <p:extLst>
      <p:ext uri="{BB962C8B-B14F-4D97-AF65-F5344CB8AC3E}">
        <p14:creationId xmlns:p14="http://schemas.microsoft.com/office/powerpoint/2010/main" val="14690765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r>
              <a:rPr lang="ru-RU" dirty="0" err="1" smtClean="0"/>
              <a:t>Жасау</a:t>
            </a:r>
            <a:endParaRPr lang="ru-RU" dirty="0" smtClean="0"/>
          </a:p>
          <a:p>
            <a:r>
              <a:rPr lang="ru-RU" dirty="0" smtClean="0"/>
              <a:t> </a:t>
            </a:r>
            <a:r>
              <a:rPr lang="ru-RU" dirty="0"/>
              <a:t>модель, макет, </a:t>
            </a:r>
            <a:r>
              <a:rPr lang="ru-RU" dirty="0" smtClean="0"/>
              <a:t>газет, </a:t>
            </a:r>
            <a:r>
              <a:rPr lang="ru-RU" dirty="0" err="1" smtClean="0"/>
              <a:t>математикалық</a:t>
            </a:r>
            <a:r>
              <a:rPr lang="ru-RU" dirty="0" smtClean="0"/>
              <a:t> фигура,  </a:t>
            </a:r>
            <a:r>
              <a:rPr lang="ru-RU" dirty="0" err="1" smtClean="0"/>
              <a:t>тігін,кесте</a:t>
            </a:r>
            <a:r>
              <a:rPr lang="ru-RU" dirty="0" smtClean="0"/>
              <a:t>, фото, </a:t>
            </a:r>
            <a:r>
              <a:rPr lang="ru-RU" dirty="0" err="1"/>
              <a:t>еңбек</a:t>
            </a:r>
            <a:r>
              <a:rPr lang="ru-RU" dirty="0"/>
              <a:t> </a:t>
            </a:r>
            <a:r>
              <a:rPr lang="ru-RU" dirty="0" err="1"/>
              <a:t>заттарын</a:t>
            </a:r>
            <a:r>
              <a:rPr lang="ru-RU" dirty="0"/>
              <a:t> </a:t>
            </a:r>
            <a:r>
              <a:rPr lang="ru-RU" dirty="0" smtClean="0"/>
              <a:t>–</a:t>
            </a:r>
            <a:r>
              <a:rPr lang="ru-RU" dirty="0" err="1" smtClean="0"/>
              <a:t>күрек</a:t>
            </a:r>
            <a:endParaRPr lang="ru-RU" dirty="0"/>
          </a:p>
          <a:p>
            <a:endParaRPr lang="ru-RU" dirty="0"/>
          </a:p>
          <a:p>
            <a:endParaRPr lang="ru-RU" dirty="0"/>
          </a:p>
        </p:txBody>
      </p:sp>
      <p:sp>
        <p:nvSpPr>
          <p:cNvPr id="2" name="Заголовок 1"/>
          <p:cNvSpPr>
            <a:spLocks noGrp="1"/>
          </p:cNvSpPr>
          <p:nvPr>
            <p:ph type="title"/>
          </p:nvPr>
        </p:nvSpPr>
        <p:spPr/>
        <p:txBody>
          <a:bodyPr/>
          <a:lstStyle/>
          <a:p>
            <a:r>
              <a:rPr lang="kk-KZ" b="1" dirty="0" smtClean="0"/>
              <a:t>«Жасау» </a:t>
            </a:r>
            <a:r>
              <a:rPr lang="kk-KZ" b="1" dirty="0"/>
              <a:t>әдісі</a:t>
            </a:r>
            <a:endParaRPr lang="ru-RU" dirty="0"/>
          </a:p>
        </p:txBody>
      </p:sp>
    </p:spTree>
    <p:extLst>
      <p:ext uri="{BB962C8B-B14F-4D97-AF65-F5344CB8AC3E}">
        <p14:creationId xmlns:p14="http://schemas.microsoft.com/office/powerpoint/2010/main" val="12242297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ru-RU" dirty="0" err="1" smtClean="0"/>
              <a:t>Құрау</a:t>
            </a:r>
            <a:r>
              <a:rPr lang="ru-RU" dirty="0" smtClean="0"/>
              <a:t> –</a:t>
            </a:r>
            <a:r>
              <a:rPr lang="ru-RU" dirty="0" err="1" smtClean="0"/>
              <a:t>бұл</a:t>
            </a:r>
            <a:r>
              <a:rPr lang="ru-RU" dirty="0" smtClean="0"/>
              <a:t> </a:t>
            </a:r>
            <a:r>
              <a:rPr lang="ru-RU" dirty="0" err="1" smtClean="0"/>
              <a:t>шығармашылық</a:t>
            </a:r>
            <a:r>
              <a:rPr lang="ru-RU" dirty="0" smtClean="0"/>
              <a:t>. </a:t>
            </a:r>
          </a:p>
          <a:p>
            <a:r>
              <a:rPr lang="ru-RU" dirty="0" err="1" smtClean="0"/>
              <a:t>Тапсырма:сабақ</a:t>
            </a:r>
            <a:r>
              <a:rPr lang="ru-RU" dirty="0" smtClean="0"/>
              <a:t> </a:t>
            </a:r>
            <a:r>
              <a:rPr lang="ru-RU" dirty="0" err="1" smtClean="0"/>
              <a:t>жоспары</a:t>
            </a:r>
            <a:r>
              <a:rPr lang="ru-RU" dirty="0" smtClean="0"/>
              <a:t>, </a:t>
            </a:r>
            <a:r>
              <a:rPr lang="ru-RU" b="1" dirty="0" err="1" smtClean="0"/>
              <a:t>сөздік</a:t>
            </a:r>
            <a:r>
              <a:rPr lang="ru-RU" b="1" dirty="0" smtClean="0"/>
              <a:t> </a:t>
            </a:r>
            <a:r>
              <a:rPr lang="ru-RU" dirty="0" smtClean="0"/>
              <a:t>, </a:t>
            </a:r>
            <a:r>
              <a:rPr lang="ru-RU" dirty="0" err="1" smtClean="0"/>
              <a:t>кроссворд,</a:t>
            </a:r>
            <a:r>
              <a:rPr lang="ru-RU" b="1" dirty="0" err="1" smtClean="0"/>
              <a:t>ойын</a:t>
            </a:r>
            <a:r>
              <a:rPr lang="ru-RU" b="1" dirty="0" smtClean="0"/>
              <a:t> </a:t>
            </a:r>
            <a:r>
              <a:rPr lang="ru-RU" dirty="0" smtClean="0"/>
              <a:t>, викторина, </a:t>
            </a:r>
            <a:r>
              <a:rPr lang="ru-RU" b="1" dirty="0" err="1" smtClean="0"/>
              <a:t>халықтық</a:t>
            </a:r>
            <a:r>
              <a:rPr lang="ru-RU" b="1" dirty="0" smtClean="0"/>
              <a:t> </a:t>
            </a:r>
            <a:r>
              <a:rPr lang="ru-RU" b="1" dirty="0" err="1" smtClean="0"/>
              <a:t>белгілер</a:t>
            </a:r>
            <a:r>
              <a:rPr lang="ru-RU" b="1" dirty="0" smtClean="0"/>
              <a:t>, </a:t>
            </a:r>
            <a:r>
              <a:rPr lang="ru-RU" dirty="0" err="1" smtClean="0"/>
              <a:t>көрініс</a:t>
            </a:r>
            <a:r>
              <a:rPr lang="ru-RU" dirty="0" smtClean="0"/>
              <a:t> ,сценарий, </a:t>
            </a:r>
            <a:r>
              <a:rPr lang="ru-RU" dirty="0" err="1" smtClean="0"/>
              <a:t>басқа</a:t>
            </a:r>
            <a:r>
              <a:rPr lang="ru-RU" dirty="0" smtClean="0"/>
              <a:t> </a:t>
            </a:r>
            <a:r>
              <a:rPr lang="ru-RU" dirty="0" err="1" smtClean="0"/>
              <a:t>топтарға</a:t>
            </a:r>
            <a:r>
              <a:rPr lang="ru-RU" dirty="0" smtClean="0"/>
              <a:t> </a:t>
            </a:r>
            <a:r>
              <a:rPr lang="ru-RU" dirty="0" err="1" smtClean="0"/>
              <a:t>тапсырма</a:t>
            </a:r>
            <a:r>
              <a:rPr lang="ru-RU" dirty="0" smtClean="0"/>
              <a:t>  </a:t>
            </a:r>
            <a:r>
              <a:rPr lang="ru-RU" dirty="0" err="1" smtClean="0"/>
              <a:t>т.б</a:t>
            </a:r>
            <a:r>
              <a:rPr lang="ru-RU" dirty="0" smtClean="0"/>
              <a:t>. </a:t>
            </a:r>
            <a:endParaRPr lang="ru-RU" dirty="0"/>
          </a:p>
        </p:txBody>
      </p:sp>
      <p:sp>
        <p:nvSpPr>
          <p:cNvPr id="2" name="Заголовок 1"/>
          <p:cNvSpPr>
            <a:spLocks noGrp="1"/>
          </p:cNvSpPr>
          <p:nvPr>
            <p:ph type="title"/>
          </p:nvPr>
        </p:nvSpPr>
        <p:spPr/>
        <p:txBody>
          <a:bodyPr>
            <a:normAutofit fontScale="90000"/>
          </a:bodyPr>
          <a:lstStyle/>
          <a:p>
            <a:r>
              <a:rPr lang="kk-KZ" b="1" dirty="0"/>
              <a:t>Құрау әдісі</a:t>
            </a:r>
            <a:r>
              <a:rPr lang="ru-RU" dirty="0"/>
              <a:t/>
            </a:r>
            <a:br>
              <a:rPr lang="ru-RU" dirty="0"/>
            </a:br>
            <a:endParaRPr lang="ru-RU" dirty="0"/>
          </a:p>
        </p:txBody>
      </p:sp>
    </p:spTree>
    <p:extLst>
      <p:ext uri="{BB962C8B-B14F-4D97-AF65-F5344CB8AC3E}">
        <p14:creationId xmlns:p14="http://schemas.microsoft.com/office/powerpoint/2010/main" val="41075501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88640"/>
            <a:ext cx="8229600" cy="5937523"/>
          </a:xfrm>
        </p:spPr>
        <p:txBody>
          <a:bodyPr>
            <a:normAutofit lnSpcReduction="10000"/>
          </a:bodyPr>
          <a:lstStyle/>
          <a:p>
            <a:r>
              <a:rPr lang="ru-RU" sz="4200" b="1" dirty="0" smtClean="0"/>
              <a:t>Адам не </a:t>
            </a:r>
            <a:r>
              <a:rPr lang="ru-RU" sz="4200" b="1" dirty="0" err="1" smtClean="0"/>
              <a:t>үшін</a:t>
            </a:r>
            <a:r>
              <a:rPr lang="ru-RU" sz="4200" b="1" dirty="0" smtClean="0"/>
              <a:t> </a:t>
            </a:r>
            <a:r>
              <a:rPr lang="ru-RU" sz="4200" b="1" dirty="0" err="1" smtClean="0"/>
              <a:t>еңбек</a:t>
            </a:r>
            <a:r>
              <a:rPr lang="ru-RU" sz="4200" b="1" dirty="0" smtClean="0"/>
              <a:t> </a:t>
            </a:r>
            <a:r>
              <a:rPr lang="ru-RU" sz="4200" b="1" dirty="0" err="1" smtClean="0"/>
              <a:t>етеді</a:t>
            </a:r>
            <a:r>
              <a:rPr lang="ru-RU" sz="4200" b="1" dirty="0" smtClean="0"/>
              <a:t>?</a:t>
            </a:r>
            <a:endParaRPr lang="ru-RU" sz="4200" b="1" dirty="0"/>
          </a:p>
          <a:p>
            <a:endParaRPr lang="ru-RU" i="1" dirty="0" smtClean="0"/>
          </a:p>
          <a:p>
            <a:endParaRPr lang="ru-RU" i="1" dirty="0"/>
          </a:p>
          <a:p>
            <a:endParaRPr lang="ru-RU" i="1" dirty="0" smtClean="0"/>
          </a:p>
          <a:p>
            <a:r>
              <a:rPr lang="ru-RU" b="1" dirty="0" smtClean="0"/>
              <a:t>Адам </a:t>
            </a:r>
            <a:r>
              <a:rPr lang="ru-RU" b="1" dirty="0" err="1" smtClean="0"/>
              <a:t>өз</a:t>
            </a:r>
            <a:r>
              <a:rPr lang="ru-RU" b="1" dirty="0" smtClean="0"/>
              <a:t> </a:t>
            </a:r>
            <a:r>
              <a:rPr lang="ru-RU" b="1" dirty="0" err="1" smtClean="0"/>
              <a:t>еңбегінінің</a:t>
            </a:r>
            <a:r>
              <a:rPr lang="ru-RU" b="1" dirty="0" smtClean="0"/>
              <a:t> </a:t>
            </a:r>
            <a:r>
              <a:rPr lang="ru-RU" b="1" dirty="0" err="1" smtClean="0"/>
              <a:t>нәтижесі</a:t>
            </a:r>
            <a:r>
              <a:rPr lang="ru-RU" b="1" dirty="0" smtClean="0"/>
              <a:t> </a:t>
            </a:r>
            <a:r>
              <a:rPr lang="ru-RU" b="1" dirty="0" err="1" smtClean="0"/>
              <a:t>үшін</a:t>
            </a:r>
            <a:r>
              <a:rPr lang="ru-RU" dirty="0" smtClean="0"/>
              <a:t>. </a:t>
            </a:r>
          </a:p>
          <a:p>
            <a:r>
              <a:rPr lang="ru-RU" dirty="0" err="1" smtClean="0"/>
              <a:t>Ақша</a:t>
            </a:r>
            <a:r>
              <a:rPr lang="ru-RU" dirty="0" smtClean="0"/>
              <a:t> табу </a:t>
            </a:r>
            <a:r>
              <a:rPr lang="ru-RU" dirty="0" err="1" smtClean="0"/>
              <a:t>үшін</a:t>
            </a:r>
            <a:r>
              <a:rPr lang="ru-RU" dirty="0" smtClean="0"/>
              <a:t>. ..</a:t>
            </a:r>
          </a:p>
          <a:p>
            <a:endParaRPr lang="ru-RU" dirty="0"/>
          </a:p>
          <a:p>
            <a:r>
              <a:rPr lang="ru-RU" b="1" dirty="0" smtClean="0"/>
              <a:t> Адам </a:t>
            </a:r>
            <a:r>
              <a:rPr lang="ru-RU" b="1" dirty="0" err="1" smtClean="0"/>
              <a:t>еңбегімен</a:t>
            </a:r>
            <a:r>
              <a:rPr lang="ru-RU" b="1" dirty="0" smtClean="0"/>
              <a:t> не </a:t>
            </a:r>
            <a:r>
              <a:rPr lang="ru-RU" b="1" dirty="0" err="1" smtClean="0"/>
              <a:t>жасалады</a:t>
            </a:r>
            <a:r>
              <a:rPr lang="ru-RU" b="1" dirty="0" smtClean="0"/>
              <a:t>?</a:t>
            </a:r>
            <a:endParaRPr lang="ru-RU" dirty="0"/>
          </a:p>
          <a:p>
            <a:r>
              <a:rPr lang="ru-RU" dirty="0" err="1" smtClean="0"/>
              <a:t>Ұлы</a:t>
            </a:r>
            <a:r>
              <a:rPr lang="ru-RU" dirty="0" smtClean="0"/>
              <a:t> </a:t>
            </a:r>
            <a:r>
              <a:rPr lang="ru-RU" dirty="0" err="1" smtClean="0"/>
              <a:t>ағылшын</a:t>
            </a:r>
            <a:r>
              <a:rPr lang="ru-RU" dirty="0" smtClean="0"/>
              <a:t> </a:t>
            </a:r>
            <a:r>
              <a:rPr lang="ru-RU" dirty="0" err="1" smtClean="0"/>
              <a:t>экономисі</a:t>
            </a:r>
            <a:r>
              <a:rPr lang="ru-RU" dirty="0" smtClean="0"/>
              <a:t> </a:t>
            </a:r>
            <a:r>
              <a:rPr lang="ru-RU" dirty="0"/>
              <a:t>Адам Смит </a:t>
            </a:r>
            <a:r>
              <a:rPr lang="ru-RU" dirty="0" smtClean="0"/>
              <a:t> «</a:t>
            </a:r>
            <a:r>
              <a:rPr lang="ru-RU" dirty="0" err="1" smtClean="0"/>
              <a:t>Әлемнің</a:t>
            </a:r>
            <a:r>
              <a:rPr lang="ru-RU" dirty="0" smtClean="0"/>
              <a:t> бар </a:t>
            </a:r>
            <a:r>
              <a:rPr lang="ru-RU" dirty="0" err="1" smtClean="0"/>
              <a:t>байлығы</a:t>
            </a:r>
            <a:r>
              <a:rPr lang="ru-RU" dirty="0" smtClean="0"/>
              <a:t> </a:t>
            </a:r>
            <a:r>
              <a:rPr lang="ru-RU" dirty="0" err="1" smtClean="0"/>
              <a:t>алтынмен</a:t>
            </a:r>
            <a:r>
              <a:rPr lang="ru-RU" dirty="0" smtClean="0"/>
              <a:t> де, </a:t>
            </a:r>
            <a:r>
              <a:rPr lang="ru-RU" dirty="0" err="1" smtClean="0"/>
              <a:t>күміспен</a:t>
            </a:r>
            <a:r>
              <a:rPr lang="ru-RU" dirty="0" smtClean="0"/>
              <a:t> де </a:t>
            </a:r>
            <a:r>
              <a:rPr lang="ru-RU" dirty="0" err="1" smtClean="0"/>
              <a:t>емес</a:t>
            </a:r>
            <a:r>
              <a:rPr lang="ru-RU" dirty="0" smtClean="0"/>
              <a:t> ,</a:t>
            </a:r>
            <a:r>
              <a:rPr lang="ru-RU" dirty="0" err="1" smtClean="0"/>
              <a:t>адам</a:t>
            </a:r>
            <a:r>
              <a:rPr lang="ru-RU" dirty="0" smtClean="0"/>
              <a:t> </a:t>
            </a:r>
            <a:r>
              <a:rPr lang="ru-RU" dirty="0" err="1" smtClean="0"/>
              <a:t>еңбегімен</a:t>
            </a:r>
            <a:r>
              <a:rPr lang="ru-RU" dirty="0" smtClean="0"/>
              <a:t> </a:t>
            </a:r>
            <a:r>
              <a:rPr lang="ru-RU" dirty="0" err="1" smtClean="0"/>
              <a:t>өлшенеді</a:t>
            </a:r>
            <a:r>
              <a:rPr lang="ru-RU" dirty="0" smtClean="0"/>
              <a:t>»- </a:t>
            </a:r>
            <a:r>
              <a:rPr lang="ru-RU" dirty="0" err="1" smtClean="0"/>
              <a:t>деген</a:t>
            </a:r>
            <a:r>
              <a:rPr lang="ru-RU" dirty="0" smtClean="0"/>
              <a:t>.</a:t>
            </a:r>
            <a:endParaRPr lang="ru-RU" dirty="0"/>
          </a:p>
          <a:p>
            <a:endParaRPr lang="ru-RU" dirty="0"/>
          </a:p>
          <a:p>
            <a:r>
              <a:rPr lang="ru-RU" b="1" dirty="0" smtClean="0"/>
              <a:t>Бар </a:t>
            </a:r>
            <a:r>
              <a:rPr lang="ru-RU" b="1" dirty="0" err="1" smtClean="0"/>
              <a:t>байлықтан</a:t>
            </a:r>
            <a:r>
              <a:rPr lang="ru-RU" b="1" dirty="0" smtClean="0"/>
              <a:t> </a:t>
            </a:r>
            <a:r>
              <a:rPr lang="ru-RU" b="1" dirty="0" err="1" smtClean="0"/>
              <a:t>еңбек</a:t>
            </a:r>
            <a:r>
              <a:rPr lang="ru-RU" b="1" dirty="0" smtClean="0"/>
              <a:t> «</a:t>
            </a:r>
            <a:r>
              <a:rPr lang="ru-RU" b="1" dirty="0" err="1" smtClean="0"/>
              <a:t>жоғары</a:t>
            </a:r>
            <a:r>
              <a:rPr lang="ru-RU" b="1" dirty="0" smtClean="0"/>
              <a:t>» </a:t>
            </a:r>
            <a:r>
              <a:rPr lang="ru-RU" b="1" dirty="0" err="1" smtClean="0"/>
              <a:t>дегенге</a:t>
            </a:r>
            <a:r>
              <a:rPr lang="ru-RU" b="1" dirty="0" smtClean="0"/>
              <a:t> ой </a:t>
            </a:r>
            <a:r>
              <a:rPr lang="ru-RU" b="1" dirty="0" err="1" smtClean="0"/>
              <a:t>қорытындыларынан</a:t>
            </a:r>
            <a:r>
              <a:rPr lang="ru-RU" b="1" dirty="0" smtClean="0"/>
              <a:t> постер </a:t>
            </a:r>
            <a:r>
              <a:rPr lang="ru-RU" b="1" dirty="0" err="1" smtClean="0"/>
              <a:t>жасаңыз</a:t>
            </a:r>
            <a:r>
              <a:rPr lang="ru-RU" b="1" dirty="0" smtClean="0"/>
              <a:t>.</a:t>
            </a:r>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a:bodyPr>
          <a:lstStyle/>
          <a:p>
            <a:r>
              <a:rPr lang="ru-RU" dirty="0" err="1" smtClean="0"/>
              <a:t>Әкем</a:t>
            </a:r>
            <a:r>
              <a:rPr lang="ru-RU" dirty="0" smtClean="0"/>
              <a:t> </a:t>
            </a:r>
            <a:r>
              <a:rPr lang="ru-RU" dirty="0" err="1" smtClean="0"/>
              <a:t>заводтан</a:t>
            </a:r>
            <a:r>
              <a:rPr lang="ru-RU" dirty="0" smtClean="0"/>
              <a:t> </a:t>
            </a:r>
            <a:r>
              <a:rPr lang="ru-RU" dirty="0" err="1" smtClean="0"/>
              <a:t>еңбегі</a:t>
            </a:r>
            <a:r>
              <a:rPr lang="ru-RU" dirty="0" smtClean="0"/>
              <a:t> </a:t>
            </a:r>
            <a:r>
              <a:rPr lang="ru-RU" dirty="0" err="1" smtClean="0"/>
              <a:t>үшін</a:t>
            </a:r>
            <a:r>
              <a:rPr lang="ru-RU" dirty="0" smtClean="0"/>
              <a:t>  _______________</a:t>
            </a:r>
            <a:r>
              <a:rPr lang="ru-RU" dirty="0" err="1" smtClean="0"/>
              <a:t>алды</a:t>
            </a:r>
            <a:r>
              <a:rPr lang="ru-RU" dirty="0" smtClean="0"/>
              <a:t> </a:t>
            </a:r>
            <a:r>
              <a:rPr lang="ru-RU" dirty="0"/>
              <a:t>.</a:t>
            </a:r>
          </a:p>
          <a:p>
            <a:r>
              <a:rPr lang="ru-RU" dirty="0" err="1" smtClean="0"/>
              <a:t>Әсем</a:t>
            </a:r>
            <a:r>
              <a:rPr lang="ru-RU" dirty="0" smtClean="0"/>
              <a:t> </a:t>
            </a:r>
            <a:r>
              <a:rPr lang="ru-RU" dirty="0" err="1" smtClean="0"/>
              <a:t>институтта</a:t>
            </a:r>
            <a:r>
              <a:rPr lang="ru-RU" dirty="0" smtClean="0"/>
              <a:t>  </a:t>
            </a:r>
            <a:r>
              <a:rPr lang="ru-RU" dirty="0" err="1" smtClean="0"/>
              <a:t>жақсы</a:t>
            </a:r>
            <a:r>
              <a:rPr lang="ru-RU" dirty="0" smtClean="0"/>
              <a:t> </a:t>
            </a:r>
            <a:r>
              <a:rPr lang="ru-RU" dirty="0" err="1" smtClean="0"/>
              <a:t>оқып</a:t>
            </a:r>
            <a:r>
              <a:rPr lang="ru-RU" dirty="0" smtClean="0"/>
              <a:t> </a:t>
            </a:r>
            <a:r>
              <a:rPr lang="ru-RU" dirty="0" err="1" smtClean="0"/>
              <a:t>жүр</a:t>
            </a:r>
            <a:r>
              <a:rPr lang="ru-RU" dirty="0" smtClean="0"/>
              <a:t> </a:t>
            </a:r>
            <a:r>
              <a:rPr lang="ru-RU" dirty="0" err="1" smtClean="0"/>
              <a:t>және</a:t>
            </a:r>
            <a:r>
              <a:rPr lang="ru-RU" dirty="0" smtClean="0"/>
              <a:t> </a:t>
            </a:r>
            <a:r>
              <a:rPr lang="ru-RU" dirty="0" err="1" smtClean="0"/>
              <a:t>ол</a:t>
            </a:r>
            <a:r>
              <a:rPr lang="ru-RU" dirty="0" smtClean="0"/>
              <a:t> </a:t>
            </a:r>
            <a:r>
              <a:rPr lang="ru-RU" dirty="0" err="1" smtClean="0"/>
              <a:t>үшін</a:t>
            </a:r>
            <a:r>
              <a:rPr lang="ru-RU" dirty="0" smtClean="0"/>
              <a:t>____ </a:t>
            </a:r>
            <a:r>
              <a:rPr lang="ru-RU" dirty="0" err="1" smtClean="0"/>
              <a:t>алады</a:t>
            </a:r>
            <a:r>
              <a:rPr lang="ru-RU" dirty="0" smtClean="0"/>
              <a:t>.</a:t>
            </a:r>
            <a:endParaRPr lang="ru-RU" dirty="0"/>
          </a:p>
          <a:p>
            <a:r>
              <a:rPr lang="ru-RU" dirty="0" err="1" smtClean="0"/>
              <a:t>Атам</a:t>
            </a:r>
            <a:r>
              <a:rPr lang="ru-RU" dirty="0" smtClean="0"/>
              <a:t> ай </a:t>
            </a:r>
            <a:r>
              <a:rPr lang="ru-RU" dirty="0" err="1" smtClean="0"/>
              <a:t>сайын</a:t>
            </a:r>
            <a:r>
              <a:rPr lang="ru-RU" dirty="0" smtClean="0"/>
              <a:t> __________</a:t>
            </a:r>
            <a:r>
              <a:rPr lang="ru-RU" dirty="0" err="1" smtClean="0"/>
              <a:t>алады</a:t>
            </a:r>
            <a:r>
              <a:rPr lang="ru-RU" dirty="0" smtClean="0"/>
              <a:t> </a:t>
            </a:r>
            <a:r>
              <a:rPr lang="ru-RU" dirty="0"/>
              <a:t>.</a:t>
            </a:r>
          </a:p>
          <a:p>
            <a:r>
              <a:rPr lang="ru-RU" dirty="0" err="1" smtClean="0"/>
              <a:t>Осының</a:t>
            </a:r>
            <a:r>
              <a:rPr lang="ru-RU" dirty="0" smtClean="0"/>
              <a:t> </a:t>
            </a:r>
            <a:r>
              <a:rPr lang="ru-RU" dirty="0" err="1" smtClean="0"/>
              <a:t>бәрі</a:t>
            </a:r>
            <a:r>
              <a:rPr lang="ru-RU" dirty="0" smtClean="0"/>
              <a:t> </a:t>
            </a:r>
            <a:r>
              <a:rPr lang="ru-RU" dirty="0" err="1" smtClean="0"/>
              <a:t>нені</a:t>
            </a:r>
            <a:r>
              <a:rPr lang="ru-RU" dirty="0" smtClean="0"/>
              <a:t> </a:t>
            </a:r>
            <a:r>
              <a:rPr lang="ru-RU" dirty="0" err="1" smtClean="0"/>
              <a:t>құрайды</a:t>
            </a:r>
            <a:r>
              <a:rPr lang="ru-RU" dirty="0" smtClean="0"/>
              <a:t>?.</a:t>
            </a:r>
            <a:endParaRPr lang="ru-RU" dirty="0"/>
          </a:p>
          <a:p>
            <a:endParaRPr lang="ru-RU" dirty="0"/>
          </a:p>
          <a:p>
            <a:endParaRPr lang="ru-RU" dirty="0"/>
          </a:p>
        </p:txBody>
      </p:sp>
      <p:sp>
        <p:nvSpPr>
          <p:cNvPr id="2" name="Заголовок 1"/>
          <p:cNvSpPr>
            <a:spLocks noGrp="1"/>
          </p:cNvSpPr>
          <p:nvPr>
            <p:ph type="title"/>
          </p:nvPr>
        </p:nvSpPr>
        <p:spPr/>
        <p:txBody>
          <a:bodyPr/>
          <a:lstStyle/>
          <a:p>
            <a:r>
              <a:rPr lang="kk-KZ" dirty="0" smtClean="0"/>
              <a:t>«Аяқтаңыз» әдісі</a:t>
            </a:r>
            <a:endParaRPr lang="ru-RU" dirty="0"/>
          </a:p>
        </p:txBody>
      </p:sp>
    </p:spTree>
    <p:extLst>
      <p:ext uri="{BB962C8B-B14F-4D97-AF65-F5344CB8AC3E}">
        <p14:creationId xmlns:p14="http://schemas.microsoft.com/office/powerpoint/2010/main" val="1610381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endParaRPr lang="kk-KZ" dirty="0" smtClean="0"/>
          </a:p>
          <a:p>
            <a:endParaRPr lang="kk-KZ" dirty="0"/>
          </a:p>
          <a:p>
            <a:endParaRPr lang="kk-KZ" dirty="0" smtClean="0"/>
          </a:p>
          <a:p>
            <a:endParaRPr lang="kk-KZ" dirty="0"/>
          </a:p>
        </p:txBody>
      </p:sp>
      <p:sp>
        <p:nvSpPr>
          <p:cNvPr id="2" name="Заголовок 1"/>
          <p:cNvSpPr>
            <a:spLocks noGrp="1"/>
          </p:cNvSpPr>
          <p:nvPr>
            <p:ph type="title"/>
          </p:nvPr>
        </p:nvSpPr>
        <p:spPr>
          <a:xfrm>
            <a:off x="323528" y="2780928"/>
            <a:ext cx="8229600" cy="1252728"/>
          </a:xfrm>
        </p:spPr>
        <p:txBody>
          <a:bodyPr>
            <a:normAutofit/>
          </a:bodyPr>
          <a:lstStyle/>
          <a:p>
            <a:r>
              <a:rPr lang="kk-KZ" sz="5400" dirty="0" smtClean="0">
                <a:solidFill>
                  <a:srgbClr val="FF0000"/>
                </a:solidFill>
              </a:rPr>
              <a:t>«Біздің ұжым»  жаттығуы</a:t>
            </a:r>
            <a:endParaRPr lang="ru-RU" sz="5400" dirty="0">
              <a:solidFill>
                <a:srgbClr val="FF0000"/>
              </a:solidFill>
            </a:endParaRPr>
          </a:p>
        </p:txBody>
      </p:sp>
    </p:spTree>
    <p:extLst>
      <p:ext uri="{BB962C8B-B14F-4D97-AF65-F5344CB8AC3E}">
        <p14:creationId xmlns:p14="http://schemas.microsoft.com/office/powerpoint/2010/main" val="15738747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kk-KZ" dirty="0"/>
              <a:t>ЕҢБЕКҚОРЛЫҚ – адамның еңбекке ерекше ынталылығынан,ісіне берілгендігі мен жігерінен байқалатын жағымды қасиет</a:t>
            </a:r>
            <a:r>
              <a:rPr lang="kk-KZ" dirty="0" smtClean="0"/>
              <a:t>.</a:t>
            </a:r>
          </a:p>
          <a:p>
            <a:r>
              <a:rPr lang="kk-KZ" dirty="0" smtClean="0"/>
              <a:t>Ол </a:t>
            </a:r>
            <a:r>
              <a:rPr lang="kk-KZ" dirty="0"/>
              <a:t>еңбек процесінде пайда болады. Іске берілген адам барлық уақытты,күш-жігерін өзінің сүйікті ісіне арнайды.</a:t>
            </a:r>
            <a:endParaRPr lang="ru-RU" dirty="0"/>
          </a:p>
          <a:p>
            <a:endParaRPr lang="ru-RU" dirty="0"/>
          </a:p>
        </p:txBody>
      </p:sp>
    </p:spTree>
    <p:extLst>
      <p:ext uri="{BB962C8B-B14F-4D97-AF65-F5344CB8AC3E}">
        <p14:creationId xmlns:p14="http://schemas.microsoft.com/office/powerpoint/2010/main" val="9377580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836712"/>
            <a:ext cx="8229600" cy="4525963"/>
          </a:xfrm>
        </p:spPr>
        <p:txBody>
          <a:bodyPr>
            <a:noAutofit/>
          </a:bodyPr>
          <a:lstStyle/>
          <a:p>
            <a:r>
              <a:rPr lang="ru-RU" sz="1400" dirty="0" smtClean="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Екі</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ойыншының</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біреуі</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мақал</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айтады</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Екіншісі</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соның</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ішіндегі</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бір</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сөзге</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мақал</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айтады</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Сосын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кезектеседі</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Мүдірген</a:t>
            </a:r>
            <a:r>
              <a:rPr lang="ru-RU" sz="1400" dirty="0">
                <a:latin typeface="Times New Roman" panose="02020603050405020304" pitchFamily="18" charset="0"/>
                <a:cs typeface="Times New Roman" panose="02020603050405020304" pitchFamily="18" charset="0"/>
              </a:rPr>
              <a:t> </a:t>
            </a:r>
            <a:r>
              <a:rPr lang="ru-RU" sz="1400" dirty="0" err="1" smtClean="0">
                <a:latin typeface="Times New Roman" panose="02020603050405020304" pitchFamily="18" charset="0"/>
                <a:cs typeface="Times New Roman" panose="02020603050405020304" pitchFamily="18" charset="0"/>
              </a:rPr>
              <a:t>адам</a:t>
            </a:r>
            <a:r>
              <a:rPr lang="ru-RU" sz="1400" dirty="0" smtClean="0">
                <a:latin typeface="Times New Roman" panose="02020603050405020304" pitchFamily="18" charset="0"/>
                <a:cs typeface="Times New Roman" panose="02020603050405020304" pitchFamily="18" charset="0"/>
              </a:rPr>
              <a:t> </a:t>
            </a:r>
            <a:r>
              <a:rPr lang="ru-RU" sz="1400" dirty="0" err="1" smtClean="0">
                <a:latin typeface="Times New Roman" panose="02020603050405020304" pitchFamily="18" charset="0"/>
                <a:cs typeface="Times New Roman" panose="02020603050405020304" pitchFamily="18" charset="0"/>
              </a:rPr>
              <a:t>жеңіледі</a:t>
            </a:r>
            <a:r>
              <a:rPr lang="ru-RU" sz="1400" dirty="0">
                <a:latin typeface="Times New Roman" panose="02020603050405020304" pitchFamily="18" charset="0"/>
                <a:cs typeface="Times New Roman" panose="02020603050405020304" pitchFamily="18" charset="0"/>
              </a:rPr>
              <a:t>.</a:t>
            </a:r>
            <a:br>
              <a:rPr lang="ru-RU" sz="1400" dirty="0">
                <a:latin typeface="Times New Roman" panose="02020603050405020304" pitchFamily="18" charset="0"/>
                <a:cs typeface="Times New Roman" panose="02020603050405020304" pitchFamily="18" charset="0"/>
              </a:rPr>
            </a:br>
            <a:r>
              <a:rPr lang="ru-RU" sz="1400" dirty="0">
                <a:latin typeface="Times New Roman" panose="02020603050405020304" pitchFamily="18" charset="0"/>
                <a:cs typeface="Times New Roman" panose="02020603050405020304" pitchFamily="18" charset="0"/>
              </a:rPr>
              <a:t/>
            </a:r>
            <a:br>
              <a:rPr lang="ru-RU" sz="1400" dirty="0">
                <a:latin typeface="Times New Roman" panose="02020603050405020304" pitchFamily="18" charset="0"/>
                <a:cs typeface="Times New Roman" panose="02020603050405020304" pitchFamily="18" charset="0"/>
              </a:rPr>
            </a:br>
            <a:r>
              <a:rPr lang="ru-RU" sz="1400" dirty="0" err="1">
                <a:latin typeface="Times New Roman" panose="02020603050405020304" pitchFamily="18" charset="0"/>
                <a:cs typeface="Times New Roman" panose="02020603050405020304" pitchFamily="18" charset="0"/>
              </a:rPr>
              <a:t>Еңбек</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ет</a:t>
            </a:r>
            <a:r>
              <a:rPr lang="ru-RU" sz="1400" dirty="0">
                <a:latin typeface="Times New Roman" panose="02020603050405020304" pitchFamily="18" charset="0"/>
                <a:cs typeface="Times New Roman" panose="02020603050405020304" pitchFamily="18" charset="0"/>
              </a:rPr>
              <a:t> те </a:t>
            </a:r>
            <a:r>
              <a:rPr lang="ru-RU" sz="1400" dirty="0" err="1">
                <a:latin typeface="Times New Roman" panose="02020603050405020304" pitchFamily="18" charset="0"/>
                <a:cs typeface="Times New Roman" panose="02020603050405020304" pitchFamily="18" charset="0"/>
              </a:rPr>
              <a:t>мақтан</a:t>
            </a:r>
            <a:r>
              <a:rPr lang="ru-RU" sz="1400" dirty="0">
                <a:latin typeface="Times New Roman" panose="02020603050405020304" pitchFamily="18" charset="0"/>
                <a:cs typeface="Times New Roman" panose="02020603050405020304" pitchFamily="18" charset="0"/>
              </a:rPr>
              <a:t>,</a:t>
            </a:r>
            <a:br>
              <a:rPr lang="ru-RU" sz="1400" dirty="0">
                <a:latin typeface="Times New Roman" panose="02020603050405020304" pitchFamily="18" charset="0"/>
                <a:cs typeface="Times New Roman" panose="02020603050405020304" pitchFamily="18" charset="0"/>
              </a:rPr>
            </a:br>
            <a:r>
              <a:rPr lang="ru-RU" sz="1400" dirty="0" err="1">
                <a:latin typeface="Times New Roman" panose="02020603050405020304" pitchFamily="18" charset="0"/>
                <a:cs typeface="Times New Roman" panose="02020603050405020304" pitchFamily="18" charset="0"/>
              </a:rPr>
              <a:t>Ойнап</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күл</a:t>
            </a:r>
            <a:r>
              <a:rPr lang="ru-RU" sz="1400" dirty="0">
                <a:latin typeface="Times New Roman" panose="02020603050405020304" pitchFamily="18" charset="0"/>
                <a:cs typeface="Times New Roman" panose="02020603050405020304" pitchFamily="18" charset="0"/>
              </a:rPr>
              <a:t> де </a:t>
            </a:r>
            <a:r>
              <a:rPr lang="ru-RU" sz="1400" dirty="0" err="1">
                <a:latin typeface="Times New Roman" panose="02020603050405020304" pitchFamily="18" charset="0"/>
                <a:cs typeface="Times New Roman" panose="02020603050405020304" pitchFamily="18" charset="0"/>
              </a:rPr>
              <a:t>шаттан</a:t>
            </a:r>
            <a:r>
              <a:rPr lang="ru-RU" sz="1400" dirty="0">
                <a:latin typeface="Times New Roman" panose="02020603050405020304" pitchFamily="18" charset="0"/>
                <a:cs typeface="Times New Roman" panose="02020603050405020304" pitchFamily="18" charset="0"/>
              </a:rPr>
              <a:t>.</a:t>
            </a:r>
            <a:br>
              <a:rPr lang="ru-RU" sz="1400" dirty="0">
                <a:latin typeface="Times New Roman" panose="02020603050405020304" pitchFamily="18" charset="0"/>
                <a:cs typeface="Times New Roman" panose="02020603050405020304" pitchFamily="18" charset="0"/>
              </a:rPr>
            </a:br>
            <a:endParaRPr lang="ru-RU" sz="1400" dirty="0" smtClean="0">
              <a:latin typeface="Times New Roman" panose="02020603050405020304" pitchFamily="18" charset="0"/>
              <a:cs typeface="Times New Roman" panose="02020603050405020304" pitchFamily="18" charset="0"/>
            </a:endParaRPr>
          </a:p>
          <a:p>
            <a:r>
              <a:rPr lang="ru-RU" sz="1400" dirty="0" err="1" smtClean="0">
                <a:latin typeface="Times New Roman" panose="02020603050405020304" pitchFamily="18" charset="0"/>
                <a:cs typeface="Times New Roman" panose="02020603050405020304" pitchFamily="18" charset="0"/>
              </a:rPr>
              <a:t>Ойнап</a:t>
            </a:r>
            <a:r>
              <a:rPr lang="ru-RU" sz="1400" dirty="0" smtClean="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сөйлесең</a:t>
            </a:r>
            <a:r>
              <a:rPr lang="ru-RU" sz="1400" dirty="0">
                <a:latin typeface="Times New Roman" panose="02020603050405020304" pitchFamily="18" charset="0"/>
                <a:cs typeface="Times New Roman" panose="02020603050405020304" pitchFamily="18" charset="0"/>
              </a:rPr>
              <a:t> де, </a:t>
            </a:r>
            <a:r>
              <a:rPr lang="ru-RU" sz="1400" dirty="0" err="1">
                <a:latin typeface="Times New Roman" panose="02020603050405020304" pitchFamily="18" charset="0"/>
                <a:cs typeface="Times New Roman" panose="02020603050405020304" pitchFamily="18" charset="0"/>
              </a:rPr>
              <a:t>ойлап</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сөйле</a:t>
            </a:r>
            <a:r>
              <a:rPr lang="ru-RU" sz="1400" dirty="0">
                <a:latin typeface="Times New Roman" panose="02020603050405020304" pitchFamily="18" charset="0"/>
                <a:cs typeface="Times New Roman" panose="02020603050405020304" pitchFamily="18" charset="0"/>
              </a:rPr>
              <a:t>.</a:t>
            </a:r>
            <a:br>
              <a:rPr lang="ru-RU" sz="1400" dirty="0">
                <a:latin typeface="Times New Roman" panose="02020603050405020304" pitchFamily="18" charset="0"/>
                <a:cs typeface="Times New Roman" panose="02020603050405020304" pitchFamily="18" charset="0"/>
              </a:rPr>
            </a:br>
            <a:endParaRPr lang="ru-RU" sz="1400" dirty="0" smtClean="0">
              <a:latin typeface="Times New Roman" panose="02020603050405020304" pitchFamily="18" charset="0"/>
              <a:cs typeface="Times New Roman" panose="02020603050405020304" pitchFamily="18" charset="0"/>
            </a:endParaRPr>
          </a:p>
          <a:p>
            <a:r>
              <a:rPr lang="ru-RU" sz="1400" dirty="0" err="1" smtClean="0">
                <a:latin typeface="Times New Roman" panose="02020603050405020304" pitchFamily="18" charset="0"/>
                <a:cs typeface="Times New Roman" panose="02020603050405020304" pitchFamily="18" charset="0"/>
              </a:rPr>
              <a:t>Ердің</a:t>
            </a:r>
            <a:r>
              <a:rPr lang="ru-RU" sz="1400" dirty="0" smtClean="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атын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еңбек</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шығарар</a:t>
            </a:r>
            <a:r>
              <a:rPr lang="ru-RU" sz="1400" dirty="0">
                <a:latin typeface="Times New Roman" panose="02020603050405020304" pitchFamily="18" charset="0"/>
                <a:cs typeface="Times New Roman" panose="02020603050405020304" pitchFamily="18" charset="0"/>
              </a:rPr>
              <a:t>.</a:t>
            </a:r>
            <a:br>
              <a:rPr lang="ru-RU" sz="1400" dirty="0">
                <a:latin typeface="Times New Roman" panose="02020603050405020304" pitchFamily="18" charset="0"/>
                <a:cs typeface="Times New Roman" panose="02020603050405020304" pitchFamily="18" charset="0"/>
              </a:rPr>
            </a:br>
            <a:r>
              <a:rPr lang="ru-RU" sz="1400" dirty="0">
                <a:latin typeface="Times New Roman" panose="02020603050405020304" pitchFamily="18" charset="0"/>
                <a:cs typeface="Times New Roman" panose="02020603050405020304" pitchFamily="18" charset="0"/>
              </a:rPr>
              <a:t/>
            </a:r>
            <a:br>
              <a:rPr lang="ru-RU" sz="1400" dirty="0">
                <a:latin typeface="Times New Roman" panose="02020603050405020304" pitchFamily="18" charset="0"/>
                <a:cs typeface="Times New Roman" panose="02020603050405020304" pitchFamily="18" charset="0"/>
              </a:rPr>
            </a:br>
            <a:r>
              <a:rPr lang="ru-RU" sz="1400" dirty="0" err="1">
                <a:latin typeface="Times New Roman" panose="02020603050405020304" pitchFamily="18" charset="0"/>
                <a:cs typeface="Times New Roman" panose="02020603050405020304" pitchFamily="18" charset="0"/>
              </a:rPr>
              <a:t>Ерді</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намыс</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өлтіреді</a:t>
            </a:r>
            <a:r>
              <a:rPr lang="ru-RU" sz="1400" dirty="0">
                <a:latin typeface="Times New Roman" panose="02020603050405020304" pitchFamily="18" charset="0"/>
                <a:cs typeface="Times New Roman" panose="02020603050405020304" pitchFamily="18" charset="0"/>
              </a:rPr>
              <a:t>,</a:t>
            </a:r>
            <a:br>
              <a:rPr lang="ru-RU" sz="1400" dirty="0">
                <a:latin typeface="Times New Roman" panose="02020603050405020304" pitchFamily="18" charset="0"/>
                <a:cs typeface="Times New Roman" panose="02020603050405020304" pitchFamily="18" charset="0"/>
              </a:rPr>
            </a:br>
            <a:r>
              <a:rPr lang="ru-RU" sz="1400" dirty="0" err="1">
                <a:latin typeface="Times New Roman" panose="02020603050405020304" pitchFamily="18" charset="0"/>
                <a:cs typeface="Times New Roman" panose="02020603050405020304" pitchFamily="18" charset="0"/>
              </a:rPr>
              <a:t>Қоянды</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қамыс</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өлтіреді</a:t>
            </a:r>
            <a:r>
              <a:rPr lang="ru-RU" sz="1400" dirty="0">
                <a:latin typeface="Times New Roman" panose="02020603050405020304" pitchFamily="18" charset="0"/>
                <a:cs typeface="Times New Roman" panose="02020603050405020304" pitchFamily="18" charset="0"/>
              </a:rPr>
              <a:t>.</a:t>
            </a:r>
            <a:br>
              <a:rPr lang="ru-RU" sz="1400" dirty="0">
                <a:latin typeface="Times New Roman" panose="02020603050405020304" pitchFamily="18" charset="0"/>
                <a:cs typeface="Times New Roman" panose="02020603050405020304" pitchFamily="18" charset="0"/>
              </a:rPr>
            </a:br>
            <a:r>
              <a:rPr lang="ru-RU" sz="1400" dirty="0">
                <a:latin typeface="Times New Roman" panose="02020603050405020304" pitchFamily="18" charset="0"/>
                <a:cs typeface="Times New Roman" panose="02020603050405020304" pitchFamily="18" charset="0"/>
              </a:rPr>
              <a:t/>
            </a:r>
            <a:br>
              <a:rPr lang="ru-RU" sz="1400" dirty="0">
                <a:latin typeface="Times New Roman" panose="02020603050405020304" pitchFamily="18" charset="0"/>
                <a:cs typeface="Times New Roman" panose="02020603050405020304" pitchFamily="18" charset="0"/>
              </a:rPr>
            </a:br>
            <a:r>
              <a:rPr lang="ru-RU" sz="1400" dirty="0" err="1">
                <a:latin typeface="Times New Roman" panose="02020603050405020304" pitchFamily="18" charset="0"/>
                <a:cs typeface="Times New Roman" panose="02020603050405020304" pitchFamily="18" charset="0"/>
              </a:rPr>
              <a:t>Ерінбесең</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еңбегің</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өнеді</a:t>
            </a:r>
            <a:r>
              <a:rPr lang="ru-RU" sz="1400" dirty="0">
                <a:latin typeface="Times New Roman" panose="02020603050405020304" pitchFamily="18" charset="0"/>
                <a:cs typeface="Times New Roman" panose="02020603050405020304" pitchFamily="18" charset="0"/>
              </a:rPr>
              <a:t>.</a:t>
            </a:r>
            <a:br>
              <a:rPr lang="ru-RU" sz="1400" dirty="0">
                <a:latin typeface="Times New Roman" panose="02020603050405020304" pitchFamily="18" charset="0"/>
                <a:cs typeface="Times New Roman" panose="02020603050405020304" pitchFamily="18" charset="0"/>
              </a:rPr>
            </a:br>
            <a:r>
              <a:rPr lang="ru-RU" sz="1400" dirty="0">
                <a:latin typeface="Times New Roman" panose="02020603050405020304" pitchFamily="18" charset="0"/>
                <a:cs typeface="Times New Roman" panose="02020603050405020304" pitchFamily="18" charset="0"/>
              </a:rPr>
              <a:t/>
            </a:r>
            <a:br>
              <a:rPr lang="ru-RU" sz="1400" dirty="0">
                <a:latin typeface="Times New Roman" panose="02020603050405020304" pitchFamily="18" charset="0"/>
                <a:cs typeface="Times New Roman" panose="02020603050405020304" pitchFamily="18" charset="0"/>
              </a:rPr>
            </a:br>
            <a:r>
              <a:rPr lang="ru-RU" sz="1400" dirty="0" err="1">
                <a:latin typeface="Times New Roman" panose="02020603050405020304" pitchFamily="18" charset="0"/>
                <a:cs typeface="Times New Roman" panose="02020603050405020304" pitchFamily="18" charset="0"/>
              </a:rPr>
              <a:t>Еңбегі</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көптің</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өнбегі</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көп</a:t>
            </a:r>
            <a:r>
              <a:rPr lang="ru-RU" sz="1400" dirty="0">
                <a:latin typeface="Times New Roman" panose="02020603050405020304" pitchFamily="18" charset="0"/>
                <a:cs typeface="Times New Roman" panose="02020603050405020304" pitchFamily="18" charset="0"/>
              </a:rPr>
              <a:t>.</a:t>
            </a:r>
            <a:br>
              <a:rPr lang="ru-RU" sz="1400" dirty="0">
                <a:latin typeface="Times New Roman" panose="02020603050405020304" pitchFamily="18" charset="0"/>
                <a:cs typeface="Times New Roman" panose="02020603050405020304" pitchFamily="18" charset="0"/>
              </a:rPr>
            </a:br>
            <a:r>
              <a:rPr lang="ru-RU" sz="1400" dirty="0">
                <a:latin typeface="Times New Roman" panose="02020603050405020304" pitchFamily="18" charset="0"/>
                <a:cs typeface="Times New Roman" panose="02020603050405020304" pitchFamily="18" charset="0"/>
              </a:rPr>
              <a:t/>
            </a:r>
            <a:br>
              <a:rPr lang="ru-RU" sz="1400" dirty="0">
                <a:latin typeface="Times New Roman" panose="02020603050405020304" pitchFamily="18" charset="0"/>
                <a:cs typeface="Times New Roman" panose="02020603050405020304" pitchFamily="18" charset="0"/>
              </a:rPr>
            </a:br>
            <a:r>
              <a:rPr lang="ru-RU" sz="1400" dirty="0" err="1">
                <a:latin typeface="Times New Roman" panose="02020603050405020304" pitchFamily="18" charset="0"/>
                <a:cs typeface="Times New Roman" panose="02020603050405020304" pitchFamily="18" charset="0"/>
              </a:rPr>
              <a:t>Жері</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семіздің</a:t>
            </a:r>
            <a:r>
              <a:rPr lang="ru-RU" sz="1400" dirty="0">
                <a:latin typeface="Times New Roman" panose="02020603050405020304" pitchFamily="18" charset="0"/>
                <a:cs typeface="Times New Roman" panose="02020603050405020304" pitchFamily="18" charset="0"/>
              </a:rPr>
              <a:t> – малы </a:t>
            </a:r>
            <a:r>
              <a:rPr lang="ru-RU" sz="1400" dirty="0" err="1">
                <a:latin typeface="Times New Roman" panose="02020603050405020304" pitchFamily="18" charset="0"/>
                <a:cs typeface="Times New Roman" panose="02020603050405020304" pitchFamily="18" charset="0"/>
              </a:rPr>
              <a:t>семіз</a:t>
            </a:r>
            <a:r>
              <a:rPr lang="ru-RU" sz="1400" dirty="0">
                <a:latin typeface="Times New Roman" panose="02020603050405020304" pitchFamily="18" charset="0"/>
                <a:cs typeface="Times New Roman" panose="02020603050405020304" pitchFamily="18" charset="0"/>
              </a:rPr>
              <a:t>.</a:t>
            </a:r>
            <a:br>
              <a:rPr lang="ru-RU" sz="1400" dirty="0">
                <a:latin typeface="Times New Roman" panose="02020603050405020304" pitchFamily="18" charset="0"/>
                <a:cs typeface="Times New Roman" panose="02020603050405020304" pitchFamily="18" charset="0"/>
              </a:rPr>
            </a:br>
            <a:r>
              <a:rPr lang="ru-RU" sz="1400" dirty="0">
                <a:latin typeface="Times New Roman" panose="02020603050405020304" pitchFamily="18" charset="0"/>
                <a:cs typeface="Times New Roman" panose="02020603050405020304" pitchFamily="18" charset="0"/>
              </a:rPr>
              <a:t/>
            </a:r>
            <a:br>
              <a:rPr lang="ru-RU" sz="1400" dirty="0">
                <a:latin typeface="Times New Roman" panose="02020603050405020304" pitchFamily="18" charset="0"/>
                <a:cs typeface="Times New Roman" panose="02020603050405020304" pitchFamily="18" charset="0"/>
              </a:rPr>
            </a:br>
            <a:r>
              <a:rPr lang="ru-RU" sz="1400" dirty="0" smtClean="0">
                <a:latin typeface="Times New Roman" panose="02020603050405020304" pitchFamily="18" charset="0"/>
                <a:cs typeface="Times New Roman" panose="02020603050405020304" pitchFamily="18" charset="0"/>
              </a:rPr>
              <a:t>Мал </a:t>
            </a:r>
            <a:r>
              <a:rPr lang="ru-RU" sz="1400" dirty="0" err="1">
                <a:latin typeface="Times New Roman" panose="02020603050405020304" pitchFamily="18" charset="0"/>
                <a:cs typeface="Times New Roman" panose="02020603050405020304" pitchFamily="18" charset="0"/>
              </a:rPr>
              <a:t>өсірсең</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қой</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өсір</a:t>
            </a:r>
            <a:r>
              <a:rPr lang="ru-RU" sz="1400" dirty="0">
                <a:latin typeface="Times New Roman" panose="02020603050405020304" pitchFamily="18" charset="0"/>
                <a:cs typeface="Times New Roman" panose="02020603050405020304" pitchFamily="18" charset="0"/>
              </a:rPr>
              <a:t>,</a:t>
            </a:r>
            <a:br>
              <a:rPr lang="ru-RU" sz="1400" dirty="0">
                <a:latin typeface="Times New Roman" panose="02020603050405020304" pitchFamily="18" charset="0"/>
                <a:cs typeface="Times New Roman" panose="02020603050405020304" pitchFamily="18" charset="0"/>
              </a:rPr>
            </a:br>
            <a:r>
              <a:rPr lang="ru-RU" sz="1400" dirty="0" err="1">
                <a:latin typeface="Times New Roman" panose="02020603050405020304" pitchFamily="18" charset="0"/>
                <a:cs typeface="Times New Roman" panose="02020603050405020304" pitchFamily="18" charset="0"/>
              </a:rPr>
              <a:t>Пайдасы</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оның</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көл-көсір</a:t>
            </a:r>
            <a:r>
              <a:rPr lang="ru-RU" sz="1400" dirty="0">
                <a:latin typeface="Times New Roman" panose="02020603050405020304" pitchFamily="18" charset="0"/>
                <a:cs typeface="Times New Roman" panose="02020603050405020304" pitchFamily="18" charset="0"/>
              </a:rPr>
              <a:t>.</a:t>
            </a:r>
            <a:br>
              <a:rPr lang="ru-RU" sz="1400" dirty="0">
                <a:latin typeface="Times New Roman" panose="02020603050405020304" pitchFamily="18" charset="0"/>
                <a:cs typeface="Times New Roman" panose="02020603050405020304" pitchFamily="18" charset="0"/>
              </a:rPr>
            </a:br>
            <a:endParaRPr lang="ru-RU" sz="1400" dirty="0" smtClean="0">
              <a:latin typeface="Times New Roman" panose="02020603050405020304" pitchFamily="18" charset="0"/>
              <a:cs typeface="Times New Roman" panose="02020603050405020304" pitchFamily="18" charset="0"/>
            </a:endParaRPr>
          </a:p>
          <a:p>
            <a:r>
              <a:rPr lang="ru-RU" sz="1400" dirty="0" smtClean="0">
                <a:latin typeface="Times New Roman" panose="02020603050405020304" pitchFamily="18" charset="0"/>
                <a:cs typeface="Times New Roman" panose="02020603050405020304" pitchFamily="18" charset="0"/>
              </a:rPr>
              <a:t> </a:t>
            </a:r>
            <a:r>
              <a:rPr lang="ru-RU" sz="1400" dirty="0" err="1" smtClean="0">
                <a:latin typeface="Times New Roman" panose="02020603050405020304" pitchFamily="18" charset="0"/>
                <a:cs typeface="Times New Roman" panose="02020603050405020304" pitchFamily="18" charset="0"/>
              </a:rPr>
              <a:t>Мақалдың</a:t>
            </a:r>
            <a:r>
              <a:rPr lang="ru-RU" sz="1400" dirty="0" smtClean="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өміршеңдігі</a:t>
            </a:r>
            <a:r>
              <a:rPr lang="ru-RU" sz="1400" dirty="0">
                <a:latin typeface="Times New Roman" panose="02020603050405020304" pitchFamily="18" charset="0"/>
                <a:cs typeface="Times New Roman" panose="02020603050405020304" pitchFamily="18" charset="0"/>
              </a:rPr>
              <a:t> мен </a:t>
            </a:r>
            <a:r>
              <a:rPr lang="ru-RU" sz="1400" dirty="0" err="1">
                <a:latin typeface="Times New Roman" panose="02020603050405020304" pitchFamily="18" charset="0"/>
                <a:cs typeface="Times New Roman" panose="02020603050405020304" pitchFamily="18" charset="0"/>
              </a:rPr>
              <a:t>қолдану</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аясының</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кеңдігінің</a:t>
            </a:r>
            <a:r>
              <a:rPr lang="ru-RU" sz="1400" dirty="0">
                <a:latin typeface="Times New Roman" panose="02020603050405020304" pitchFamily="18" charset="0"/>
                <a:cs typeface="Times New Roman" panose="02020603050405020304" pitchFamily="18" charset="0"/>
              </a:rPr>
              <a:t> сыры </a:t>
            </a:r>
            <a:r>
              <a:rPr lang="ru-RU" sz="1400" dirty="0" err="1">
                <a:latin typeface="Times New Roman" panose="02020603050405020304" pitchFamily="18" charset="0"/>
                <a:cs typeface="Times New Roman" panose="02020603050405020304" pitchFamily="18" charset="0"/>
              </a:rPr>
              <a:t>неде</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Әрине</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тілдің</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көркемдігі</a:t>
            </a:r>
            <a:r>
              <a:rPr lang="ru-RU" sz="1400" dirty="0">
                <a:latin typeface="Times New Roman" panose="02020603050405020304" pitchFamily="18" charset="0"/>
                <a:cs typeface="Times New Roman" panose="02020603050405020304" pitchFamily="18" charset="0"/>
              </a:rPr>
              <a:t> мен </a:t>
            </a:r>
            <a:r>
              <a:rPr lang="ru-RU" sz="1400" dirty="0" err="1">
                <a:latin typeface="Times New Roman" panose="02020603050405020304" pitchFamily="18" charset="0"/>
                <a:cs typeface="Times New Roman" panose="02020603050405020304" pitchFamily="18" charset="0"/>
              </a:rPr>
              <a:t>мазмұнының</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тереңдігінде</a:t>
            </a:r>
            <a:r>
              <a:rPr lang="ru-RU" sz="1400" dirty="0">
                <a:latin typeface="Times New Roman" panose="02020603050405020304" pitchFamily="18" charset="0"/>
                <a:cs typeface="Times New Roman" panose="02020603050405020304" pitchFamily="18" charset="0"/>
              </a:rPr>
              <a:t>. Аз </a:t>
            </a:r>
            <a:r>
              <a:rPr lang="ru-RU" sz="1400" dirty="0" err="1">
                <a:latin typeface="Times New Roman" panose="02020603050405020304" pitchFamily="18" charset="0"/>
                <a:cs typeface="Times New Roman" panose="02020603050405020304" pitchFamily="18" charset="0"/>
              </a:rPr>
              <a:t>сөзбен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көп</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мағына</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беретіндігінде</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Осымен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Еңбек</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түбі</a:t>
            </a:r>
            <a:r>
              <a:rPr lang="ru-RU" sz="1400" dirty="0">
                <a:latin typeface="Times New Roman" panose="02020603050405020304" pitchFamily="18" charset="0"/>
                <a:cs typeface="Times New Roman" panose="02020603050405020304" pitchFamily="18" charset="0"/>
              </a:rPr>
              <a:t> – </a:t>
            </a:r>
            <a:r>
              <a:rPr lang="ru-RU" sz="1400" dirty="0" err="1" smtClean="0">
                <a:latin typeface="Times New Roman" panose="02020603050405020304" pitchFamily="18" charset="0"/>
                <a:cs typeface="Times New Roman" panose="02020603050405020304" pitchFamily="18" charset="0"/>
              </a:rPr>
              <a:t>береке</a:t>
            </a:r>
            <a:r>
              <a:rPr lang="ru-RU" sz="1400" dirty="0" smtClean="0">
                <a:latin typeface="Times New Roman" panose="02020603050405020304" pitchFamily="18" charset="0"/>
                <a:cs typeface="Times New Roman" panose="02020603050405020304" pitchFamily="18" charset="0"/>
              </a:rPr>
              <a:t>…</a:t>
            </a:r>
            <a:endParaRPr lang="ru-RU" sz="1400" dirty="0">
              <a:latin typeface="Times New Roman" panose="02020603050405020304" pitchFamily="18" charset="0"/>
              <a:cs typeface="Times New Roman" panose="02020603050405020304" pitchFamily="18" charset="0"/>
            </a:endParaRPr>
          </a:p>
        </p:txBody>
      </p:sp>
      <p:sp>
        <p:nvSpPr>
          <p:cNvPr id="2" name="Заголовок 1"/>
          <p:cNvSpPr>
            <a:spLocks noGrp="1"/>
          </p:cNvSpPr>
          <p:nvPr>
            <p:ph type="title"/>
          </p:nvPr>
        </p:nvSpPr>
        <p:spPr>
          <a:xfrm>
            <a:off x="467544" y="-17818"/>
            <a:ext cx="8229600" cy="1143000"/>
          </a:xfrm>
        </p:spPr>
        <p:txBody>
          <a:bodyPr/>
          <a:lstStyle/>
          <a:p>
            <a:r>
              <a:rPr lang="kk-KZ" dirty="0" smtClean="0"/>
              <a:t>Кім тапқыр?</a:t>
            </a:r>
            <a:endParaRPr lang="ru-RU" dirty="0"/>
          </a:p>
        </p:txBody>
      </p:sp>
    </p:spTree>
    <p:extLst>
      <p:ext uri="{BB962C8B-B14F-4D97-AF65-F5344CB8AC3E}">
        <p14:creationId xmlns:p14="http://schemas.microsoft.com/office/powerpoint/2010/main" val="14467620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92500" lnSpcReduction="20000"/>
          </a:bodyPr>
          <a:lstStyle/>
          <a:p>
            <a:r>
              <a:rPr lang="ru-RU" dirty="0" err="1"/>
              <a:t>Еңбек қана</a:t>
            </a:r>
            <a:r>
              <a:rPr lang="ru-RU" dirty="0"/>
              <a:t> бар </a:t>
            </a:r>
            <a:r>
              <a:rPr lang="ru-RU" dirty="0" err="1"/>
              <a:t>қиындықты</a:t>
            </a:r>
            <a:r>
              <a:rPr lang="ru-RU" dirty="0"/>
              <a:t> </a:t>
            </a:r>
            <a:r>
              <a:rPr lang="ru-RU" dirty="0" err="1"/>
              <a:t>жеңбек</a:t>
            </a:r>
            <a:r>
              <a:rPr lang="ru-RU" dirty="0"/>
              <a:t>.</a:t>
            </a:r>
            <a:br>
              <a:rPr lang="ru-RU" dirty="0"/>
            </a:br>
            <a:r>
              <a:rPr lang="ru-RU" dirty="0" err="1"/>
              <a:t>Барлық</a:t>
            </a:r>
            <a:r>
              <a:rPr lang="ru-RU" dirty="0"/>
              <a:t>  </a:t>
            </a:r>
            <a:r>
              <a:rPr lang="ru-RU" dirty="0" err="1"/>
              <a:t>байлық</a:t>
            </a:r>
            <a:r>
              <a:rPr lang="ru-RU" dirty="0"/>
              <a:t> </a:t>
            </a:r>
            <a:r>
              <a:rPr lang="ru-RU" dirty="0" err="1"/>
              <a:t>еңбекпен</a:t>
            </a:r>
            <a:r>
              <a:rPr lang="ru-RU" dirty="0"/>
              <a:t> </a:t>
            </a:r>
            <a:r>
              <a:rPr lang="ru-RU" dirty="0" err="1"/>
              <a:t>келеді</a:t>
            </a:r>
            <a:r>
              <a:rPr lang="ru-RU" dirty="0"/>
              <a:t>. </a:t>
            </a:r>
            <a:r>
              <a:rPr lang="ru-RU" dirty="0" err="1"/>
              <a:t>Ауылымызда</a:t>
            </a:r>
            <a:r>
              <a:rPr lang="ru-RU" dirty="0"/>
              <a:t>  тек </a:t>
            </a:r>
            <a:r>
              <a:rPr lang="ru-RU" dirty="0" err="1"/>
              <a:t>өзінің</a:t>
            </a:r>
            <a:r>
              <a:rPr lang="ru-RU" dirty="0"/>
              <a:t> </a:t>
            </a:r>
            <a:r>
              <a:rPr lang="ru-RU" dirty="0" err="1"/>
              <a:t>маңдай</a:t>
            </a:r>
            <a:r>
              <a:rPr lang="ru-RU" dirty="0"/>
              <a:t> </a:t>
            </a:r>
            <a:r>
              <a:rPr lang="ru-RU" dirty="0" err="1"/>
              <a:t>терімен</a:t>
            </a:r>
            <a:r>
              <a:rPr lang="ru-RU" dirty="0"/>
              <a:t>  </a:t>
            </a:r>
            <a:r>
              <a:rPr lang="ru-RU" dirty="0" err="1"/>
              <a:t>отбасын</a:t>
            </a:r>
            <a:r>
              <a:rPr lang="ru-RU" dirty="0"/>
              <a:t> </a:t>
            </a:r>
            <a:r>
              <a:rPr lang="ru-RU" dirty="0" err="1"/>
              <a:t>асырап</a:t>
            </a:r>
            <a:r>
              <a:rPr lang="ru-RU" dirty="0"/>
              <a:t> </a:t>
            </a:r>
            <a:r>
              <a:rPr lang="ru-RU" dirty="0" err="1"/>
              <a:t>отырған</a:t>
            </a:r>
            <a:r>
              <a:rPr lang="ru-RU" dirty="0"/>
              <a:t>   </a:t>
            </a:r>
            <a:r>
              <a:rPr lang="ru-RU" dirty="0" err="1"/>
              <a:t>адамдар</a:t>
            </a:r>
            <a:r>
              <a:rPr lang="ru-RU" dirty="0"/>
              <a:t> </a:t>
            </a:r>
            <a:r>
              <a:rPr lang="ru-RU" dirty="0" smtClean="0"/>
              <a:t>ЖЕТЕРЛІК.</a:t>
            </a:r>
          </a:p>
          <a:p>
            <a:r>
              <a:rPr lang="ru-RU" dirty="0" err="1" smtClean="0"/>
              <a:t>Еңбексіз</a:t>
            </a:r>
            <a:r>
              <a:rPr lang="ru-RU" dirty="0" smtClean="0"/>
              <a:t> </a:t>
            </a:r>
            <a:r>
              <a:rPr lang="ru-RU" dirty="0"/>
              <a:t>бос </a:t>
            </a:r>
            <a:r>
              <a:rPr lang="ru-RU" dirty="0" err="1"/>
              <a:t>жүру</a:t>
            </a:r>
            <a:r>
              <a:rPr lang="ru-RU" dirty="0"/>
              <a:t> </a:t>
            </a:r>
            <a:r>
              <a:rPr lang="ru-RU" dirty="0" err="1"/>
              <a:t>адамды</a:t>
            </a:r>
            <a:r>
              <a:rPr lang="ru-RU" dirty="0"/>
              <a:t> </a:t>
            </a:r>
            <a:r>
              <a:rPr lang="ru-RU" dirty="0" err="1"/>
              <a:t>моральдық</a:t>
            </a:r>
            <a:r>
              <a:rPr lang="ru-RU" dirty="0"/>
              <a:t>  </a:t>
            </a:r>
            <a:r>
              <a:rPr lang="ru-RU" dirty="0" err="1"/>
              <a:t>жағынан</a:t>
            </a:r>
            <a:r>
              <a:rPr lang="ru-RU" dirty="0"/>
              <a:t>  </a:t>
            </a:r>
            <a:r>
              <a:rPr lang="ru-RU" dirty="0" err="1"/>
              <a:t>құлдыраушылыққа</a:t>
            </a:r>
            <a:r>
              <a:rPr lang="ru-RU" dirty="0"/>
              <a:t>,  </a:t>
            </a:r>
            <a:r>
              <a:rPr lang="ru-RU" dirty="0" err="1"/>
              <a:t>жұрт</a:t>
            </a:r>
            <a:r>
              <a:rPr lang="ru-RU" dirty="0"/>
              <a:t> </a:t>
            </a:r>
            <a:r>
              <a:rPr lang="ru-RU" dirty="0" err="1"/>
              <a:t>еңбегінің</a:t>
            </a:r>
            <a:r>
              <a:rPr lang="ru-RU" dirty="0"/>
              <a:t>  </a:t>
            </a:r>
            <a:r>
              <a:rPr lang="ru-RU" dirty="0" err="1"/>
              <a:t>есебінен</a:t>
            </a:r>
            <a:r>
              <a:rPr lang="ru-RU" dirty="0"/>
              <a:t> </a:t>
            </a:r>
            <a:r>
              <a:rPr lang="ru-RU" dirty="0" err="1"/>
              <a:t>күн</a:t>
            </a:r>
            <a:r>
              <a:rPr lang="ru-RU" dirty="0"/>
              <a:t> </a:t>
            </a:r>
            <a:r>
              <a:rPr lang="ru-RU" dirty="0" err="1"/>
              <a:t>көруге</a:t>
            </a:r>
            <a:r>
              <a:rPr lang="ru-RU" dirty="0"/>
              <a:t> </a:t>
            </a:r>
            <a:r>
              <a:rPr lang="ru-RU" dirty="0" err="1"/>
              <a:t>әкеліп</a:t>
            </a:r>
            <a:r>
              <a:rPr lang="ru-RU" dirty="0"/>
              <a:t> </a:t>
            </a:r>
            <a:r>
              <a:rPr lang="ru-RU" dirty="0" err="1"/>
              <a:t>соғады.Еңбек</a:t>
            </a:r>
            <a:r>
              <a:rPr lang="ru-RU" dirty="0"/>
              <a:t> </a:t>
            </a:r>
            <a:r>
              <a:rPr lang="ru-RU" dirty="0" err="1"/>
              <a:t>етпесең</a:t>
            </a:r>
            <a:r>
              <a:rPr lang="ru-RU" dirty="0"/>
              <a:t> не </a:t>
            </a:r>
            <a:r>
              <a:rPr lang="ru-RU" dirty="0" err="1"/>
              <a:t>қорлыққа</a:t>
            </a:r>
            <a:r>
              <a:rPr lang="ru-RU" dirty="0"/>
              <a:t>, не </a:t>
            </a:r>
            <a:r>
              <a:rPr lang="ru-RU" dirty="0" err="1"/>
              <a:t>ұрлыққа</a:t>
            </a:r>
            <a:r>
              <a:rPr lang="ru-RU" dirty="0"/>
              <a:t> </a:t>
            </a:r>
            <a:r>
              <a:rPr lang="ru-RU" dirty="0" err="1"/>
              <a:t>барасың.Еңбек</a:t>
            </a:r>
            <a:r>
              <a:rPr lang="ru-RU" dirty="0"/>
              <a:t> </a:t>
            </a:r>
            <a:r>
              <a:rPr lang="ru-RU" dirty="0" err="1"/>
              <a:t>қана</a:t>
            </a:r>
            <a:r>
              <a:rPr lang="ru-RU" dirty="0"/>
              <a:t> </a:t>
            </a:r>
            <a:r>
              <a:rPr lang="ru-RU" dirty="0" err="1"/>
              <a:t>адамның</a:t>
            </a:r>
            <a:r>
              <a:rPr lang="ru-RU" dirty="0"/>
              <a:t> </a:t>
            </a:r>
            <a:r>
              <a:rPr lang="ru-RU" dirty="0" err="1"/>
              <a:t>жанын</a:t>
            </a:r>
            <a:r>
              <a:rPr lang="ru-RU" dirty="0"/>
              <a:t> </a:t>
            </a:r>
            <a:r>
              <a:rPr lang="ru-RU" dirty="0" err="1"/>
              <a:t>жарастыққа</a:t>
            </a:r>
            <a:r>
              <a:rPr lang="ru-RU" dirty="0"/>
              <a:t>, </a:t>
            </a:r>
            <a:r>
              <a:rPr lang="ru-RU" dirty="0" err="1"/>
              <a:t>ризалық</a:t>
            </a:r>
            <a:r>
              <a:rPr lang="ru-RU" dirty="0"/>
              <a:t> </a:t>
            </a:r>
            <a:r>
              <a:rPr lang="ru-RU" dirty="0" err="1"/>
              <a:t>сезіміне</a:t>
            </a:r>
            <a:r>
              <a:rPr lang="ru-RU" dirty="0"/>
              <a:t> </a:t>
            </a:r>
            <a:r>
              <a:rPr lang="ru-RU" dirty="0" err="1"/>
              <a:t>бөлеп</a:t>
            </a:r>
            <a:r>
              <a:rPr lang="ru-RU" dirty="0"/>
              <a:t> </a:t>
            </a:r>
            <a:r>
              <a:rPr lang="ru-RU" dirty="0" err="1"/>
              <a:t>бақытты</a:t>
            </a:r>
            <a:r>
              <a:rPr lang="ru-RU" dirty="0"/>
              <a:t> </a:t>
            </a:r>
            <a:r>
              <a:rPr lang="ru-RU" dirty="0" err="1"/>
              <a:t>етеді.Еңбек</a:t>
            </a:r>
            <a:r>
              <a:rPr lang="ru-RU" dirty="0"/>
              <a:t>  </a:t>
            </a:r>
            <a:r>
              <a:rPr lang="ru-RU" dirty="0" err="1"/>
              <a:t>етсең</a:t>
            </a:r>
            <a:r>
              <a:rPr lang="ru-RU" dirty="0"/>
              <a:t> </a:t>
            </a:r>
            <a:r>
              <a:rPr lang="ru-RU" dirty="0" err="1"/>
              <a:t>ешкімге</a:t>
            </a:r>
            <a:r>
              <a:rPr lang="ru-RU" dirty="0"/>
              <a:t> </a:t>
            </a:r>
            <a:r>
              <a:rPr lang="ru-RU" dirty="0" err="1"/>
              <a:t>тәуелді</a:t>
            </a:r>
            <a:r>
              <a:rPr lang="ru-RU" dirty="0"/>
              <a:t> </a:t>
            </a:r>
            <a:r>
              <a:rPr lang="ru-RU" dirty="0" err="1"/>
              <a:t>болмайсың</a:t>
            </a:r>
            <a:r>
              <a:rPr lang="ru-RU" dirty="0" smtClean="0"/>
              <a:t>.</a:t>
            </a:r>
          </a:p>
          <a:p>
            <a:r>
              <a:rPr lang="ru-RU" dirty="0" smtClean="0"/>
              <a:t> </a:t>
            </a:r>
            <a:r>
              <a:rPr lang="ru-RU" dirty="0" err="1" smtClean="0"/>
              <a:t>Атыңды</a:t>
            </a:r>
            <a:r>
              <a:rPr lang="ru-RU" dirty="0" smtClean="0"/>
              <a:t> </a:t>
            </a:r>
            <a:r>
              <a:rPr lang="ru-RU" dirty="0"/>
              <a:t>да, </a:t>
            </a:r>
            <a:r>
              <a:rPr lang="ru-RU" dirty="0" err="1"/>
              <a:t>атағыңды</a:t>
            </a:r>
            <a:r>
              <a:rPr lang="ru-RU" dirty="0"/>
              <a:t>  да  </a:t>
            </a:r>
            <a:r>
              <a:rPr lang="ru-RU" dirty="0" err="1"/>
              <a:t>шығаратын</a:t>
            </a:r>
            <a:r>
              <a:rPr lang="ru-RU" dirty="0"/>
              <a:t> -</a:t>
            </a:r>
            <a:r>
              <a:rPr lang="ru-RU" dirty="0" err="1"/>
              <a:t>Еңбек</a:t>
            </a:r>
            <a:r>
              <a:rPr lang="ru-RU" dirty="0"/>
              <a:t> .</a:t>
            </a:r>
          </a:p>
        </p:txBody>
      </p:sp>
      <p:sp>
        <p:nvSpPr>
          <p:cNvPr id="4" name="Прямоугольник 3"/>
          <p:cNvSpPr/>
          <p:nvPr/>
        </p:nvSpPr>
        <p:spPr>
          <a:xfrm>
            <a:off x="323528" y="2204864"/>
            <a:ext cx="7704856" cy="2031325"/>
          </a:xfrm>
          <a:prstGeom prst="rect">
            <a:avLst/>
          </a:prstGeom>
        </p:spPr>
        <p:txBody>
          <a:bodyPr wrap="square">
            <a:spAutoFit/>
          </a:bodyPr>
          <a:lstStyle/>
          <a:p>
            <a:endParaRPr lang="ru-RU" dirty="0" smtClean="0"/>
          </a:p>
          <a:p>
            <a:endParaRPr lang="ru-RU" dirty="0"/>
          </a:p>
          <a:p>
            <a:endParaRPr lang="ru-RU" dirty="0" smtClean="0"/>
          </a:p>
          <a:p>
            <a:endParaRPr lang="ru-RU" dirty="0"/>
          </a:p>
          <a:p>
            <a:endParaRPr lang="ru-RU" dirty="0" smtClean="0"/>
          </a:p>
          <a:p>
            <a:endParaRPr lang="ru-RU" dirty="0" smtClean="0"/>
          </a:p>
          <a:p>
            <a:r>
              <a:rPr lang="ru-RU" dirty="0"/>
              <a:t> </a:t>
            </a:r>
          </a:p>
        </p:txBody>
      </p:sp>
    </p:spTree>
    <p:extLst>
      <p:ext uri="{BB962C8B-B14F-4D97-AF65-F5344CB8AC3E}">
        <p14:creationId xmlns:p14="http://schemas.microsoft.com/office/powerpoint/2010/main" val="7231670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ru-RU" dirty="0" err="1"/>
              <a:t>Көк</a:t>
            </a:r>
            <a:r>
              <a:rPr lang="ru-RU" dirty="0"/>
              <a:t> </a:t>
            </a:r>
            <a:r>
              <a:rPr lang="ru-RU" dirty="0" err="1"/>
              <a:t>жүзіне</a:t>
            </a:r>
            <a:r>
              <a:rPr lang="ru-RU" dirty="0"/>
              <a:t> </a:t>
            </a:r>
            <a:r>
              <a:rPr lang="ru-RU" dirty="0" err="1"/>
              <a:t>алаулы</a:t>
            </a:r>
            <a:r>
              <a:rPr lang="ru-RU" dirty="0"/>
              <a:t>,</a:t>
            </a:r>
          </a:p>
          <a:p>
            <a:r>
              <a:rPr lang="ru-RU" dirty="0" err="1" smtClean="0"/>
              <a:t>Міндет</a:t>
            </a:r>
            <a:r>
              <a:rPr lang="ru-RU" dirty="0" smtClean="0"/>
              <a:t> </a:t>
            </a:r>
            <a:r>
              <a:rPr lang="ru-RU" dirty="0" err="1" smtClean="0"/>
              <a:t>емес</a:t>
            </a:r>
            <a:r>
              <a:rPr lang="ru-RU" dirty="0" smtClean="0"/>
              <a:t> ай болу.</a:t>
            </a:r>
            <a:r>
              <a:rPr lang="ru-RU" dirty="0"/>
              <a:t> </a:t>
            </a:r>
            <a:endParaRPr lang="ru-RU" dirty="0" smtClean="0"/>
          </a:p>
          <a:p>
            <a:r>
              <a:rPr lang="ru-RU" dirty="0" err="1" smtClean="0"/>
              <a:t>Ең</a:t>
            </a:r>
            <a:r>
              <a:rPr lang="ru-RU" dirty="0" smtClean="0"/>
              <a:t> </a:t>
            </a:r>
            <a:r>
              <a:rPr lang="ru-RU" dirty="0" err="1"/>
              <a:t>бастысы</a:t>
            </a:r>
            <a:r>
              <a:rPr lang="ru-RU" dirty="0"/>
              <a:t> </a:t>
            </a:r>
            <a:r>
              <a:rPr lang="ru-RU" dirty="0" err="1"/>
              <a:t>қалаулы</a:t>
            </a:r>
            <a:r>
              <a:rPr lang="ru-RU" dirty="0"/>
              <a:t>,</a:t>
            </a:r>
          </a:p>
          <a:p>
            <a:r>
              <a:rPr lang="ru-RU" dirty="0" err="1"/>
              <a:t>Кәсібіңе</a:t>
            </a:r>
            <a:r>
              <a:rPr lang="ru-RU" dirty="0"/>
              <a:t> </a:t>
            </a:r>
            <a:r>
              <a:rPr lang="ru-RU" dirty="0" err="1"/>
              <a:t>сай</a:t>
            </a:r>
            <a:r>
              <a:rPr lang="ru-RU" dirty="0"/>
              <a:t> болу.</a:t>
            </a:r>
          </a:p>
        </p:txBody>
      </p:sp>
    </p:spTree>
    <p:extLst>
      <p:ext uri="{BB962C8B-B14F-4D97-AF65-F5344CB8AC3E}">
        <p14:creationId xmlns:p14="http://schemas.microsoft.com/office/powerpoint/2010/main" val="3371980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kk-KZ" dirty="0" smtClean="0"/>
              <a:t>Дәріс оқушы адамды кез келген жерден </a:t>
            </a:r>
            <a:r>
              <a:rPr lang="kk-KZ" b="1" dirty="0" smtClean="0">
                <a:solidFill>
                  <a:srgbClr val="C00000"/>
                </a:solidFill>
              </a:rPr>
              <a:t>қызыл</a:t>
            </a:r>
            <a:r>
              <a:rPr lang="kk-KZ" dirty="0" smtClean="0"/>
              <a:t> затты көрсету арқылы тоқтатуыңызға болады.</a:t>
            </a:r>
            <a:endParaRPr lang="ru-RU" dirty="0"/>
          </a:p>
        </p:txBody>
      </p:sp>
      <p:sp>
        <p:nvSpPr>
          <p:cNvPr id="2" name="Заголовок 1"/>
          <p:cNvSpPr>
            <a:spLocks noGrp="1"/>
          </p:cNvSpPr>
          <p:nvPr>
            <p:ph type="title"/>
          </p:nvPr>
        </p:nvSpPr>
        <p:spPr/>
        <p:txBody>
          <a:bodyPr>
            <a:normAutofit fontScale="90000"/>
          </a:bodyPr>
          <a:lstStyle/>
          <a:p>
            <a:r>
              <a:rPr lang="ru-RU" b="1" dirty="0"/>
              <a:t>«</a:t>
            </a:r>
            <a:r>
              <a:rPr lang="ru-RU" b="1" dirty="0" err="1"/>
              <a:t>тОқта</a:t>
            </a:r>
            <a:r>
              <a:rPr lang="ru-RU" b="1" dirty="0"/>
              <a:t> </a:t>
            </a:r>
            <a:r>
              <a:rPr lang="ru-RU" b="1" dirty="0" err="1"/>
              <a:t>дәрісі</a:t>
            </a:r>
            <a:r>
              <a:rPr lang="ru-RU" b="1" dirty="0"/>
              <a:t>»</a:t>
            </a:r>
            <a:r>
              <a:rPr lang="ru-RU" dirty="0"/>
              <a:t/>
            </a:r>
            <a:br>
              <a:rPr lang="ru-RU" dirty="0"/>
            </a:br>
            <a:endParaRPr lang="ru-RU" dirty="0"/>
          </a:p>
        </p:txBody>
      </p:sp>
    </p:spTree>
    <p:extLst>
      <p:ext uri="{BB962C8B-B14F-4D97-AF65-F5344CB8AC3E}">
        <p14:creationId xmlns:p14="http://schemas.microsoft.com/office/powerpoint/2010/main" val="594266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85000" lnSpcReduction="20000"/>
          </a:bodyPr>
          <a:lstStyle/>
          <a:p>
            <a:r>
              <a:rPr lang="kk-KZ" b="1" dirty="0"/>
              <a:t>Арнайы жобаның мақсаты:</a:t>
            </a:r>
            <a:r>
              <a:rPr lang="kk-KZ" dirty="0"/>
              <a:t> қажырлы еңбектің арқасында табысқа жеткен адамдардың тәжірибесін, еңбекқорлық құндылықтарды, ұдайы өзін-өзі жетілдіру идеясын жаю арқылы еңбекке сүйіспеншілікті насихаттау. </a:t>
            </a:r>
            <a:endParaRPr lang="ru-RU" dirty="0"/>
          </a:p>
          <a:p>
            <a:r>
              <a:rPr lang="kk-KZ" b="1" dirty="0"/>
              <a:t>Арнайы жобаның міндеттері:</a:t>
            </a:r>
            <a:r>
              <a:rPr lang="kk-KZ" dirty="0"/>
              <a:t> </a:t>
            </a:r>
            <a:endParaRPr lang="ru-RU" dirty="0"/>
          </a:p>
          <a:p>
            <a:r>
              <a:rPr lang="ru-RU" dirty="0">
                <a:sym typeface="Symbol"/>
              </a:rPr>
              <a:t></a:t>
            </a:r>
            <a:r>
              <a:rPr lang="kk-KZ" dirty="0"/>
              <a:t> «Рухани жаңғыру» бағдарламасының мазмұнын Жалпыға Ортақ Еңбек Қоғамының тұжырымдамалары және идеяларымен толықтыру; </a:t>
            </a:r>
            <a:r>
              <a:rPr lang="ru-RU" dirty="0">
                <a:sym typeface="Symbol"/>
              </a:rPr>
              <a:t></a:t>
            </a:r>
            <a:r>
              <a:rPr lang="kk-KZ" dirty="0"/>
              <a:t> қажырлы еңбектің арқасында өмірде табысқа жеткен адамдарды жастарға рөлдік модель ретінде ұсыну; </a:t>
            </a:r>
            <a:r>
              <a:rPr lang="ru-RU" dirty="0">
                <a:sym typeface="Symbol"/>
              </a:rPr>
              <a:t></a:t>
            </a:r>
            <a:r>
              <a:rPr lang="kk-KZ" dirty="0"/>
              <a:t> кәсіби бағдар бойынша жұмысты күшейту және үздіксіз білім алуға, үнемі өзін-өзі жетілдіруге шақыру; </a:t>
            </a:r>
            <a:r>
              <a:rPr lang="ru-RU" dirty="0">
                <a:sym typeface="Symbol"/>
              </a:rPr>
              <a:t></a:t>
            </a:r>
            <a:r>
              <a:rPr lang="kk-KZ" dirty="0"/>
              <a:t> қоғамдағы әлеуметтік инфантилизмді төмендету. </a:t>
            </a:r>
            <a:endParaRPr lang="ru-RU" dirty="0"/>
          </a:p>
          <a:p>
            <a:r>
              <a:rPr lang="kk-KZ" b="1" dirty="0"/>
              <a:t>Арнайы жобаның мақсатты аудиториясы:</a:t>
            </a:r>
            <a:r>
              <a:rPr lang="kk-KZ" dirty="0"/>
              <a:t> Қазақстан халқы. </a:t>
            </a:r>
            <a:endParaRPr lang="ru-RU" dirty="0"/>
          </a:p>
          <a:p>
            <a:endParaRPr lang="ru-RU" dirty="0"/>
          </a:p>
        </p:txBody>
      </p:sp>
      <p:sp>
        <p:nvSpPr>
          <p:cNvPr id="2" name="Заголовок 1"/>
          <p:cNvSpPr>
            <a:spLocks noGrp="1"/>
          </p:cNvSpPr>
          <p:nvPr>
            <p:ph type="title"/>
          </p:nvPr>
        </p:nvSpPr>
        <p:spPr/>
        <p:txBody>
          <a:bodyPr>
            <a:normAutofit fontScale="90000"/>
          </a:bodyPr>
          <a:lstStyle/>
          <a:p>
            <a:r>
              <a:rPr lang="kk-KZ" b="1" dirty="0"/>
              <a:t> </a:t>
            </a:r>
            <a:r>
              <a:rPr lang="ru-RU" dirty="0"/>
              <a:t/>
            </a:r>
            <a:br>
              <a:rPr lang="ru-RU" dirty="0"/>
            </a:br>
            <a:r>
              <a:rPr lang="ru-RU" sz="2200" b="1" dirty="0"/>
              <a:t>«</a:t>
            </a:r>
            <a:r>
              <a:rPr lang="ru-RU" sz="2200" b="1" dirty="0" err="1"/>
              <a:t>Еңбек</a:t>
            </a:r>
            <a:r>
              <a:rPr lang="ru-RU" sz="2200" b="1" dirty="0"/>
              <a:t> – </a:t>
            </a:r>
            <a:r>
              <a:rPr lang="ru-RU" sz="2200" b="1" dirty="0" err="1"/>
              <a:t>елдің</a:t>
            </a:r>
            <a:r>
              <a:rPr lang="ru-RU" sz="2200" b="1" dirty="0"/>
              <a:t> </a:t>
            </a:r>
            <a:r>
              <a:rPr lang="ru-RU" sz="2200" b="1" dirty="0" err="1"/>
              <a:t>мұраты</a:t>
            </a:r>
            <a:r>
              <a:rPr lang="ru-RU" sz="2200" b="1" dirty="0"/>
              <a:t>» </a:t>
            </a:r>
            <a:r>
              <a:rPr lang="ru-RU" sz="2200" b="1" dirty="0" err="1"/>
              <a:t>арнайы</a:t>
            </a:r>
            <a:r>
              <a:rPr lang="ru-RU" sz="2200" b="1" dirty="0"/>
              <a:t> </a:t>
            </a:r>
            <a:r>
              <a:rPr lang="ru-RU" sz="2200" b="1" dirty="0" err="1"/>
              <a:t>жобасының</a:t>
            </a:r>
            <a:r>
              <a:rPr lang="ru-RU" sz="2200" b="1" dirty="0"/>
              <a:t> </a:t>
            </a:r>
            <a:r>
              <a:rPr lang="ru-RU" sz="2200" b="1" dirty="0" err="1"/>
              <a:t>тұжырымдамасы</a:t>
            </a:r>
            <a:r>
              <a:rPr lang="ru-RU" dirty="0"/>
              <a:t/>
            </a:r>
            <a:br>
              <a:rPr lang="ru-RU" dirty="0"/>
            </a:br>
            <a:r>
              <a:rPr lang="kk-KZ" b="1" dirty="0"/>
              <a:t> </a:t>
            </a:r>
            <a:r>
              <a:rPr lang="ru-RU" dirty="0"/>
              <a:t/>
            </a:r>
            <a:br>
              <a:rPr lang="ru-RU" dirty="0"/>
            </a:br>
            <a:endParaRPr lang="ru-RU" dirty="0"/>
          </a:p>
        </p:txBody>
      </p:sp>
    </p:spTree>
    <p:extLst>
      <p:ext uri="{BB962C8B-B14F-4D97-AF65-F5344CB8AC3E}">
        <p14:creationId xmlns:p14="http://schemas.microsoft.com/office/powerpoint/2010/main" val="3165967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649491"/>
          </a:xfrm>
        </p:spPr>
        <p:txBody>
          <a:bodyPr>
            <a:normAutofit fontScale="92500" lnSpcReduction="20000"/>
          </a:bodyPr>
          <a:lstStyle/>
          <a:p>
            <a:r>
              <a:rPr lang="kk-KZ" b="1" dirty="0"/>
              <a:t>Арнайы жобаны іске асыру тетіктері:</a:t>
            </a:r>
            <a:r>
              <a:rPr lang="kk-KZ" dirty="0"/>
              <a:t> </a:t>
            </a:r>
            <a:endParaRPr lang="ru-RU" dirty="0"/>
          </a:p>
          <a:p>
            <a:r>
              <a:rPr lang="ru-RU" dirty="0">
                <a:sym typeface="Symbol"/>
              </a:rPr>
              <a:t></a:t>
            </a:r>
            <a:r>
              <a:rPr lang="kk-KZ" dirty="0"/>
              <a:t> Итермелеу теориясының құралдарын қолдану (Nudge Theory). Мысалы, қоғамдық орындарда еңбек туралы мақал-мәтелдер мен баннерлерді орналастыру. </a:t>
            </a:r>
            <a:endParaRPr lang="ru-RU" dirty="0"/>
          </a:p>
          <a:p>
            <a:r>
              <a:rPr lang="ru-RU" dirty="0" smtClean="0">
                <a:sym typeface="Symbol"/>
              </a:rPr>
              <a:t></a:t>
            </a:r>
            <a:r>
              <a:rPr lang="kk-KZ" dirty="0" smtClean="0"/>
              <a:t> </a:t>
            </a:r>
            <a:r>
              <a:rPr lang="kk-KZ" dirty="0"/>
              <a:t>Ұзақ жыл бір салада еңбек еткен әулеттерді танымал ету: </a:t>
            </a:r>
            <a:endParaRPr lang="ru-RU" dirty="0"/>
          </a:p>
          <a:p>
            <a:r>
              <a:rPr lang="kk-KZ" dirty="0"/>
              <a:t>1. еңбек әулеттерінің қатысуымен телебағдарламалар, подкасттар ұйымдастыру; </a:t>
            </a:r>
            <a:endParaRPr lang="ru-RU" dirty="0"/>
          </a:p>
          <a:p>
            <a:r>
              <a:rPr lang="kk-KZ" dirty="0"/>
              <a:t>2. қоғамдық орындарда еңбек әулеттері туралы фотосессиялар ұйымдастыру; </a:t>
            </a:r>
            <a:endParaRPr lang="ru-RU" dirty="0"/>
          </a:p>
          <a:p>
            <a:r>
              <a:rPr lang="kk-KZ" dirty="0"/>
              <a:t>3. отбасы тарихы туралы әңгімелейтін әлеуметтік желілерде челлендждер ұйымдастыру</a:t>
            </a:r>
            <a:r>
              <a:rPr lang="kk-KZ" dirty="0" smtClean="0"/>
              <a:t>.</a:t>
            </a:r>
          </a:p>
          <a:p>
            <a:r>
              <a:rPr lang="kk-KZ" dirty="0" smtClean="0"/>
              <a:t> </a:t>
            </a:r>
            <a:r>
              <a:rPr lang="ru-RU" dirty="0">
                <a:sym typeface="Symbol"/>
              </a:rPr>
              <a:t></a:t>
            </a:r>
            <a:r>
              <a:rPr lang="ru-RU" dirty="0"/>
              <a:t> «Мен </a:t>
            </a:r>
            <a:r>
              <a:rPr lang="ru-RU" dirty="0" err="1"/>
              <a:t>профимін</a:t>
            </a:r>
            <a:r>
              <a:rPr lang="ru-RU" dirty="0"/>
              <a:t>» </a:t>
            </a:r>
            <a:r>
              <a:rPr lang="ru-RU" dirty="0" err="1"/>
              <a:t>жұмысшы</a:t>
            </a:r>
            <a:r>
              <a:rPr lang="ru-RU" dirty="0"/>
              <a:t> </a:t>
            </a:r>
            <a:r>
              <a:rPr lang="ru-RU" dirty="0" err="1"/>
              <a:t>мамандықтарының</a:t>
            </a:r>
            <a:r>
              <a:rPr lang="ru-RU" dirty="0"/>
              <a:t> </a:t>
            </a:r>
            <a:r>
              <a:rPr lang="ru-RU" dirty="0" err="1"/>
              <a:t>конкурсын</a:t>
            </a:r>
            <a:r>
              <a:rPr lang="ru-RU" dirty="0"/>
              <a:t> </a:t>
            </a:r>
            <a:r>
              <a:rPr lang="ru-RU" dirty="0" err="1"/>
              <a:t>өткізу</a:t>
            </a:r>
            <a:r>
              <a:rPr lang="ru-RU" dirty="0"/>
              <a:t>.</a:t>
            </a:r>
          </a:p>
          <a:p>
            <a:r>
              <a:rPr lang="kk-KZ" dirty="0"/>
              <a:t> </a:t>
            </a:r>
            <a:r>
              <a:rPr lang="ru-RU" dirty="0">
                <a:sym typeface="Symbol"/>
              </a:rPr>
              <a:t></a:t>
            </a:r>
            <a:r>
              <a:rPr lang="kk-KZ" dirty="0"/>
              <a:t> Өндіріс кезінде кәсіптік бағдарлау алаңдарын ұйымдастыру (экскурсия, кездесулер, ашық есік күндері). </a:t>
            </a:r>
            <a:endParaRPr lang="ru-RU" dirty="0"/>
          </a:p>
          <a:p>
            <a:r>
              <a:rPr lang="kk-KZ" b="1" dirty="0"/>
              <a:t>Арнайы жобаның әкімшісі:</a:t>
            </a:r>
            <a:r>
              <a:rPr lang="kk-KZ" dirty="0"/>
              <a:t> Қазақстан Республикасы Еңбек және халықты әлеуметтік қорғау министрлігі. </a:t>
            </a:r>
            <a:endParaRPr lang="ru-RU" dirty="0"/>
          </a:p>
          <a:p>
            <a:endParaRPr lang="ru-RU" dirty="0"/>
          </a:p>
        </p:txBody>
      </p:sp>
    </p:spTree>
    <p:extLst>
      <p:ext uri="{BB962C8B-B14F-4D97-AF65-F5344CB8AC3E}">
        <p14:creationId xmlns:p14="http://schemas.microsoft.com/office/powerpoint/2010/main" val="11117520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5721499"/>
          </a:xfrm>
        </p:spPr>
        <p:txBody>
          <a:bodyPr>
            <a:normAutofit/>
          </a:bodyPr>
          <a:lstStyle/>
          <a:p>
            <a:r>
              <a:rPr lang="kk-KZ" b="1" dirty="0"/>
              <a:t>Күтілетін нәтижелер:</a:t>
            </a:r>
            <a:r>
              <a:rPr lang="kk-KZ" dirty="0"/>
              <a:t> </a:t>
            </a:r>
            <a:endParaRPr lang="ru-RU" dirty="0"/>
          </a:p>
          <a:p>
            <a:r>
              <a:rPr lang="ru-RU" dirty="0">
                <a:sym typeface="Symbol"/>
              </a:rPr>
              <a:t></a:t>
            </a:r>
            <a:r>
              <a:rPr lang="kk-KZ" dirty="0"/>
              <a:t> </a:t>
            </a:r>
            <a:r>
              <a:rPr lang="kk-KZ" dirty="0" smtClean="0"/>
              <a:t>Тәрбие тұжырымдамасы еңбекқорлық </a:t>
            </a:r>
            <a:r>
              <a:rPr lang="kk-KZ" dirty="0"/>
              <a:t>пен еңбек қызметі туралы идеялармен толықтырылады; </a:t>
            </a:r>
            <a:endParaRPr lang="ru-RU" dirty="0"/>
          </a:p>
          <a:p>
            <a:r>
              <a:rPr lang="ru-RU" dirty="0">
                <a:sym typeface="Symbol"/>
              </a:rPr>
              <a:t></a:t>
            </a:r>
            <a:r>
              <a:rPr lang="kk-KZ" dirty="0"/>
              <a:t> өскелең ұрпақ үшін рөлдік модель болатын қажырлы еңбектің арқасында өз кәсіби саласында табысқа жеткен адамдардың өмірі мен қызметі кеңінен танылатын болады;</a:t>
            </a:r>
            <a:endParaRPr lang="ru-RU" dirty="0"/>
          </a:p>
          <a:p>
            <a:r>
              <a:rPr lang="kk-KZ" dirty="0"/>
              <a:t> </a:t>
            </a:r>
            <a:r>
              <a:rPr lang="ru-RU" dirty="0">
                <a:sym typeface="Symbol"/>
              </a:rPr>
              <a:t></a:t>
            </a:r>
            <a:r>
              <a:rPr lang="kk-KZ" dirty="0"/>
              <a:t> барлық жастағылар үшін кәсіптік бағдар беру жұмысы күшейтіледі; </a:t>
            </a:r>
            <a:endParaRPr lang="ru-RU" dirty="0"/>
          </a:p>
          <a:p>
            <a:endParaRPr lang="ru-RU" dirty="0"/>
          </a:p>
        </p:txBody>
      </p:sp>
    </p:spTree>
    <p:extLst>
      <p:ext uri="{BB962C8B-B14F-4D97-AF65-F5344CB8AC3E}">
        <p14:creationId xmlns:p14="http://schemas.microsoft.com/office/powerpoint/2010/main" val="3314839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r>
              <a:rPr lang="ru-RU" dirty="0" err="1" smtClean="0"/>
              <a:t>Өткеннің мұрасы</a:t>
            </a:r>
            <a:r>
              <a:rPr lang="ru-RU" dirty="0" smtClean="0"/>
              <a:t>, </a:t>
            </a:r>
            <a:r>
              <a:rPr lang="ru-RU" dirty="0" err="1" smtClean="0"/>
              <a:t>салт-дәстүрлер</a:t>
            </a:r>
            <a:r>
              <a:rPr lang="ru-RU" dirty="0" smtClean="0"/>
              <a:t>, </a:t>
            </a:r>
            <a:r>
              <a:rPr lang="ru-RU" dirty="0" err="1" smtClean="0"/>
              <a:t>әдет-ғұрыптар</a:t>
            </a:r>
            <a:r>
              <a:rPr lang="ru-RU" dirty="0" smtClean="0"/>
              <a:t>, </a:t>
            </a:r>
            <a:r>
              <a:rPr lang="ru-RU" dirty="0" err="1" smtClean="0"/>
              <a:t>тіл</a:t>
            </a:r>
            <a:r>
              <a:rPr lang="ru-RU" dirty="0" smtClean="0"/>
              <a:t>, </a:t>
            </a:r>
            <a:r>
              <a:rPr lang="ru-RU" dirty="0" err="1" smtClean="0"/>
              <a:t>отбасы</a:t>
            </a:r>
            <a:r>
              <a:rPr lang="ru-RU" dirty="0" smtClean="0"/>
              <a:t>,</a:t>
            </a:r>
            <a:r>
              <a:rPr lang="kk-KZ" dirty="0" smtClean="0"/>
              <a:t>еңбек,</a:t>
            </a:r>
            <a:r>
              <a:rPr lang="ru-RU" dirty="0" smtClean="0"/>
              <a:t> </a:t>
            </a:r>
            <a:r>
              <a:rPr lang="ru-RU" dirty="0" err="1" smtClean="0"/>
              <a:t>өмір</a:t>
            </a:r>
            <a:r>
              <a:rPr lang="ru-RU" dirty="0" smtClean="0"/>
              <a:t> </a:t>
            </a:r>
            <a:r>
              <a:rPr lang="ru-RU" dirty="0" err="1" smtClean="0"/>
              <a:t>салты</a:t>
            </a:r>
            <a:r>
              <a:rPr lang="ru-RU" dirty="0" smtClean="0"/>
              <a:t> </a:t>
            </a:r>
            <a:r>
              <a:rPr lang="ru-RU" dirty="0" err="1" smtClean="0"/>
              <a:t>және</a:t>
            </a:r>
            <a:r>
              <a:rPr lang="ru-RU" dirty="0" smtClean="0"/>
              <a:t> </a:t>
            </a:r>
            <a:r>
              <a:rPr lang="ru-RU" dirty="0" err="1" smtClean="0"/>
              <a:t>мерекелер</a:t>
            </a:r>
            <a:r>
              <a:rPr lang="ru-RU" dirty="0" smtClean="0"/>
              <a:t> – </a:t>
            </a:r>
            <a:r>
              <a:rPr lang="ru-RU" dirty="0" err="1" smtClean="0"/>
              <a:t>бұл</a:t>
            </a:r>
            <a:r>
              <a:rPr lang="ru-RU" dirty="0" smtClean="0"/>
              <a:t> </a:t>
            </a:r>
            <a:r>
              <a:rPr lang="ru-RU" dirty="0" err="1" smtClean="0"/>
              <a:t>ұлттың</a:t>
            </a:r>
            <a:r>
              <a:rPr lang="ru-RU" dirty="0" smtClean="0"/>
              <a:t> </a:t>
            </a:r>
            <a:r>
              <a:rPr lang="ru-RU" dirty="0" err="1" smtClean="0"/>
              <a:t>мәдени-генетикалық</a:t>
            </a:r>
            <a:r>
              <a:rPr lang="ru-RU" dirty="0" smtClean="0"/>
              <a:t> </a:t>
            </a:r>
            <a:r>
              <a:rPr lang="ru-RU" dirty="0" err="1" smtClean="0"/>
              <a:t>кодын</a:t>
            </a:r>
            <a:r>
              <a:rPr lang="ru-RU" dirty="0" smtClean="0"/>
              <a:t> </a:t>
            </a:r>
            <a:r>
              <a:rPr lang="ru-RU" dirty="0" err="1" smtClean="0"/>
              <a:t>бейнелейтін</a:t>
            </a:r>
            <a:r>
              <a:rPr lang="ru-RU" dirty="0" smtClean="0"/>
              <a:t> </a:t>
            </a:r>
            <a:r>
              <a:rPr lang="ru-RU" dirty="0" err="1" smtClean="0"/>
              <a:t>нәрсе.Еңбек</a:t>
            </a:r>
            <a:r>
              <a:rPr lang="ru-RU" dirty="0" smtClean="0"/>
              <a:t> </a:t>
            </a:r>
            <a:r>
              <a:rPr lang="ru-RU" dirty="0" err="1" smtClean="0"/>
              <a:t>тәрбиесі</a:t>
            </a:r>
            <a:r>
              <a:rPr lang="ru-RU" dirty="0" smtClean="0"/>
              <a:t> </a:t>
            </a:r>
            <a:r>
              <a:rPr lang="ru-RU" dirty="0" err="1" smtClean="0"/>
              <a:t>ғасырлар</a:t>
            </a:r>
            <a:r>
              <a:rPr lang="ru-RU" dirty="0" smtClean="0"/>
              <a:t> </a:t>
            </a:r>
            <a:r>
              <a:rPr lang="ru-RU" dirty="0" err="1" smtClean="0"/>
              <a:t>бойы</a:t>
            </a:r>
            <a:r>
              <a:rPr lang="ru-RU" dirty="0" smtClean="0"/>
              <a:t> </a:t>
            </a:r>
            <a:r>
              <a:rPr lang="ru-RU" dirty="0" err="1" smtClean="0"/>
              <a:t>қалыптасқан</a:t>
            </a:r>
            <a:r>
              <a:rPr lang="ru-RU" dirty="0" smtClean="0"/>
              <a:t> </a:t>
            </a:r>
            <a:r>
              <a:rPr lang="ru-RU" dirty="0" err="1" smtClean="0"/>
              <a:t>тарихи-мәдени</a:t>
            </a:r>
            <a:r>
              <a:rPr lang="ru-RU" dirty="0" smtClean="0"/>
              <a:t> </a:t>
            </a:r>
            <a:r>
              <a:rPr lang="ru-RU" dirty="0" err="1" smtClean="0"/>
              <a:t>негіздер</a:t>
            </a:r>
            <a:r>
              <a:rPr lang="ru-RU" dirty="0" smtClean="0"/>
              <a:t>. </a:t>
            </a:r>
            <a:r>
              <a:rPr lang="ru-RU" dirty="0" err="1" smtClean="0"/>
              <a:t>Әр</a:t>
            </a:r>
            <a:r>
              <a:rPr lang="ru-RU" dirty="0" smtClean="0"/>
              <a:t> </a:t>
            </a:r>
            <a:r>
              <a:rPr lang="ru-RU" dirty="0" err="1" smtClean="0"/>
              <a:t>халықтың</a:t>
            </a:r>
            <a:r>
              <a:rPr lang="ru-RU" dirty="0" smtClean="0"/>
              <a:t> </a:t>
            </a:r>
            <a:r>
              <a:rPr lang="ru-RU" dirty="0" err="1" smtClean="0"/>
              <a:t>мұрасында</a:t>
            </a:r>
            <a:r>
              <a:rPr lang="ru-RU" dirty="0" smtClean="0"/>
              <a:t> </a:t>
            </a:r>
            <a:r>
              <a:rPr lang="ru-RU" dirty="0" err="1" smtClean="0"/>
              <a:t>құнды</a:t>
            </a:r>
            <a:r>
              <a:rPr lang="ru-RU" dirty="0" smtClean="0"/>
              <a:t> </a:t>
            </a:r>
            <a:r>
              <a:rPr lang="ru-RU" dirty="0" err="1" smtClean="0"/>
              <a:t>идеялар</a:t>
            </a:r>
            <a:r>
              <a:rPr lang="ru-RU" dirty="0" smtClean="0"/>
              <a:t> мен </a:t>
            </a:r>
            <a:r>
              <a:rPr lang="ru-RU" dirty="0" err="1" smtClean="0"/>
              <a:t>тәрбие</a:t>
            </a:r>
            <a:r>
              <a:rPr lang="ru-RU" dirty="0" smtClean="0"/>
              <a:t> </a:t>
            </a:r>
            <a:r>
              <a:rPr lang="ru-RU" dirty="0" err="1" smtClean="0"/>
              <a:t>тәжірибесі</a:t>
            </a:r>
            <a:r>
              <a:rPr lang="ru-RU" dirty="0" smtClean="0"/>
              <a:t> бар. </a:t>
            </a:r>
            <a:endParaRPr lang="ru-RU" dirty="0"/>
          </a:p>
        </p:txBody>
      </p:sp>
      <p:sp>
        <p:nvSpPr>
          <p:cNvPr id="2" name="Заголовок 1"/>
          <p:cNvSpPr>
            <a:spLocks noGrp="1"/>
          </p:cNvSpPr>
          <p:nvPr>
            <p:ph type="title"/>
          </p:nvPr>
        </p:nvSpPr>
        <p:spPr/>
        <p:txBody>
          <a:bodyPr>
            <a:normAutofit/>
          </a:bodyPr>
          <a:lstStyle/>
          <a:p>
            <a:r>
              <a:rPr lang="ru-RU" b="1" dirty="0" smtClean="0"/>
              <a:t> </a:t>
            </a:r>
            <a:r>
              <a:rPr lang="ru-RU" sz="2200" b="1" dirty="0" smtClean="0"/>
              <a:t>ҰЛТТЫҚ ДӘСТҮР МЕН </a:t>
            </a:r>
            <a:r>
              <a:rPr lang="ru-RU" sz="2800" b="1" dirty="0" err="1" smtClean="0"/>
              <a:t>еңбектің</a:t>
            </a:r>
            <a:r>
              <a:rPr lang="ru-RU" sz="2800" b="1" dirty="0" smtClean="0"/>
              <a:t> </a:t>
            </a:r>
            <a:r>
              <a:rPr lang="ru-RU" sz="2200" b="1" dirty="0" smtClean="0"/>
              <a:t>ТӘРБИЕЛІК ЕРЕКШЕЛІКТЕРІ </a:t>
            </a:r>
            <a:endParaRPr lang="ru-RU" b="1" dirty="0"/>
          </a:p>
        </p:txBody>
      </p:sp>
    </p:spTree>
    <p:extLst>
      <p:ext uri="{BB962C8B-B14F-4D97-AF65-F5344CB8AC3E}">
        <p14:creationId xmlns:p14="http://schemas.microsoft.com/office/powerpoint/2010/main" val="16676294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lnSpcReduction="10000"/>
          </a:bodyPr>
          <a:lstStyle/>
          <a:p>
            <a:r>
              <a:rPr lang="ru-RU" dirty="0" smtClean="0"/>
              <a:t>1</a:t>
            </a:r>
            <a:r>
              <a:rPr lang="ru-RU" dirty="0"/>
              <a:t>. </a:t>
            </a:r>
            <a:r>
              <a:rPr lang="ru-RU" dirty="0" err="1"/>
              <a:t>Адал</a:t>
            </a:r>
            <a:r>
              <a:rPr lang="ru-RU" dirty="0"/>
              <a:t> </a:t>
            </a:r>
            <a:r>
              <a:rPr lang="ru-RU" dirty="0" err="1"/>
              <a:t>еңбектің</a:t>
            </a:r>
            <a:r>
              <a:rPr lang="ru-RU" dirty="0"/>
              <a:t> </a:t>
            </a:r>
            <a:r>
              <a:rPr lang="ru-RU" dirty="0" err="1"/>
              <a:t>абыройы</a:t>
            </a:r>
            <a:r>
              <a:rPr lang="ru-RU" dirty="0"/>
              <a:t> </a:t>
            </a:r>
            <a:r>
              <a:rPr lang="ru-RU" dirty="0" err="1"/>
              <a:t>жоғары</a:t>
            </a:r>
            <a:r>
              <a:rPr lang="ru-RU" dirty="0"/>
              <a:t> </a:t>
            </a:r>
            <a:br>
              <a:rPr lang="ru-RU" dirty="0"/>
            </a:br>
            <a:r>
              <a:rPr lang="ru-RU" dirty="0"/>
              <a:t>2. </a:t>
            </a:r>
            <a:r>
              <a:rPr lang="ru-RU" dirty="0" err="1"/>
              <a:t>Еңбек</a:t>
            </a:r>
            <a:r>
              <a:rPr lang="ru-RU" dirty="0"/>
              <a:t> </a:t>
            </a:r>
            <a:r>
              <a:rPr lang="ru-RU" dirty="0" err="1"/>
              <a:t>сүйген</a:t>
            </a:r>
            <a:r>
              <a:rPr lang="ru-RU" dirty="0"/>
              <a:t> </a:t>
            </a:r>
            <a:r>
              <a:rPr lang="ru-RU" dirty="0" err="1"/>
              <a:t>еш</a:t>
            </a:r>
            <a:r>
              <a:rPr lang="ru-RU" dirty="0"/>
              <a:t> </a:t>
            </a:r>
            <a:r>
              <a:rPr lang="ru-RU" dirty="0" err="1"/>
              <a:t>уақытта</a:t>
            </a:r>
            <a:r>
              <a:rPr lang="ru-RU" dirty="0"/>
              <a:t> </a:t>
            </a:r>
            <a:r>
              <a:rPr lang="ru-RU" dirty="0" err="1"/>
              <a:t>кеш</a:t>
            </a:r>
            <a:r>
              <a:rPr lang="ru-RU" dirty="0"/>
              <a:t> </a:t>
            </a:r>
            <a:r>
              <a:rPr lang="ru-RU" dirty="0" err="1"/>
              <a:t>болмас</a:t>
            </a:r>
            <a:r>
              <a:rPr lang="ru-RU" dirty="0"/>
              <a:t> </a:t>
            </a:r>
            <a:br>
              <a:rPr lang="ru-RU" dirty="0"/>
            </a:br>
            <a:r>
              <a:rPr lang="ru-RU" dirty="0"/>
              <a:t>3. </a:t>
            </a:r>
            <a:r>
              <a:rPr lang="ru-RU" dirty="0" err="1"/>
              <a:t>Еңбек</a:t>
            </a:r>
            <a:r>
              <a:rPr lang="ru-RU" dirty="0"/>
              <a:t> </a:t>
            </a:r>
            <a:r>
              <a:rPr lang="ru-RU" dirty="0" err="1"/>
              <a:t>еткен</a:t>
            </a:r>
            <a:r>
              <a:rPr lang="ru-RU" dirty="0"/>
              <a:t> </a:t>
            </a:r>
            <a:r>
              <a:rPr lang="ru-RU" dirty="0" err="1"/>
              <a:t>мұратқа</a:t>
            </a:r>
            <a:r>
              <a:rPr lang="ru-RU" dirty="0"/>
              <a:t> </a:t>
            </a:r>
            <a:r>
              <a:rPr lang="ru-RU" dirty="0" err="1"/>
              <a:t>жеткізеді</a:t>
            </a:r>
            <a:r>
              <a:rPr lang="ru-RU" dirty="0"/>
              <a:t>. </a:t>
            </a:r>
            <a:br>
              <a:rPr lang="ru-RU" dirty="0"/>
            </a:br>
            <a:r>
              <a:rPr lang="ru-RU" dirty="0"/>
              <a:t>4. </a:t>
            </a:r>
            <a:r>
              <a:rPr lang="ru-RU" dirty="0" err="1"/>
              <a:t>Еңбекке</a:t>
            </a:r>
            <a:r>
              <a:rPr lang="ru-RU" dirty="0"/>
              <a:t> </a:t>
            </a:r>
            <a:r>
              <a:rPr lang="ru-RU" dirty="0" err="1"/>
              <a:t>бейім</a:t>
            </a:r>
            <a:r>
              <a:rPr lang="ru-RU" dirty="0"/>
              <a:t> </a:t>
            </a:r>
            <a:r>
              <a:rPr lang="ru-RU" dirty="0" err="1"/>
              <a:t>болсаң</a:t>
            </a:r>
            <a:r>
              <a:rPr lang="ru-RU" dirty="0"/>
              <a:t> </a:t>
            </a:r>
            <a:r>
              <a:rPr lang="ru-RU" dirty="0" err="1"/>
              <a:t>қатарыңнан</a:t>
            </a:r>
            <a:r>
              <a:rPr lang="ru-RU" dirty="0"/>
              <a:t> кем </a:t>
            </a:r>
            <a:r>
              <a:rPr lang="ru-RU" dirty="0" err="1"/>
              <a:t>болмайсың</a:t>
            </a:r>
            <a:r>
              <a:rPr lang="ru-RU" dirty="0"/>
              <a:t>. </a:t>
            </a:r>
            <a:br>
              <a:rPr lang="ru-RU" dirty="0"/>
            </a:br>
            <a:r>
              <a:rPr lang="ru-RU" dirty="0" smtClean="0"/>
              <a:t>7</a:t>
            </a:r>
            <a:r>
              <a:rPr lang="ru-RU" dirty="0"/>
              <a:t>. </a:t>
            </a:r>
            <a:r>
              <a:rPr lang="ru-RU" dirty="0" err="1"/>
              <a:t>Еңбек</a:t>
            </a:r>
            <a:r>
              <a:rPr lang="ru-RU" dirty="0"/>
              <a:t> </a:t>
            </a:r>
            <a:r>
              <a:rPr lang="ru-RU" dirty="0" err="1"/>
              <a:t>етсең</a:t>
            </a:r>
            <a:r>
              <a:rPr lang="ru-RU" dirty="0"/>
              <a:t> </a:t>
            </a:r>
            <a:r>
              <a:rPr lang="ru-RU" dirty="0" err="1" smtClean="0"/>
              <a:t>емерсің</a:t>
            </a:r>
            <a:r>
              <a:rPr lang="ru-RU" dirty="0" smtClean="0"/>
              <a:t>.</a:t>
            </a:r>
            <a:r>
              <a:rPr lang="ru-RU" dirty="0"/>
              <a:t> </a:t>
            </a:r>
            <a:br>
              <a:rPr lang="ru-RU" dirty="0"/>
            </a:br>
            <a:r>
              <a:rPr lang="ru-RU" dirty="0"/>
              <a:t>8. </a:t>
            </a:r>
            <a:r>
              <a:rPr lang="ru-RU" dirty="0" err="1"/>
              <a:t>Еріншекке</a:t>
            </a:r>
            <a:r>
              <a:rPr lang="ru-RU" dirty="0"/>
              <a:t> </a:t>
            </a:r>
            <a:r>
              <a:rPr lang="ru-RU" dirty="0" err="1"/>
              <a:t>есік</a:t>
            </a:r>
            <a:r>
              <a:rPr lang="ru-RU" dirty="0"/>
              <a:t> те асу </a:t>
            </a:r>
            <a:r>
              <a:rPr lang="ru-RU" dirty="0" err="1"/>
              <a:t>болар</a:t>
            </a:r>
            <a:r>
              <a:rPr lang="ru-RU" dirty="0"/>
              <a:t>. </a:t>
            </a:r>
            <a:br>
              <a:rPr lang="ru-RU" dirty="0"/>
            </a:br>
            <a:r>
              <a:rPr lang="ru-RU" dirty="0"/>
              <a:t>9. </a:t>
            </a:r>
            <a:r>
              <a:rPr lang="ru-RU" dirty="0" err="1"/>
              <a:t>Еңбек</a:t>
            </a:r>
            <a:r>
              <a:rPr lang="ru-RU" dirty="0"/>
              <a:t> </a:t>
            </a:r>
            <a:r>
              <a:rPr lang="ru-RU" dirty="0" err="1"/>
              <a:t>етсең</a:t>
            </a:r>
            <a:r>
              <a:rPr lang="ru-RU" dirty="0"/>
              <a:t> </a:t>
            </a:r>
            <a:r>
              <a:rPr lang="ru-RU" dirty="0" err="1"/>
              <a:t>ерінбей</a:t>
            </a:r>
            <a:r>
              <a:rPr lang="ru-RU" dirty="0"/>
              <a:t>, </a:t>
            </a:r>
            <a:br>
              <a:rPr lang="ru-RU" dirty="0"/>
            </a:br>
            <a:r>
              <a:rPr lang="ru-RU" dirty="0" err="1"/>
              <a:t>Тояды</a:t>
            </a:r>
            <a:r>
              <a:rPr lang="ru-RU" dirty="0"/>
              <a:t> </a:t>
            </a:r>
            <a:r>
              <a:rPr lang="ru-RU" dirty="0" err="1"/>
              <a:t>қарының</a:t>
            </a:r>
            <a:r>
              <a:rPr lang="ru-RU" dirty="0"/>
              <a:t> </a:t>
            </a:r>
            <a:r>
              <a:rPr lang="ru-RU" dirty="0" err="1"/>
              <a:t>тіленбей</a:t>
            </a:r>
            <a:r>
              <a:rPr lang="ru-RU" dirty="0"/>
              <a:t>. </a:t>
            </a:r>
            <a:br>
              <a:rPr lang="ru-RU" dirty="0"/>
            </a:br>
            <a:endParaRPr lang="ru-RU" dirty="0"/>
          </a:p>
        </p:txBody>
      </p:sp>
      <p:sp>
        <p:nvSpPr>
          <p:cNvPr id="2" name="Заголовок 1"/>
          <p:cNvSpPr>
            <a:spLocks noGrp="1"/>
          </p:cNvSpPr>
          <p:nvPr>
            <p:ph type="title"/>
          </p:nvPr>
        </p:nvSpPr>
        <p:spPr/>
        <p:txBody>
          <a:bodyPr/>
          <a:lstStyle/>
          <a:p>
            <a:r>
              <a:rPr lang="ru-RU" dirty="0" err="1" smtClean="0"/>
              <a:t>Адамды</a:t>
            </a:r>
            <a:r>
              <a:rPr lang="ru-RU" dirty="0" smtClean="0"/>
              <a:t> </a:t>
            </a:r>
            <a:r>
              <a:rPr lang="ru-RU" dirty="0" err="1" smtClean="0"/>
              <a:t>жасау</a:t>
            </a:r>
            <a:endParaRPr lang="ru-RU" dirty="0"/>
          </a:p>
        </p:txBody>
      </p:sp>
    </p:spTree>
    <p:extLst>
      <p:ext uri="{BB962C8B-B14F-4D97-AF65-F5344CB8AC3E}">
        <p14:creationId xmlns:p14="http://schemas.microsoft.com/office/powerpoint/2010/main" val="9646560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1603</TotalTime>
  <Words>1032</Words>
  <Application>Microsoft Office PowerPoint</Application>
  <PresentationFormat>Экран (4:3)</PresentationFormat>
  <Paragraphs>121</Paragraphs>
  <Slides>33</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33</vt:i4>
      </vt:variant>
    </vt:vector>
  </HeadingPairs>
  <TitlesOfParts>
    <vt:vector size="34" baseType="lpstr">
      <vt:lpstr>Волна</vt:lpstr>
      <vt:lpstr>«Еңбекпен  – ел көгерер» шеберлік сағаты</vt:lpstr>
      <vt:lpstr>Сәлемдесу</vt:lpstr>
      <vt:lpstr>«Біздің ұжым»  жаттығуы</vt:lpstr>
      <vt:lpstr>«тОқта дәрісі» </vt:lpstr>
      <vt:lpstr>  «Еңбек – елдің мұраты» арнайы жобасының тұжырымдамасы   </vt:lpstr>
      <vt:lpstr>Презентация PowerPoint</vt:lpstr>
      <vt:lpstr>Презентация PowerPoint</vt:lpstr>
      <vt:lpstr> ҰЛТТЫҚ ДӘСТҮР МЕН еңбектің ТӘРБИЕЛІК ЕРЕКШЕЛІКТЕРІ </vt:lpstr>
      <vt:lpstr>Адамды жасау</vt:lpstr>
      <vt:lpstr>«Еңбек адамы»  </vt:lpstr>
      <vt:lpstr>Презентация PowerPoint</vt:lpstr>
      <vt:lpstr>Презентация PowerPoint</vt:lpstr>
      <vt:lpstr>Презентация PowerPoint</vt:lpstr>
      <vt:lpstr>«Кездейсоқ ассоциация» әдісі</vt:lpstr>
      <vt:lpstr>«Әр түрлі көру» әдісі</vt:lpstr>
      <vt:lpstr>Еңбек өнімділігі</vt:lpstr>
      <vt:lpstr>Еңбек өнімі</vt:lpstr>
      <vt:lpstr> </vt:lpstr>
      <vt:lpstr>Пайдалану ережесі</vt:lpstr>
      <vt:lpstr>« Жазу» әдісі </vt:lpstr>
      <vt:lpstr>Презентация PowerPoint</vt:lpstr>
      <vt:lpstr>«Образды көрсету» әдісі </vt:lpstr>
      <vt:lpstr>Презентация PowerPoint</vt:lpstr>
      <vt:lpstr>Презентация PowerPoint</vt:lpstr>
      <vt:lpstr>Презентация PowerPoint</vt:lpstr>
      <vt:lpstr>«Жасау» әдісі</vt:lpstr>
      <vt:lpstr>Құрау әдісі </vt:lpstr>
      <vt:lpstr>Презентация PowerPoint</vt:lpstr>
      <vt:lpstr>«Аяқтаңыз» әдісі</vt:lpstr>
      <vt:lpstr>Презентация PowerPoint</vt:lpstr>
      <vt:lpstr>Кім тапқыр?</vt:lpstr>
      <vt:lpstr>Презентация PowerPoint</vt:lpstr>
      <vt:lpstr>Презентация PowerPoint</vt:lpstr>
    </vt:vector>
  </TitlesOfParts>
  <Company>"Окпеты" орта мектеп</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Алуа</dc:creator>
  <cp:lastModifiedBy>Пользователь</cp:lastModifiedBy>
  <cp:revision>93</cp:revision>
  <dcterms:created xsi:type="dcterms:W3CDTF">2023-02-03T04:26:05Z</dcterms:created>
  <dcterms:modified xsi:type="dcterms:W3CDTF">2023-11-28T06:30:42Z</dcterms:modified>
</cp:coreProperties>
</file>