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7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3568" y="1700808"/>
            <a:ext cx="7920880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normalizeH="0" baseline="0" noProof="0" dirty="0">
                <a:ln w="1905"/>
                <a:gradFill>
                  <a:gsLst>
                    <a:gs pos="0">
                      <a:srgbClr val="A20000"/>
                    </a:gs>
                    <a:gs pos="78000">
                      <a:srgbClr val="BC0000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j-ea"/>
                <a:cs typeface="+mj-cs"/>
              </a:rPr>
              <a:t>Открытый</a:t>
            </a:r>
            <a:r>
              <a:rPr kumimoji="0" lang="ru-RU" sz="3600" b="1" i="0" u="none" strike="noStrike" kern="1200" normalizeH="0" noProof="0" dirty="0">
                <a:ln w="1905"/>
                <a:gradFill>
                  <a:gsLst>
                    <a:gs pos="0">
                      <a:srgbClr val="A20000"/>
                    </a:gs>
                    <a:gs pos="78000">
                      <a:srgbClr val="BC0000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j-ea"/>
                <a:cs typeface="+mj-cs"/>
              </a:rPr>
              <a:t> урок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normalizeH="0" noProof="0" dirty="0">
                <a:ln w="1905"/>
                <a:gradFill>
                  <a:gsLst>
                    <a:gs pos="0">
                      <a:srgbClr val="A20000"/>
                    </a:gs>
                    <a:gs pos="78000">
                      <a:srgbClr val="BC0000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j-ea"/>
                <a:cs typeface="+mj-cs"/>
              </a:rPr>
              <a:t>по русскому языку</a:t>
            </a:r>
            <a:endParaRPr kumimoji="0" lang="ru-RU" sz="3600" b="1" i="0" u="none" strike="noStrike" kern="1200" normalizeH="0" baseline="0" noProof="0" dirty="0">
              <a:ln w="1905"/>
              <a:gradFill>
                <a:gsLst>
                  <a:gs pos="0">
                    <a:srgbClr val="A20000"/>
                  </a:gs>
                  <a:gs pos="78000">
                    <a:srgbClr val="BC0000"/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4653136"/>
            <a:ext cx="5760640" cy="1512168"/>
          </a:xfrm>
          <a:prstGeom prst="roundRect">
            <a:avLst>
              <a:gd name="adj" fmla="val 1782"/>
            </a:avLst>
          </a:prstGeom>
          <a:noFill/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Асаева Лаззат </a:t>
            </a:r>
            <a:r>
              <a:rPr lang="ru-RU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Избасовна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spcBef>
                <a:spcPts val="0"/>
              </a:spcBef>
              <a:buNone/>
            </a:pP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русского языка и литературы</a:t>
            </a:r>
          </a:p>
          <a:p>
            <a:pPr>
              <a:spcBef>
                <a:spcPts val="0"/>
              </a:spcBef>
            </a:pP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 – 2025 учебный год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63240" y="237418"/>
            <a:ext cx="28456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Мангистауская область,</a:t>
            </a:r>
          </a:p>
          <a:p>
            <a:pPr algn="ctr"/>
            <a:r>
              <a:rPr lang="ru-RU" dirty="0"/>
              <a:t>г. Актау</a:t>
            </a:r>
          </a:p>
          <a:p>
            <a:pPr algn="ctr"/>
            <a:r>
              <a:rPr lang="ru-RU" dirty="0"/>
              <a:t>КГУ «№13 гимназия»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4754" y="0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/>
              <a:t>Рефлексия</a:t>
            </a:r>
          </a:p>
        </p:txBody>
      </p:sp>
      <p:pic>
        <p:nvPicPr>
          <p:cNvPr id="4" name="Рисунок 3" descr="C:\Users\1\Downloads\WhatsApp Image 2024-09-22 at 21.25.33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94126"/>
            <a:ext cx="3323795" cy="4482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1\Downloads\WhatsApp Image 2024-09-22 at 21.25.40.jpe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02042"/>
            <a:ext cx="3168352" cy="446711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104647" y="5373216"/>
            <a:ext cx="7494545" cy="120032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31115" marR="29845" algn="just">
              <a:spcAft>
                <a:spcPts val="0"/>
              </a:spcAft>
            </a:pPr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Домашнее задание.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1115" marR="2984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Упр. 7. Подготовьте сообщение о своем городе (селе): как называется, где находится, какие есть достопримечательности. Используй при помощи родителей дополнительные источники информации.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051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196752"/>
            <a:ext cx="7993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7200" b="1" dirty="0">
                <a:solidFill>
                  <a:srgbClr val="002060"/>
                </a:solidFill>
                <a:latin typeface="Times New Roman" pitchFamily="18" charset="0"/>
                <a:cs typeface="Arial" pitchFamily="34" charset="0"/>
              </a:rPr>
              <a:t>Спасибо за урок!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340" y="2924944"/>
            <a:ext cx="3096344" cy="213588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-540568" y="188640"/>
            <a:ext cx="10369152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340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/>
              <a:t>I.</a:t>
            </a:r>
            <a:r>
              <a:rPr lang="ru-RU" sz="2800" b="1" dirty="0"/>
              <a:t> Организационный момент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908720"/>
            <a:ext cx="4572000" cy="22929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Приветствие учащихся.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kk-KZ" sz="2000" dirty="0">
                <a:latin typeface="Times New Roman" panose="02020603050405020304" pitchFamily="18" charset="0"/>
                <a:ea typeface="SchoolBookKza"/>
                <a:cs typeface="Times New Roman" panose="02020603050405020304" pitchFamily="18" charset="0"/>
              </a:rPr>
              <a:t>Мы пришли сюда учиться,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kk-KZ" sz="2000" dirty="0">
                <a:latin typeface="Times New Roman" panose="02020603050405020304" pitchFamily="18" charset="0"/>
                <a:ea typeface="SchoolBookKza"/>
                <a:cs typeface="Times New Roman" panose="02020603050405020304" pitchFamily="18" charset="0"/>
              </a:rPr>
              <a:t>Не лениться, а трудиться.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kk-KZ" sz="2000" dirty="0">
                <a:latin typeface="Times New Roman" panose="02020603050405020304" pitchFamily="18" charset="0"/>
                <a:ea typeface="SchoolBookKza"/>
                <a:cs typeface="Times New Roman" panose="02020603050405020304" pitchFamily="18" charset="0"/>
              </a:rPr>
              <a:t>Слушаем внимательно,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kk-KZ" sz="2000" dirty="0">
                <a:latin typeface="Times New Roman" panose="02020603050405020304" pitchFamily="18" charset="0"/>
                <a:ea typeface="SchoolBookKza"/>
                <a:cs typeface="Times New Roman" panose="02020603050405020304" pitchFamily="18" charset="0"/>
              </a:rPr>
              <a:t>Работаем старательно!</a:t>
            </a:r>
            <a:endParaRPr lang="ru-RU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3113963"/>
            <a:ext cx="85896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000" dirty="0">
                <a:latin typeface="Times New Roman" panose="02020603050405020304" pitchFamily="18" charset="0"/>
                <a:ea typeface="SchoolBookKza"/>
                <a:cs typeface="Times New Roman" panose="02020603050405020304" pitchFamily="18" charset="0"/>
              </a:rPr>
              <a:t>   1 группа                                     2 группа                           3 группа </a:t>
            </a:r>
          </a:p>
          <a:p>
            <a:pPr algn="just"/>
            <a:r>
              <a:rPr lang="kk-KZ" sz="2000" dirty="0">
                <a:latin typeface="Times New Roman" panose="02020603050405020304" pitchFamily="18" charset="0"/>
                <a:ea typeface="SchoolBookKza"/>
                <a:cs typeface="Times New Roman" panose="02020603050405020304" pitchFamily="18" charset="0"/>
              </a:rPr>
              <a:t> Солнышко                                   Звездочка                         Ласточка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kk-KZ" sz="2000" dirty="0">
              <a:latin typeface="Times New Roman" panose="02020603050405020304" pitchFamily="18" charset="0"/>
              <a:ea typeface="SchoolBookKz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kk-KZ" sz="2000" dirty="0">
              <a:latin typeface="Times New Roman" panose="02020603050405020304" pitchFamily="18" charset="0"/>
              <a:ea typeface="SchoolBookKz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kk-KZ" sz="2000" dirty="0">
              <a:latin typeface="Times New Roman" panose="02020603050405020304" pitchFamily="18" charset="0"/>
              <a:ea typeface="SchoolBookKz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kk-KZ" sz="2000" dirty="0">
              <a:latin typeface="Times New Roman" panose="02020603050405020304" pitchFamily="18" charset="0"/>
              <a:ea typeface="SchoolBookKz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2000" dirty="0">
                <a:latin typeface="Times New Roman" panose="02020603050405020304" pitchFamily="18" charset="0"/>
                <a:ea typeface="SchoolBookKza"/>
                <a:cs typeface="Times New Roman" panose="02020603050405020304" pitchFamily="18" charset="0"/>
              </a:rPr>
              <a:t>    4 группа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kk-KZ" sz="2000" dirty="0">
                <a:latin typeface="Times New Roman" panose="02020603050405020304" pitchFamily="18" charset="0"/>
                <a:ea typeface="SchoolBookKza"/>
                <a:cs typeface="Times New Roman" panose="02020603050405020304" pitchFamily="18" charset="0"/>
              </a:rPr>
              <a:t>5 группа                          6 группа </a:t>
            </a:r>
          </a:p>
          <a:p>
            <a:pPr algn="just"/>
            <a:r>
              <a:rPr lang="kk-KZ" sz="2000" dirty="0">
                <a:latin typeface="Times New Roman" panose="02020603050405020304" pitchFamily="18" charset="0"/>
                <a:ea typeface="SchoolBookKza"/>
                <a:cs typeface="Times New Roman" panose="02020603050405020304" pitchFamily="18" charset="0"/>
              </a:rPr>
              <a:t>       Радуга                        Земляне                            Дружба</a:t>
            </a:r>
          </a:p>
          <a:p>
            <a:pPr algn="just">
              <a:spcAft>
                <a:spcPts val="0"/>
              </a:spcAft>
            </a:pPr>
            <a:endParaRPr lang="ru-RU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22" y="3813722"/>
            <a:ext cx="1224136" cy="105543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376" y="3793442"/>
            <a:ext cx="1440160" cy="109599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3793442"/>
            <a:ext cx="1640482" cy="109599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22" y="5733256"/>
            <a:ext cx="1281458" cy="79208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931" y="5665065"/>
            <a:ext cx="1400029" cy="100429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5665064"/>
            <a:ext cx="1237002" cy="990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935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/>
              <a:t>Актуализация знаний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851788"/>
            <a:ext cx="7560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Здесь родился, живешь,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Уезжаешь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скучаешь</a:t>
            </a: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Как зовут это место, знаешь? </a:t>
            </a:r>
          </a:p>
          <a:p>
            <a:pPr algn="just"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Её размеры не измерить</a:t>
            </a: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И не обнять ее руками,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Любить ее и свято верить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В страну, в котором живем с вами. </a:t>
            </a:r>
          </a:p>
          <a:p>
            <a:pPr algn="just"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ней все знают, любят, уважают,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А солдат на посту, бережет, охраняет.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Кто она? Все знают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4008" y="1196142"/>
            <a:ext cx="1506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РОДИНА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81487" y="2805679"/>
            <a:ext cx="1506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РОДИНА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7984" y="5101423"/>
            <a:ext cx="1506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РОДИНА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842" y="873298"/>
            <a:ext cx="2234652" cy="141869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842" y="2642729"/>
            <a:ext cx="2180928" cy="158403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955" y="4577501"/>
            <a:ext cx="2232248" cy="1515795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43501" y="5569306"/>
            <a:ext cx="4572000" cy="1047979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/>
          <a:p>
            <a:pPr fontAlgn="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Дескрипторы:</a:t>
            </a:r>
          </a:p>
          <a:p>
            <a:pPr fontAlgn="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отгадывают загадки – 1б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определяют тему урока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1б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73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Тема урока: Мой родной край</a:t>
            </a:r>
          </a:p>
        </p:txBody>
      </p:sp>
      <p:sp>
        <p:nvSpPr>
          <p:cNvPr id="3" name="Горизонтальный свиток 2"/>
          <p:cNvSpPr/>
          <p:nvPr/>
        </p:nvSpPr>
        <p:spPr>
          <a:xfrm>
            <a:off x="179512" y="1268760"/>
            <a:ext cx="4320480" cy="4896544"/>
          </a:xfrm>
          <a:prstGeom prst="horizontalScroll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dirty="0">
                <a:solidFill>
                  <a:srgbClr val="002060"/>
                </a:solidFill>
              </a:rPr>
              <a:t>3.3.1.1 читать выразительно текст или его части, используя виды чтения (ознакомительное чтение, чтение по ролям) 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kk-KZ" dirty="0">
                <a:solidFill>
                  <a:srgbClr val="002060"/>
                </a:solidFill>
              </a:rPr>
              <a:t>3.5.1.2 использовать и согласовывать слова-признаки со словами-предметами в роде, числе, падеже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3.5.1.7 использовать в речи местоимения</a:t>
            </a: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725098" y="1196752"/>
            <a:ext cx="3950096" cy="4320480"/>
          </a:xfrm>
          <a:prstGeom prst="horizontalScroll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kk-KZ" dirty="0">
                <a:solidFill>
                  <a:srgbClr val="002060"/>
                </a:solidFill>
              </a:rPr>
              <a:t>Читают выразительно текст, используя ознакомительное чтение</a:t>
            </a:r>
            <a:endParaRPr lang="ru-RU" dirty="0">
              <a:solidFill>
                <a:srgbClr val="00206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kk-KZ" dirty="0">
                <a:solidFill>
                  <a:srgbClr val="002060"/>
                </a:solidFill>
              </a:rPr>
              <a:t>Умеют согласовывать слова-признаки со словами-предметами вроде6 числе6 падеже</a:t>
            </a:r>
            <a:endParaRPr lang="ru-RU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k-KZ" dirty="0">
                <a:solidFill>
                  <a:srgbClr val="002060"/>
                </a:solidFill>
              </a:rPr>
              <a:t>Используют в речи местоимения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9415" y="1275237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Цели обучения</a:t>
            </a:r>
            <a:r>
              <a:rPr lang="ru-RU" dirty="0"/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48064" y="1241845"/>
            <a:ext cx="2969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Критерии оценивания</a:t>
            </a:r>
          </a:p>
        </p:txBody>
      </p:sp>
    </p:spTree>
    <p:extLst>
      <p:ext uri="{BB962C8B-B14F-4D97-AF65-F5344CB8AC3E}">
        <p14:creationId xmlns:p14="http://schemas.microsoft.com/office/powerpoint/2010/main" val="2626864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/>
              <a:t>Изучение нового материала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23728" y="957579"/>
            <a:ext cx="51845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                  Кто что любит?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Орлу всего милей вершины гор,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 соловью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листвой шумящий бор...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 что же любит всей душой батыр?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Он любит весь кипящий жизнью мир: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пенье птиц, и цепи гор, и реки,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 всех сильней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единственный навеки</a:t>
            </a:r>
          </a:p>
          <a:p>
            <a:pPr algn="ctr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Тот чудо-край</a:t>
            </a: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где свет увидел он.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149080"/>
            <a:ext cx="61206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Что любит орёл?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Что любит соловей?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Что любит всей душой батыр?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Что любишь ты?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Что значит для тебя Родина?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 каком чудо-крае говорится в стихотворении?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131" y="684988"/>
            <a:ext cx="1982394" cy="169712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73" y="744557"/>
            <a:ext cx="2327295" cy="16002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73" y="2460614"/>
            <a:ext cx="2327295" cy="147244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280" y="2795199"/>
            <a:ext cx="1959245" cy="1845731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277525" y="4640930"/>
            <a:ext cx="4572000" cy="1047979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Дескрипторы: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за каждый правильный ответ – по 1 б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за правильную формулировку ответа – 1б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593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/>
              <a:t>Освоение изученного материала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787264"/>
            <a:ext cx="50690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Задание 3. Работа по платформе</a:t>
            </a:r>
            <a:r>
              <a:rPr lang="kk-KZ" sz="2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Quizlet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ctr"/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(найди правильное соответствие)</a:t>
            </a: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695050"/>
            <a:ext cx="2857500" cy="16002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20080" y="1637809"/>
            <a:ext cx="4572000" cy="729430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Дескрипторы: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за каждый верный ответ – по 1 баллу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1654" y="2915040"/>
            <a:ext cx="3776547" cy="4238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4. «Сочини  историю».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5406" y="3325922"/>
            <a:ext cx="8191765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Упр. 2.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Внимательно рассмотрите картинку. Что увидел Алижан с квадракоптера. Я вам предлагаю сочинить мини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-рассказ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 данными словами в рамках (2-3 предложения). Правильно согласуйте слова-признаки со словами-предметами в роде, числе, падеже и используйте местоимения.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9844" y="5101003"/>
            <a:ext cx="5132276" cy="104797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Дескрипторы: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составляют одно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предложение – 1б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составляют второе предложения – 1 б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239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/>
              <a:t>Закрепление пройденного материала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71600"/>
            <a:ext cx="849694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Ознакомительное чтение.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Упр. 3</a:t>
            </a: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огромной стране</a:t>
            </a: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каждого человека есть свой маленький уголок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город или аул</a:t>
            </a: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улица, дом, где он родился. Это и есть малая родина. А из разных уголков состоит наша общая, великая Родина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Казахстан.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Где бы ты ни жил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в большом и шумном городе</a:t>
            </a: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 маленьком и тихом ауле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всё это твоя Родина. А окружающий тебя мир – твоя родная земля</a:t>
            </a: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твой родной край. 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400506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Словарная работа</a:t>
            </a:r>
          </a:p>
          <a:p>
            <a:pPr algn="just"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Малая родина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кіші Отан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 разных уголков – сан алуан өлкеден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Окружающий мир – қоршаған әлем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746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4059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/>
              <a:t>Закрепление пройденного материала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40994" y="856951"/>
            <a:ext cx="50230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Задание 5. Тарсия. Собрать правильно паззлы. Каждой группе раздаются паззлы, которую они собирают воедино.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5364088" y="856951"/>
            <a:ext cx="1784350" cy="113665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51520" y="1841184"/>
            <a:ext cx="5112568" cy="85767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Дескрипторы: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верно составляют паззл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1б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0994" y="2884611"/>
            <a:ext cx="8347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Задание 6. «Я умею»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Выполните упр.4. Спишите, раскройте скобки.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0994" y="3589865"/>
            <a:ext cx="329490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Маленький (аул, село)      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Большой (дом, площадь)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Тихий (аул, улица)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Шумный (город, река)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Родной (край, земля)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07904" y="3648284"/>
            <a:ext cx="43188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>
                <a:solidFill>
                  <a:srgbClr val="FF0000"/>
                </a:solidFill>
              </a:rPr>
              <a:t>Маленький аул – маленькое село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07904" y="4157286"/>
            <a:ext cx="43364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>
                <a:solidFill>
                  <a:srgbClr val="FF0000"/>
                </a:solidFill>
              </a:rPr>
              <a:t>Большой дом – большая площадь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07903" y="4613258"/>
            <a:ext cx="3443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>
                <a:solidFill>
                  <a:srgbClr val="FF0000"/>
                </a:solidFill>
              </a:rPr>
              <a:t>Тихий аул – тихая улица 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07904" y="5122260"/>
            <a:ext cx="39469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>
                <a:solidFill>
                  <a:srgbClr val="FF0000"/>
                </a:solidFill>
              </a:rPr>
              <a:t>Шумный город – шумная река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29823" y="5578157"/>
            <a:ext cx="37064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>
                <a:solidFill>
                  <a:srgbClr val="FF0000"/>
                </a:solidFill>
              </a:rPr>
              <a:t>Родной край – родная земля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90992" y="6034054"/>
            <a:ext cx="6847579" cy="65864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Дескрипторы: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верно согласуют слова со словами-признаками – 1б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81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/>
              <a:t>Подведение итогов урока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801441"/>
              </p:ext>
            </p:extLst>
          </p:nvPr>
        </p:nvGraphicFramePr>
        <p:xfrm>
          <a:off x="323529" y="692696"/>
          <a:ext cx="8280918" cy="52114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910">
                  <a:extLst>
                    <a:ext uri="{9D8B030D-6E8A-4147-A177-3AD203B41FA5}">
                      <a16:colId xmlns:a16="http://schemas.microsoft.com/office/drawing/2014/main" val="2271128460"/>
                    </a:ext>
                  </a:extLst>
                </a:gridCol>
                <a:gridCol w="1153018">
                  <a:extLst>
                    <a:ext uri="{9D8B030D-6E8A-4147-A177-3AD203B41FA5}">
                      <a16:colId xmlns:a16="http://schemas.microsoft.com/office/drawing/2014/main" val="2516670733"/>
                    </a:ext>
                  </a:extLst>
                </a:gridCol>
                <a:gridCol w="1075500">
                  <a:extLst>
                    <a:ext uri="{9D8B030D-6E8A-4147-A177-3AD203B41FA5}">
                      <a16:colId xmlns:a16="http://schemas.microsoft.com/office/drawing/2014/main" val="4049183884"/>
                    </a:ext>
                  </a:extLst>
                </a:gridCol>
                <a:gridCol w="1152477">
                  <a:extLst>
                    <a:ext uri="{9D8B030D-6E8A-4147-A177-3AD203B41FA5}">
                      <a16:colId xmlns:a16="http://schemas.microsoft.com/office/drawing/2014/main" val="2930703276"/>
                    </a:ext>
                  </a:extLst>
                </a:gridCol>
                <a:gridCol w="1153018">
                  <a:extLst>
                    <a:ext uri="{9D8B030D-6E8A-4147-A177-3AD203B41FA5}">
                      <a16:colId xmlns:a16="http://schemas.microsoft.com/office/drawing/2014/main" val="806082449"/>
                    </a:ext>
                  </a:extLst>
                </a:gridCol>
                <a:gridCol w="1075500">
                  <a:extLst>
                    <a:ext uri="{9D8B030D-6E8A-4147-A177-3AD203B41FA5}">
                      <a16:colId xmlns:a16="http://schemas.microsoft.com/office/drawing/2014/main" val="2183951235"/>
                    </a:ext>
                  </a:extLst>
                </a:gridCol>
                <a:gridCol w="1152477">
                  <a:extLst>
                    <a:ext uri="{9D8B030D-6E8A-4147-A177-3AD203B41FA5}">
                      <a16:colId xmlns:a16="http://schemas.microsoft.com/office/drawing/2014/main" val="4214962776"/>
                    </a:ext>
                  </a:extLst>
                </a:gridCol>
                <a:gridCol w="1153018">
                  <a:extLst>
                    <a:ext uri="{9D8B030D-6E8A-4147-A177-3AD203B41FA5}">
                      <a16:colId xmlns:a16="http://schemas.microsoft.com/office/drawing/2014/main" val="4182578426"/>
                    </a:ext>
                  </a:extLst>
                </a:gridCol>
              </a:tblGrid>
              <a:tr h="342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№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Задание 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группа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Солнышко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 группа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Звёздочка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 группа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Ласточка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 группа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Радуга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 группа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Земляне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 группа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Дружба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extLst>
                  <a:ext uri="{0D108BD9-81ED-4DB2-BD59-A6C34878D82A}">
                    <a16:rowId xmlns:a16="http://schemas.microsoft.com/office/drawing/2014/main" val="1887044459"/>
                  </a:ext>
                </a:extLst>
              </a:tr>
              <a:tr h="684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Проверка домашнего задания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extLst>
                  <a:ext uri="{0D108BD9-81ED-4DB2-BD59-A6C34878D82A}">
                    <a16:rowId xmlns:a16="http://schemas.microsoft.com/office/drawing/2014/main" val="2170769877"/>
                  </a:ext>
                </a:extLst>
              </a:tr>
              <a:tr h="684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Определение темы урока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extLst>
                  <a:ext uri="{0D108BD9-81ED-4DB2-BD59-A6C34878D82A}">
                    <a16:rowId xmlns:a16="http://schemas.microsoft.com/office/drawing/2014/main" val="879014344"/>
                  </a:ext>
                </a:extLst>
              </a:tr>
              <a:tr h="684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Мозговой штурм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extLst>
                  <a:ext uri="{0D108BD9-81ED-4DB2-BD59-A6C34878D82A}">
                    <a16:rowId xmlns:a16="http://schemas.microsoft.com/office/drawing/2014/main" val="194583743"/>
                  </a:ext>
                </a:extLst>
              </a:tr>
              <a:tr h="684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Quizlet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extLst>
                  <a:ext uri="{0D108BD9-81ED-4DB2-BD59-A6C34878D82A}">
                    <a16:rowId xmlns:a16="http://schemas.microsoft.com/office/drawing/2014/main" val="2452413703"/>
                  </a:ext>
                </a:extLst>
              </a:tr>
              <a:tr h="5672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Сочини историю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extLst>
                  <a:ext uri="{0D108BD9-81ED-4DB2-BD59-A6C34878D82A}">
                    <a16:rowId xmlns:a16="http://schemas.microsoft.com/office/drawing/2014/main" val="2280966572"/>
                  </a:ext>
                </a:extLst>
              </a:tr>
              <a:tr h="684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6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</a:rPr>
                        <a:t>Тарсия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extLst>
                  <a:ext uri="{0D108BD9-81ED-4DB2-BD59-A6C34878D82A}">
                    <a16:rowId xmlns:a16="http://schemas.microsoft.com/office/drawing/2014/main" val="1755490919"/>
                  </a:ext>
                </a:extLst>
              </a:tr>
              <a:tr h="684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Я умею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extLst>
                  <a:ext uri="{0D108BD9-81ED-4DB2-BD59-A6C34878D82A}">
                    <a16:rowId xmlns:a16="http://schemas.microsoft.com/office/drawing/2014/main" val="1745233457"/>
                  </a:ext>
                </a:extLst>
              </a:tr>
              <a:tr h="1710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Итого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/>
                </a:tc>
                <a:extLst>
                  <a:ext uri="{0D108BD9-81ED-4DB2-BD59-A6C34878D82A}">
                    <a16:rowId xmlns:a16="http://schemas.microsoft.com/office/drawing/2014/main" val="2926176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1444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Другая 1">
      <a:majorFont>
        <a:latin typeface="Century Schoolbook"/>
        <a:ea typeface=""/>
        <a:cs typeface=""/>
      </a:majorFont>
      <a:minorFont>
        <a:latin typeface="Century Schoolboo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841</Words>
  <Application>Microsoft Office PowerPoint</Application>
  <PresentationFormat>Экран (4:3)</PresentationFormat>
  <Paragraphs>237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Schoolbook</vt:lpstr>
      <vt:lpstr>Times New Roman</vt:lpstr>
      <vt:lpstr>Wingdings</vt:lpstr>
      <vt:lpstr>Тема Office</vt:lpstr>
      <vt:lpstr>Презентация PowerPoint</vt:lpstr>
      <vt:lpstr>I. Организационный момент</vt:lpstr>
      <vt:lpstr>Актуализация знаний</vt:lpstr>
      <vt:lpstr>Тема урока: Мой родной край</vt:lpstr>
      <vt:lpstr>Изучение нового материала</vt:lpstr>
      <vt:lpstr>Освоение изученного материала</vt:lpstr>
      <vt:lpstr>Закрепление пройденного материала</vt:lpstr>
      <vt:lpstr>Закрепление пройденного материала</vt:lpstr>
      <vt:lpstr>Подведение итогов урока</vt:lpstr>
      <vt:lpstr>Рефлексия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Лаззат Асаева</cp:lastModifiedBy>
  <cp:revision>21</cp:revision>
  <dcterms:created xsi:type="dcterms:W3CDTF">2013-08-25T11:52:01Z</dcterms:created>
  <dcterms:modified xsi:type="dcterms:W3CDTF">2024-10-28T15:42:30Z</dcterms:modified>
</cp:coreProperties>
</file>