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4" r:id="rId2"/>
    <p:sldId id="285" r:id="rId3"/>
    <p:sldId id="256" r:id="rId4"/>
    <p:sldId id="259" r:id="rId5"/>
    <p:sldId id="277" r:id="rId6"/>
    <p:sldId id="276" r:id="rId7"/>
    <p:sldId id="278" r:id="rId8"/>
    <p:sldId id="279" r:id="rId9"/>
    <p:sldId id="286" r:id="rId10"/>
    <p:sldId id="280" r:id="rId11"/>
    <p:sldId id="281" r:id="rId12"/>
    <p:sldId id="287" r:id="rId13"/>
    <p:sldId id="282" r:id="rId14"/>
    <p:sldId id="288" r:id="rId15"/>
    <p:sldId id="283" r:id="rId16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47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4A6AEE-1F8F-430E-9D14-3D9E3FEEA0A7}"/>
              </a:ext>
            </a:extLst>
          </p:cNvPr>
          <p:cNvSpPr/>
          <p:nvPr/>
        </p:nvSpPr>
        <p:spPr>
          <a:xfrm>
            <a:off x="5864346" y="2175808"/>
            <a:ext cx="8766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41CCB8-697B-4E25-8860-B0C33EEB3724}"/>
              </a:ext>
            </a:extLst>
          </p:cNvPr>
          <p:cNvSpPr/>
          <p:nvPr/>
        </p:nvSpPr>
        <p:spPr>
          <a:xfrm>
            <a:off x="6006445" y="5214216"/>
            <a:ext cx="6899068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700"/>
              </a:lnSpc>
            </a:pPr>
            <a:r>
              <a:rPr lang="kk-KZ" sz="2400" b="1" dirty="0">
                <a:solidFill>
                  <a:srgbClr val="7068F4"/>
                </a:solidFill>
                <a:latin typeface="Times New Roman" panose="02020603050405020304" pitchFamily="18" charset="0"/>
                <a:ea typeface="Barlow Bold" pitchFamily="34" charset="-122"/>
                <a:cs typeface="Times New Roman" panose="02020603050405020304" pitchFamily="18" charset="0"/>
              </a:rPr>
              <a:t>Орындаған: Жұмабек Бексұлтан Нұрдаулетұлы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7CA630-208F-48D2-ACB9-BFEE577DDF06}"/>
              </a:ext>
            </a:extLst>
          </p:cNvPr>
          <p:cNvSpPr/>
          <p:nvPr/>
        </p:nvSpPr>
        <p:spPr>
          <a:xfrm>
            <a:off x="911311" y="367127"/>
            <a:ext cx="790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 бұрыштың және жарты бұрыштың формулалары?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27E9B9-E9EA-435A-AB36-8BE66532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23" y="1395178"/>
            <a:ext cx="4495998" cy="10390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A5CAF3-013A-455C-AAE7-07DC6A07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89" y="1395178"/>
            <a:ext cx="6511087" cy="10390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A344F9-D73D-414E-B1A9-CB5E008AD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70"/>
          <a:stretch/>
        </p:blipFill>
        <p:spPr>
          <a:xfrm>
            <a:off x="714599" y="3800097"/>
            <a:ext cx="8932243" cy="14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736FDB-61F2-456F-A615-E85FC1A3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7178"/>
          <a:stretch/>
        </p:blipFill>
        <p:spPr>
          <a:xfrm>
            <a:off x="3970250" y="350294"/>
            <a:ext cx="6117290" cy="2624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2B170-ECC4-4BE4-8240-74E9E7AA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51" y="3403510"/>
            <a:ext cx="8872688" cy="39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9D49B5-DEFF-482C-9CC9-B1E5DAD8E255}"/>
              </a:ext>
            </a:extLst>
          </p:cNvPr>
          <p:cNvSpPr/>
          <p:nvPr/>
        </p:nvSpPr>
        <p:spPr>
          <a:xfrm>
            <a:off x="1797269" y="1501225"/>
            <a:ext cx="10767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Тригонометрияның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үшбұрыштарды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«синус», «тангенс»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есептеліп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шығарылды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танымдардың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Аталмасы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кейінірек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шыққанымен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тригонометрияға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вавилондықтар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египеттіктерге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Грецияда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Тригонометрия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1505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неміс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геологы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математигі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Питискустың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кітабының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мазмұнында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16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09B29B-0611-4C83-AE6C-276C6A5EFA02}"/>
              </a:ext>
            </a:extLst>
          </p:cNvPr>
          <p:cNvSpPr/>
          <p:nvPr/>
        </p:nvSpPr>
        <p:spPr>
          <a:xfrm>
            <a:off x="709448" y="291690"/>
            <a:ext cx="1007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Қосындысын және айырмасын көбейтіндіге түрлендіру формулалары?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5B5C8-B7BD-40CC-B509-DE964F71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1204391"/>
            <a:ext cx="4511938" cy="33236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9D1C3-3FE0-48C6-830E-8968BC1E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86" y="1552208"/>
            <a:ext cx="6683274" cy="9806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705297-B4F7-4546-869F-A2F7F661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86" y="2538475"/>
            <a:ext cx="6683274" cy="9522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B0CB88-FF6E-46E4-A0B4-857F12B682C3}"/>
              </a:ext>
            </a:extLst>
          </p:cNvPr>
          <p:cNvSpPr/>
          <p:nvPr/>
        </p:nvSpPr>
        <p:spPr>
          <a:xfrm>
            <a:off x="567559" y="4794535"/>
            <a:ext cx="11729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,Calibri"/>
                <a:cs typeface="Times New Roman" panose="02020603050405020304" pitchFamily="18" charset="0"/>
              </a:rPr>
              <a:t>Тригонометриялық функциялардың көбейтіндісін қосындыға немесе айырмаға түрлендіру формулаларын?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69CBD-78CF-4013-B301-986DADA90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952" y="5623502"/>
            <a:ext cx="5596758" cy="24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4B119-213D-464F-A967-9BD2FC85CE88}"/>
              </a:ext>
            </a:extLst>
          </p:cNvPr>
          <p:cNvSpPr txBox="1"/>
          <p:nvPr/>
        </p:nvSpPr>
        <p:spPr>
          <a:xfrm flipH="1">
            <a:off x="198842" y="2222936"/>
            <a:ext cx="142327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3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0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B5FDA7-FEE0-4E36-85EB-212FF7878C82}"/>
              </a:ext>
            </a:extLst>
          </p:cNvPr>
          <p:cNvSpPr/>
          <p:nvPr/>
        </p:nvSpPr>
        <p:spPr>
          <a:xfrm>
            <a:off x="2993251" y="918920"/>
            <a:ext cx="8306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тригонометрия туралы түсінік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38AF69-F20F-4770-863F-074D49AF890C}"/>
              </a:ext>
            </a:extLst>
          </p:cNvPr>
          <p:cNvSpPr/>
          <p:nvPr/>
        </p:nvSpPr>
        <p:spPr>
          <a:xfrm>
            <a:off x="1474075" y="2081048"/>
            <a:ext cx="116822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 (грек.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gōnon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Тригонометрия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тригонометрия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Евклидтік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тригонометрия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тригонометрия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тригонометрия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кейінірек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Евклидтің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2-кітабында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әл-Баттани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(9–10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Вефа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Бхаскара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ат-Туси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синустар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Региомонтан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Н.Коперник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1-жартысы), Т. Браге (16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2-жартысы),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Ф.Виет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И.Кеплер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(16–17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Л.Эйлердің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8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87453"/>
            <a:ext cx="6284927" cy="1474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28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Тригонометрия</a:t>
            </a:r>
            <a:r>
              <a:rPr lang="kk-KZ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негіздері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1"/>
              <p:cNvSpPr/>
              <p:nvPr/>
            </p:nvSpPr>
            <p:spPr>
              <a:xfrm>
                <a:off x="686276" y="1326151"/>
                <a:ext cx="11626593" cy="145161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>
                  <a:lnSpc>
                    <a:spcPts val="2850"/>
                  </a:lnSpc>
                  <a:buNone/>
                </a:pPr>
                <a:r>
                  <a:rPr lang="en-US" sz="2000" dirty="0">
                    <a:solidFill>
                      <a:srgbClr val="2A2742"/>
                    </a:solidFill>
                    <a:latin typeface="Times New Roman" panose="02020603050405020304" pitchFamily="18" charset="0"/>
                    <a:ea typeface="Arimo" pitchFamily="34" charset="-122"/>
                    <a:cs typeface="Times New Roman" panose="02020603050405020304" pitchFamily="18" charset="0"/>
                  </a:rPr>
                  <a:t>Тригонометрия - бұрыштар мен үшбұрыштардың қасиеттерін зерттейтін математиканың саласы. Ол көптеген практикалық қолданбаларға ие, сондай-ақ есептерде формулаларды қолдану үшін маңызды негіз болып </a:t>
                </a:r>
                <a:r>
                  <a:rPr lang="en-US" sz="2000" dirty="0" err="1">
                    <a:solidFill>
                      <a:srgbClr val="2A2742"/>
                    </a:solidFill>
                    <a:latin typeface="Times New Roman" panose="02020603050405020304" pitchFamily="18" charset="0"/>
                    <a:ea typeface="Arimo" pitchFamily="34" charset="-122"/>
                    <a:cs typeface="Times New Roman" panose="02020603050405020304" pitchFamily="18" charset="0"/>
                  </a:rPr>
                  <a:t>табылады</a:t>
                </a:r>
                <a:r>
                  <a:rPr lang="en-US" sz="2000" dirty="0">
                    <a:solidFill>
                      <a:srgbClr val="2A2742"/>
                    </a:solidFill>
                    <a:latin typeface="Times New Roman" panose="02020603050405020304" pitchFamily="18" charset="0"/>
                    <a:ea typeface="Arimo" pitchFamily="34" charset="-122"/>
                    <a:cs typeface="Times New Roman" panose="02020603050405020304" pitchFamily="18" charset="0"/>
                  </a:rPr>
                  <a:t>.</a:t>
                </a:r>
                <a:r>
                  <a:rPr lang="kk-KZ" sz="2000" dirty="0">
                    <a:solidFill>
                      <a:srgbClr val="2A2742"/>
                    </a:solidFill>
                    <a:latin typeface="Times New Roman" panose="02020603050405020304" pitchFamily="18" charset="0"/>
                    <a:ea typeface="Arimo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2850"/>
                  </a:lnSpc>
                  <a:buNone/>
                </a:pPr>
                <a:r>
                  <a:rPr lang="kk-KZ" sz="2000" dirty="0">
                    <a:solidFill>
                      <a:srgbClr val="2A2742"/>
                    </a:solidFill>
                    <a:latin typeface="Times New Roman" panose="02020603050405020304" pitchFamily="18" charset="0"/>
                    <a:ea typeface="Arimo" pitchFamily="34" charset="-122"/>
                    <a:cs typeface="Times New Roman" panose="02020603050405020304" pitchFamily="18" charset="0"/>
                  </a:rPr>
                  <a:t> Негізі тригонометриялық формулалар Пифагор теоремасынан бастау алады: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Arimo" pitchFamily="34" charset="-122"/>
                        <a:cs typeface="Arimo" pitchFamily="34" charset="-120"/>
                      </a:rPr>
                      <m:t>           </m:t>
                    </m:r>
                    <m:sSup>
                      <m:sSupPr>
                        <m:ctrlPr>
                          <a:rPr lang="kk-K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𝟐</m:t>
                        </m:r>
                      </m:sup>
                    </m:sSup>
                    <m:r>
                      <a:rPr lang="kk-K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mo" pitchFamily="34" charset="-122"/>
                        <a:cs typeface="Arimo" pitchFamily="34" charset="-120"/>
                      </a:rPr>
                      <m:t>+ </m:t>
                    </m:r>
                    <m:sSup>
                      <m:sSupPr>
                        <m:ctrlPr>
                          <a:rPr lang="kk-K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𝒃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𝟐</m:t>
                        </m:r>
                      </m:sup>
                    </m:sSup>
                    <m:r>
                      <a:rPr lang="ru-R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mo" pitchFamily="34" charset="-122"/>
                        <a:cs typeface="Arimo" pitchFamily="34" charset="-120"/>
                      </a:rPr>
                      <m:t>= 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mo" pitchFamily="34" charset="-122"/>
                            <a:cs typeface="Arimo" pitchFamily="34" charset="-12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6" y="1326151"/>
                <a:ext cx="11626593" cy="1451610"/>
              </a:xfrm>
              <a:prstGeom prst="rect">
                <a:avLst/>
              </a:prstGeom>
              <a:blipFill>
                <a:blip r:embed="rId3"/>
                <a:stretch>
                  <a:fillRect l="-1363" t="-3361" r="-1154" b="-1008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4"/>
              <p:cNvSpPr/>
              <p:nvPr/>
            </p:nvSpPr>
            <p:spPr>
              <a:xfrm>
                <a:off x="7607653" y="6052793"/>
                <a:ext cx="3194447" cy="3968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31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0" indent="0" algn="l">
                  <a:lnSpc>
                    <a:spcPts val="31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3" y="6052793"/>
                <a:ext cx="3194447" cy="396835"/>
              </a:xfrm>
              <a:prstGeom prst="rect">
                <a:avLst/>
              </a:prstGeom>
              <a:blipFill>
                <a:blip r:embed="rId4"/>
                <a:stretch>
                  <a:fillRect t="-27692" b="-3538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4CDA57A7-3AD6-41D5-B83E-F05F1C3A3B4A}"/>
              </a:ext>
            </a:extLst>
          </p:cNvPr>
          <p:cNvSpPr/>
          <p:nvPr/>
        </p:nvSpPr>
        <p:spPr>
          <a:xfrm rot="16200000">
            <a:off x="2144709" y="3637442"/>
            <a:ext cx="1451610" cy="208482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6AB6B8-931F-4935-8073-8B4C715B7AF4}"/>
                  </a:ext>
                </a:extLst>
              </p:cNvPr>
              <p:cNvSpPr txBox="1"/>
              <p:nvPr/>
            </p:nvSpPr>
            <p:spPr>
              <a:xfrm>
                <a:off x="7537496" y="3791634"/>
                <a:ext cx="869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</m:oMath>
                </a14:m>
                <a:r>
                  <a:rPr lang="en-US" dirty="0"/>
                  <a:t> =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6AB6B8-931F-4935-8073-8B4C715B7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96" y="3791634"/>
                <a:ext cx="869149" cy="646331"/>
              </a:xfrm>
              <a:prstGeom prst="rect">
                <a:avLst/>
              </a:prstGeom>
              <a:blipFill>
                <a:blip r:embed="rId5"/>
                <a:stretch>
                  <a:fillRect t="-5660" r="-4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EDC25A-9A49-4DFC-8B73-7ABCCEBE3435}"/>
                  </a:ext>
                </a:extLst>
              </p:cNvPr>
              <p:cNvSpPr txBox="1"/>
              <p:nvPr/>
            </p:nvSpPr>
            <p:spPr>
              <a:xfrm>
                <a:off x="7492245" y="457930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EDC25A-9A49-4DFC-8B73-7ABCCEBE3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245" y="4579307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CB41D-C1E2-4817-8CF9-856D8034759E}"/>
                  </a:ext>
                </a:extLst>
              </p:cNvPr>
              <p:cNvSpPr txBox="1"/>
              <p:nvPr/>
            </p:nvSpPr>
            <p:spPr>
              <a:xfrm>
                <a:off x="7584794" y="5253893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CB41D-C1E2-4817-8CF9-856D80347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794" y="5253893"/>
                <a:ext cx="45719" cy="369332"/>
              </a:xfrm>
              <a:prstGeom prst="rect">
                <a:avLst/>
              </a:prstGeom>
              <a:blipFill>
                <a:blip r:embed="rId7"/>
                <a:stretch>
                  <a:fillRect l="-112500" r="-137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F0E7508-6C19-49D3-AAA0-75CA8D3E4797}"/>
              </a:ext>
            </a:extLst>
          </p:cNvPr>
          <p:cNvSpPr txBox="1"/>
          <p:nvPr/>
        </p:nvSpPr>
        <p:spPr>
          <a:xfrm>
            <a:off x="3947612" y="44379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E972C-7FBC-485C-9142-63DA5A70B9FD}"/>
              </a:ext>
            </a:extLst>
          </p:cNvPr>
          <p:cNvSpPr txBox="1"/>
          <p:nvPr/>
        </p:nvSpPr>
        <p:spPr>
          <a:xfrm>
            <a:off x="2847654" y="54032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B030EC-5AFA-4A6C-9D03-B3F077631934}"/>
              </a:ext>
            </a:extLst>
          </p:cNvPr>
          <p:cNvSpPr txBox="1"/>
          <p:nvPr/>
        </p:nvSpPr>
        <p:spPr>
          <a:xfrm>
            <a:off x="2463686" y="43531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C61C15-68CE-4E4F-A9D0-F9A6EDABB378}"/>
                  </a:ext>
                </a:extLst>
              </p:cNvPr>
              <p:cNvSpPr txBox="1"/>
              <p:nvPr/>
            </p:nvSpPr>
            <p:spPr>
              <a:xfrm>
                <a:off x="7364231" y="3699431"/>
                <a:ext cx="2084827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C61C15-68CE-4E4F-A9D0-F9A6EDAB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231" y="3699431"/>
                <a:ext cx="2084827" cy="566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49FE611-2440-4DE5-A384-730FAE98D906}"/>
                  </a:ext>
                </a:extLst>
              </p:cNvPr>
              <p:cNvSpPr/>
              <p:nvPr/>
            </p:nvSpPr>
            <p:spPr>
              <a:xfrm>
                <a:off x="8245256" y="4454817"/>
                <a:ext cx="36766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49FE611-2440-4DE5-A384-730FAE98D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56" y="4454817"/>
                <a:ext cx="367665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84A21A-EC40-4664-BCFE-847885847669}"/>
                  </a:ext>
                </a:extLst>
              </p:cNvPr>
              <p:cNvSpPr txBox="1"/>
              <p:nvPr/>
            </p:nvSpPr>
            <p:spPr>
              <a:xfrm flipH="1">
                <a:off x="8292443" y="5162339"/>
                <a:ext cx="2697481" cy="54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84A21A-EC40-4664-BCFE-847885847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92443" y="5162339"/>
                <a:ext cx="2697481" cy="54008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0469" y="586978"/>
            <a:ext cx="5537723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89609" y="1930350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771082" y="1887518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08156" y="2177946"/>
            <a:ext cx="2667357" cy="9107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771083" y="4509963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72E7D3-8547-4829-BD15-A45315558FB0}"/>
              </a:ext>
            </a:extLst>
          </p:cNvPr>
          <p:cNvSpPr/>
          <p:nvPr/>
        </p:nvSpPr>
        <p:spPr>
          <a:xfrm>
            <a:off x="500469" y="647996"/>
            <a:ext cx="5314788" cy="73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50"/>
              </a:lnSpc>
            </a:pPr>
            <a:r>
              <a:rPr lang="kk-KZ" sz="3200" b="1" dirty="0">
                <a:solidFill>
                  <a:srgbClr val="231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kk-KZ" sz="3200" b="1" dirty="0">
                <a:solidFill>
                  <a:srgbClr val="231971"/>
                </a:solidFill>
              </a:rPr>
              <a:t> </a:t>
            </a:r>
            <a:r>
              <a:rPr lang="kk-KZ" sz="3200" b="1" dirty="0">
                <a:solidFill>
                  <a:srgbClr val="231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тепе-теңдіктер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5AB91A8-117E-48A7-A3BA-29AD9ADFB35D}"/>
                  </a:ext>
                </a:extLst>
              </p:cNvPr>
              <p:cNvSpPr/>
              <p:nvPr/>
            </p:nvSpPr>
            <p:spPr>
              <a:xfrm>
                <a:off x="561430" y="1711819"/>
                <a:ext cx="7315200" cy="24897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2A2742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:endParaRPr lang="en-US" b="1" i="1" dirty="0">
                  <a:solidFill>
                    <a:srgbClr val="2A274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𝒕𝒈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 dirty="0">
                  <a:solidFill>
                    <a:srgbClr val="2A2742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:endParaRPr lang="en-US" b="1" dirty="0">
                  <a:solidFill>
                    <a:srgbClr val="2A2742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:r>
                  <a:rPr lang="en-US" b="1" dirty="0" err="1">
                    <a:solidFill>
                      <a:srgbClr val="2A2742"/>
                    </a:solidFill>
                    <a:ea typeface="Cambria Math" panose="02040503050406030204" pitchFamily="18" charset="0"/>
                  </a:rPr>
                  <a:t>ctg</a:t>
                </a:r>
                <a:r>
                  <a:rPr lang="en-US" b="1" dirty="0">
                    <a:solidFill>
                      <a:srgbClr val="2A2742"/>
                    </a:solidFill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b="1" i="1">
                            <a:solidFill>
                              <a:srgbClr val="2A27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A2742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:endParaRPr lang="en-US" b="1" dirty="0">
                  <a:solidFill>
                    <a:srgbClr val="2A2742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ts val="2650"/>
                  </a:lnSpc>
                  <a:buFont typeface="+mj-lt"/>
                  <a:buAutoNum type="arabicPeriod"/>
                </a:pPr>
                <a:r>
                  <a:rPr lang="en-US" b="1" dirty="0" err="1">
                    <a:solidFill>
                      <a:srgbClr val="2A2742"/>
                    </a:solidFill>
                    <a:ea typeface="Cambria Math" panose="02040503050406030204" pitchFamily="18" charset="0"/>
                  </a:rPr>
                  <a:t>tg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𝒄𝒕𝒈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2A27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2A274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5AB91A8-117E-48A7-A3BA-29AD9ADFB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30" y="1711819"/>
                <a:ext cx="7315200" cy="2489721"/>
              </a:xfrm>
              <a:prstGeom prst="rect">
                <a:avLst/>
              </a:prstGeom>
              <a:blipFill>
                <a:blip r:embed="rId3"/>
                <a:stretch>
                  <a:fillRect l="-667" b="-3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9ACF47-6D2B-4A3C-8192-2A9C09F9F1FB}"/>
              </a:ext>
            </a:extLst>
          </p:cNvPr>
          <p:cNvSpPr/>
          <p:nvPr/>
        </p:nvSpPr>
        <p:spPr>
          <a:xfrm>
            <a:off x="5234150" y="2042496"/>
            <a:ext cx="8834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Синус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катеттің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гипотенузаға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Косинус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катеттің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гипотенузаға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катеттің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катетке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Котангенс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катеттің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катетке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D0E30-0DD7-48BB-85B1-1EB254249A91}"/>
              </a:ext>
            </a:extLst>
          </p:cNvPr>
          <p:cNvSpPr txBox="1"/>
          <p:nvPr/>
        </p:nvSpPr>
        <p:spPr>
          <a:xfrm>
            <a:off x="1560786" y="404252"/>
            <a:ext cx="465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Ширек: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F44B5B9-EAD7-4A0E-9B9F-4F24D4D3C703}"/>
              </a:ext>
            </a:extLst>
          </p:cNvPr>
          <p:cNvSpPr/>
          <p:nvPr/>
        </p:nvSpPr>
        <p:spPr>
          <a:xfrm>
            <a:off x="2766847" y="1387365"/>
            <a:ext cx="2624959" cy="24436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71A65B5-E162-4390-AE30-B0B1C69B0A28}"/>
              </a:ext>
            </a:extLst>
          </p:cNvPr>
          <p:cNvSpPr/>
          <p:nvPr/>
        </p:nvSpPr>
        <p:spPr>
          <a:xfrm>
            <a:off x="7595037" y="1387364"/>
            <a:ext cx="2624959" cy="24436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83514F6-A9CD-4037-A2DB-6F47AF131D41}"/>
              </a:ext>
            </a:extLst>
          </p:cNvPr>
          <p:cNvCxnSpPr/>
          <p:nvPr/>
        </p:nvCxnSpPr>
        <p:spPr>
          <a:xfrm>
            <a:off x="1781503" y="2609191"/>
            <a:ext cx="4430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86BE5C3-B928-4528-9FFB-999AC076E4F8}"/>
              </a:ext>
            </a:extLst>
          </p:cNvPr>
          <p:cNvCxnSpPr/>
          <p:nvPr/>
        </p:nvCxnSpPr>
        <p:spPr>
          <a:xfrm flipV="1">
            <a:off x="4079326" y="729677"/>
            <a:ext cx="0" cy="359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B7E3373-4FB5-4883-9FBF-8080EECBD342}"/>
              </a:ext>
            </a:extLst>
          </p:cNvPr>
          <p:cNvCxnSpPr>
            <a:cxnSpLocks/>
          </p:cNvCxnSpPr>
          <p:nvPr/>
        </p:nvCxnSpPr>
        <p:spPr>
          <a:xfrm>
            <a:off x="6968359" y="2609191"/>
            <a:ext cx="3783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C0547FE-4648-4D58-9AD7-14D658459C4D}"/>
              </a:ext>
            </a:extLst>
          </p:cNvPr>
          <p:cNvCxnSpPr>
            <a:cxnSpLocks/>
          </p:cNvCxnSpPr>
          <p:nvPr/>
        </p:nvCxnSpPr>
        <p:spPr>
          <a:xfrm flipV="1">
            <a:off x="8907516" y="729678"/>
            <a:ext cx="0" cy="359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38387F-B9E3-4952-9754-DB990A69F1E7}"/>
              </a:ext>
            </a:extLst>
          </p:cNvPr>
          <p:cNvSpPr txBox="1"/>
          <p:nvPr/>
        </p:nvSpPr>
        <p:spPr>
          <a:xfrm>
            <a:off x="516328" y="4840151"/>
            <a:ext cx="602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/>
              <a:t>Бұрышты радианға айналдыру үшін: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E7164B-DD9F-4E31-BD02-3CEC03684F7A}"/>
                  </a:ext>
                </a:extLst>
              </p:cNvPr>
              <p:cNvSpPr txBox="1"/>
              <p:nvPr/>
            </p:nvSpPr>
            <p:spPr>
              <a:xfrm>
                <a:off x="6392916" y="4855539"/>
                <a:ext cx="1864276" cy="492443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/>
                  <a:t> *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E7164B-DD9F-4E31-BD02-3CEC0368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916" y="4855539"/>
                <a:ext cx="1864276" cy="492443"/>
              </a:xfrm>
              <a:prstGeom prst="rect">
                <a:avLst/>
              </a:prstGeom>
              <a:blipFill>
                <a:blip r:embed="rId2"/>
                <a:stretch>
                  <a:fillRect t="-11250" b="-2125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E042107-06CE-40D1-8EA4-0B6389C548E1}"/>
              </a:ext>
            </a:extLst>
          </p:cNvPr>
          <p:cNvCxnSpPr>
            <a:stCxn id="3" idx="6"/>
          </p:cNvCxnSpPr>
          <p:nvPr/>
        </p:nvCxnSpPr>
        <p:spPr>
          <a:xfrm flipV="1">
            <a:off x="5391806" y="1923393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68DA031-51DA-49D5-83AC-96270505AC6E}"/>
              </a:ext>
            </a:extLst>
          </p:cNvPr>
          <p:cNvCxnSpPr>
            <a:stCxn id="3" idx="6"/>
          </p:cNvCxnSpPr>
          <p:nvPr/>
        </p:nvCxnSpPr>
        <p:spPr>
          <a:xfrm>
            <a:off x="5391806" y="2609193"/>
            <a:ext cx="0" cy="85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C73A8F-1A2D-4A65-98E4-B2C858A623E0}"/>
              </a:ext>
            </a:extLst>
          </p:cNvPr>
          <p:cNvSpPr txBox="1"/>
          <p:nvPr/>
        </p:nvSpPr>
        <p:spPr>
          <a:xfrm flipH="1">
            <a:off x="5273564" y="1508342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Оң бағыт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D2C60C-22EE-4DA1-9DB8-6F2901D96FB8}"/>
              </a:ext>
            </a:extLst>
          </p:cNvPr>
          <p:cNvSpPr txBox="1"/>
          <p:nvPr/>
        </p:nvSpPr>
        <p:spPr>
          <a:xfrm flipH="1">
            <a:off x="5269620" y="3620948"/>
            <a:ext cx="148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Сол бағыт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03B8FE-C534-48BD-B6BF-C005A3CE6B88}"/>
              </a:ext>
            </a:extLst>
          </p:cNvPr>
          <p:cNvSpPr txBox="1"/>
          <p:nvPr/>
        </p:nvSpPr>
        <p:spPr>
          <a:xfrm>
            <a:off x="10235761" y="223985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0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BF59F9-2E5C-4B04-8F86-E5B0EAD31DE1}"/>
              </a:ext>
            </a:extLst>
          </p:cNvPr>
          <p:cNvSpPr txBox="1"/>
          <p:nvPr/>
        </p:nvSpPr>
        <p:spPr>
          <a:xfrm>
            <a:off x="8907516" y="1018033"/>
            <a:ext cx="72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90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3526DE-B2A7-4B90-9FE7-59B0D5A0EE34}"/>
              </a:ext>
            </a:extLst>
          </p:cNvPr>
          <p:cNvSpPr txBox="1"/>
          <p:nvPr/>
        </p:nvSpPr>
        <p:spPr>
          <a:xfrm flipH="1">
            <a:off x="7073986" y="2266293"/>
            <a:ext cx="104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180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DC8014-6838-4E9A-80B1-9F088D94D17C}"/>
              </a:ext>
            </a:extLst>
          </p:cNvPr>
          <p:cNvSpPr txBox="1"/>
          <p:nvPr/>
        </p:nvSpPr>
        <p:spPr>
          <a:xfrm flipH="1">
            <a:off x="10162450" y="2524714"/>
            <a:ext cx="6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360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25E2AD-F728-46DE-B069-4B210BDB1C0D}"/>
              </a:ext>
            </a:extLst>
          </p:cNvPr>
          <p:cNvSpPr txBox="1"/>
          <p:nvPr/>
        </p:nvSpPr>
        <p:spPr>
          <a:xfrm flipH="1">
            <a:off x="8937470" y="3801673"/>
            <a:ext cx="69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270</a:t>
            </a:r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FAB92C-A38F-462B-9464-CDA1E002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307" y="5088742"/>
            <a:ext cx="3033359" cy="248108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5D76081-70F3-4626-9E8C-6E6E6250D151}"/>
              </a:ext>
            </a:extLst>
          </p:cNvPr>
          <p:cNvSpPr/>
          <p:nvPr/>
        </p:nvSpPr>
        <p:spPr>
          <a:xfrm>
            <a:off x="527362" y="5703893"/>
            <a:ext cx="581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Бұрыштың тағы бір өлшем бірлігі –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радиан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 аталады.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A3C0FDE-61B3-455E-AFD4-BABFA0E8657E}"/>
              </a:ext>
            </a:extLst>
          </p:cNvPr>
          <p:cNvSpPr/>
          <p:nvPr/>
        </p:nvSpPr>
        <p:spPr>
          <a:xfrm>
            <a:off x="338958" y="6236627"/>
            <a:ext cx="8221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/>
              <a:t>	Анықтама: </a:t>
            </a:r>
            <a:r>
              <a:rPr lang="kk-KZ" dirty="0"/>
              <a:t>Ұзындығы шеңбер радиусының ұзындығына тең доғаға сәйкес келетін центрлік бұрыш 1 радиандық бұрыш деп аталады. Радиан </a:t>
            </a:r>
            <a:r>
              <a:rPr lang="ru-RU" dirty="0"/>
              <a:t>(«</a:t>
            </a:r>
            <a:r>
              <a:rPr lang="en-US" dirty="0"/>
              <a:t>Radius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kk-KZ" dirty="0"/>
              <a:t>латын тілінен аударғанда</a:t>
            </a:r>
            <a:r>
              <a:rPr lang="en-US" dirty="0"/>
              <a:t> </a:t>
            </a:r>
            <a:r>
              <a:rPr lang="kk-KZ" dirty="0"/>
              <a:t>сәуле радиус деген мағынаны білдіреді</a:t>
            </a:r>
            <a:r>
              <a:rPr lang="ru-RU" dirty="0"/>
              <a:t>) – </a:t>
            </a:r>
            <a:r>
              <a:rPr lang="ru-RU" dirty="0" err="1"/>
              <a:t>математикада</a:t>
            </a:r>
            <a:r>
              <a:rPr lang="ru-RU" dirty="0"/>
              <a:t> </a:t>
            </a:r>
            <a:r>
              <a:rPr lang="ru-RU" dirty="0" err="1"/>
              <a:t>жазыңқы</a:t>
            </a:r>
            <a:r>
              <a:rPr lang="ru-RU" dirty="0"/>
              <a:t> </a:t>
            </a:r>
            <a:r>
              <a:rPr lang="ru-RU" dirty="0" err="1"/>
              <a:t>бұрыштарды</a:t>
            </a:r>
            <a:r>
              <a:rPr lang="ru-RU" dirty="0"/>
              <a:t> </a:t>
            </a:r>
            <a:r>
              <a:rPr lang="ru-RU" dirty="0" err="1"/>
              <a:t>өлшейтін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өлшем</a:t>
            </a:r>
            <a:r>
              <a:rPr lang="ru-RU" dirty="0"/>
              <a:t> </a:t>
            </a:r>
            <a:r>
              <a:rPr lang="ru-RU" dirty="0" err="1"/>
              <a:t>бірлік</a:t>
            </a:r>
            <a:r>
              <a:rPr lang="ru-RU" dirty="0"/>
              <a:t>.</a:t>
            </a:r>
            <a:r>
              <a:rPr lang="kk-KZ" dirty="0"/>
              <a:t> 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61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3063D573-E85F-409C-94D2-FC2D5E8104D2}"/>
                  </a:ext>
                </a:extLst>
              </p:cNvPr>
              <p:cNvSpPr/>
              <p:nvPr/>
            </p:nvSpPr>
            <p:spPr>
              <a:xfrm>
                <a:off x="528940" y="364727"/>
                <a:ext cx="83849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000"/>
                  </a:spcAft>
                  <a:tabLst>
                    <a:tab pos="270510" algn="l"/>
                  </a:tabLst>
                </a:pPr>
                <a:r>
                  <a:rPr lang="kk-KZ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№1. </a:t>
                </a:r>
                <a:r>
                  <a:rPr lang="kk-KZ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Градустық өлшемді радианға айналдырыңыз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115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−70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1080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3063D573-E85F-409C-94D2-FC2D5E810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0" y="364727"/>
                <a:ext cx="8384973" cy="400110"/>
              </a:xfrm>
              <a:prstGeom prst="rect">
                <a:avLst/>
              </a:prstGeom>
              <a:blipFill>
                <a:blip r:embed="rId2"/>
                <a:stretch>
                  <a:fillRect l="-800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A19B941-4F4D-44D5-99E7-921BB1CB194C}"/>
                  </a:ext>
                </a:extLst>
              </p:cNvPr>
              <p:cNvSpPr/>
              <p:nvPr/>
            </p:nvSpPr>
            <p:spPr>
              <a:xfrm>
                <a:off x="594306" y="2031174"/>
                <a:ext cx="8902013" cy="685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№2.</a:t>
                </a:r>
                <a:r>
                  <a:rPr lang="kk-KZ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Радианды градусқа айналдырыңыз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,− 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A19B941-4F4D-44D5-99E7-921BB1CB1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6" y="2031174"/>
                <a:ext cx="8902013" cy="685124"/>
              </a:xfrm>
              <a:prstGeom prst="rect">
                <a:avLst/>
              </a:prstGeom>
              <a:blipFill>
                <a:blip r:embed="rId3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966DD-F855-4CEC-B525-73F583846A02}"/>
                  </a:ext>
                </a:extLst>
              </p:cNvPr>
              <p:cNvSpPr txBox="1"/>
              <p:nvPr/>
            </p:nvSpPr>
            <p:spPr>
              <a:xfrm>
                <a:off x="456723" y="1203915"/>
                <a:ext cx="2246769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966DD-F855-4CEC-B525-73F58384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23" y="1203915"/>
                <a:ext cx="2246769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FCDF4-CE76-4497-92F3-96FC3EDC5C81}"/>
                  </a:ext>
                </a:extLst>
              </p:cNvPr>
              <p:cNvSpPr txBox="1"/>
              <p:nvPr/>
            </p:nvSpPr>
            <p:spPr>
              <a:xfrm>
                <a:off x="2917422" y="1203914"/>
                <a:ext cx="2674771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FCDF4-CE76-4497-92F3-96FC3EDC5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22" y="1203914"/>
                <a:ext cx="2674771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F7CF70-A879-4D96-A6FA-FB9271095FCE}"/>
                  </a:ext>
                </a:extLst>
              </p:cNvPr>
              <p:cNvSpPr txBox="1"/>
              <p:nvPr/>
            </p:nvSpPr>
            <p:spPr>
              <a:xfrm>
                <a:off x="5762841" y="1101331"/>
                <a:ext cx="3006977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−70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∙(−70)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F7CF70-A879-4D96-A6FA-FB9271095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41" y="1101331"/>
                <a:ext cx="3006977" cy="678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E9B5E-A8F0-4667-90DC-F19A76AF773C}"/>
                  </a:ext>
                </a:extLst>
              </p:cNvPr>
              <p:cNvSpPr txBox="1"/>
              <p:nvPr/>
            </p:nvSpPr>
            <p:spPr>
              <a:xfrm>
                <a:off x="8999513" y="1101331"/>
                <a:ext cx="281743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1080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∙1080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E9B5E-A8F0-4667-90DC-F19A76AF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513" y="1101331"/>
                <a:ext cx="2817438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D33CA9-87B5-4FAF-8EA4-C584DE585C9C}"/>
                  </a:ext>
                </a:extLst>
              </p:cNvPr>
              <p:cNvSpPr txBox="1"/>
              <p:nvPr/>
            </p:nvSpPr>
            <p:spPr>
              <a:xfrm>
                <a:off x="11187280" y="2188928"/>
                <a:ext cx="2454518" cy="70987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градус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D33CA9-87B5-4FAF-8EA4-C584DE585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280" y="2188928"/>
                <a:ext cx="2454518" cy="7098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3E7C23-5D29-4622-913E-A7F3165F07BC}"/>
                  </a:ext>
                </a:extLst>
              </p:cNvPr>
              <p:cNvSpPr txBox="1"/>
              <p:nvPr/>
            </p:nvSpPr>
            <p:spPr>
              <a:xfrm>
                <a:off x="877577" y="2898802"/>
                <a:ext cx="2366417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kk-K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3E7C23-5D29-4622-913E-A7F3165F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7" y="2898802"/>
                <a:ext cx="2366417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47F1D-642C-4F2A-B6B9-6C26072EF93B}"/>
                  </a:ext>
                </a:extLst>
              </p:cNvPr>
              <p:cNvSpPr txBox="1"/>
              <p:nvPr/>
            </p:nvSpPr>
            <p:spPr>
              <a:xfrm>
                <a:off x="672511" y="4146213"/>
                <a:ext cx="3457037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kk-K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147F1D-642C-4F2A-B6B9-6C26072EF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1" y="4146213"/>
                <a:ext cx="3457037" cy="7099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1DFBD-9527-4E53-92A9-E9EB719BF601}"/>
                  </a:ext>
                </a:extLst>
              </p:cNvPr>
              <p:cNvSpPr txBox="1"/>
              <p:nvPr/>
            </p:nvSpPr>
            <p:spPr>
              <a:xfrm>
                <a:off x="4331231" y="2898866"/>
                <a:ext cx="2794419" cy="70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216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1DFBD-9527-4E53-92A9-E9EB719BF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31" y="2898866"/>
                <a:ext cx="2794419" cy="709874"/>
              </a:xfrm>
              <a:prstGeom prst="rect">
                <a:avLst/>
              </a:prstGeom>
              <a:blipFill>
                <a:blip r:embed="rId11"/>
                <a:stretch>
                  <a:fillRect r="-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F8D389-F62A-4BFF-BA69-493E0F13EE64}"/>
                  </a:ext>
                </a:extLst>
              </p:cNvPr>
              <p:cNvSpPr txBox="1"/>
              <p:nvPr/>
            </p:nvSpPr>
            <p:spPr>
              <a:xfrm>
                <a:off x="4495799" y="4078854"/>
                <a:ext cx="3516732" cy="84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2340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F8D389-F62A-4BFF-BA69-493E0F13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4078854"/>
                <a:ext cx="3516732" cy="8446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C4A222-CB1E-465C-ADC0-CA563E8D6645}"/>
              </a:ext>
            </a:extLst>
          </p:cNvPr>
          <p:cNvSpPr/>
          <p:nvPr/>
        </p:nvSpPr>
        <p:spPr>
          <a:xfrm>
            <a:off x="672511" y="5172551"/>
            <a:ext cx="8384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tabLst>
                <a:tab pos="270510" algn="l"/>
              </a:tabLst>
            </a:pPr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Кестені толтырыңыз: (ауызша)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810007-F753-4126-9766-AF227332B297}"/>
                  </a:ext>
                </a:extLst>
              </p:cNvPr>
              <p:cNvSpPr txBox="1"/>
              <p:nvPr/>
            </p:nvSpPr>
            <p:spPr>
              <a:xfrm>
                <a:off x="11279646" y="186199"/>
                <a:ext cx="1953292" cy="709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рад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810007-F753-4126-9766-AF227332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646" y="186199"/>
                <a:ext cx="1953292" cy="7099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90DCBF0C-FDAB-4E78-83F7-3F980747D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558267"/>
                  </p:ext>
                </p:extLst>
              </p:nvPr>
            </p:nvGraphicFramePr>
            <p:xfrm>
              <a:off x="1781448" y="5889061"/>
              <a:ext cx="9927771" cy="1450967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034142">
                      <a:extLst>
                        <a:ext uri="{9D8B030D-6E8A-4147-A177-3AD203B41FA5}">
                          <a16:colId xmlns:a16="http://schemas.microsoft.com/office/drawing/2014/main" val="4142384736"/>
                        </a:ext>
                      </a:extLst>
                    </a:gridCol>
                    <a:gridCol w="809275">
                      <a:extLst>
                        <a:ext uri="{9D8B030D-6E8A-4147-A177-3AD203B41FA5}">
                          <a16:colId xmlns:a16="http://schemas.microsoft.com/office/drawing/2014/main" val="667998901"/>
                        </a:ext>
                      </a:extLst>
                    </a:gridCol>
                    <a:gridCol w="751920">
                      <a:extLst>
                        <a:ext uri="{9D8B030D-6E8A-4147-A177-3AD203B41FA5}">
                          <a16:colId xmlns:a16="http://schemas.microsoft.com/office/drawing/2014/main" val="1239912683"/>
                        </a:ext>
                      </a:extLst>
                    </a:gridCol>
                    <a:gridCol w="742215">
                      <a:extLst>
                        <a:ext uri="{9D8B030D-6E8A-4147-A177-3AD203B41FA5}">
                          <a16:colId xmlns:a16="http://schemas.microsoft.com/office/drawing/2014/main" val="1180562007"/>
                        </a:ext>
                      </a:extLst>
                    </a:gridCol>
                    <a:gridCol w="979627">
                      <a:extLst>
                        <a:ext uri="{9D8B030D-6E8A-4147-A177-3AD203B41FA5}">
                          <a16:colId xmlns:a16="http://schemas.microsoft.com/office/drawing/2014/main" val="1533785052"/>
                        </a:ext>
                      </a:extLst>
                    </a:gridCol>
                    <a:gridCol w="1098370">
                      <a:extLst>
                        <a:ext uri="{9D8B030D-6E8A-4147-A177-3AD203B41FA5}">
                          <a16:colId xmlns:a16="http://schemas.microsoft.com/office/drawing/2014/main" val="2598396105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3641788524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786274932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464842269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1009172609"/>
                        </a:ext>
                      </a:extLst>
                    </a:gridCol>
                    <a:gridCol w="949942">
                      <a:extLst>
                        <a:ext uri="{9D8B030D-6E8A-4147-A177-3AD203B41FA5}">
                          <a16:colId xmlns:a16="http://schemas.microsoft.com/office/drawing/2014/main" val="4142575260"/>
                        </a:ext>
                      </a:extLst>
                    </a:gridCol>
                  </a:tblGrid>
                  <a:tr h="852578">
                    <a:tc>
                      <a:txBody>
                        <a:bodyPr/>
                        <a:lstStyle/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endParaRPr lang="en-US" sz="1800" dirty="0">
                            <a:effectLst/>
                          </a:endParaRPr>
                        </a:p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1800" dirty="0">
                              <a:effectLst/>
                            </a:rPr>
                            <a:t>радиан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49891876"/>
                      </a:ext>
                    </a:extLst>
                  </a:tr>
                  <a:tr h="598389">
                    <a:tc>
                      <a:txBody>
                        <a:bodyPr/>
                        <a:lstStyle/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endParaRPr lang="en-US" sz="1800" dirty="0">
                            <a:effectLst/>
                          </a:endParaRPr>
                        </a:p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1800" dirty="0">
                              <a:effectLst/>
                            </a:rPr>
                            <a:t>градус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77178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90DCBF0C-FDAB-4E78-83F7-3F980747D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558267"/>
                  </p:ext>
                </p:extLst>
              </p:nvPr>
            </p:nvGraphicFramePr>
            <p:xfrm>
              <a:off x="1781448" y="5889061"/>
              <a:ext cx="9927771" cy="1450967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034142">
                      <a:extLst>
                        <a:ext uri="{9D8B030D-6E8A-4147-A177-3AD203B41FA5}">
                          <a16:colId xmlns:a16="http://schemas.microsoft.com/office/drawing/2014/main" val="4142384736"/>
                        </a:ext>
                      </a:extLst>
                    </a:gridCol>
                    <a:gridCol w="809275">
                      <a:extLst>
                        <a:ext uri="{9D8B030D-6E8A-4147-A177-3AD203B41FA5}">
                          <a16:colId xmlns:a16="http://schemas.microsoft.com/office/drawing/2014/main" val="667998901"/>
                        </a:ext>
                      </a:extLst>
                    </a:gridCol>
                    <a:gridCol w="751920">
                      <a:extLst>
                        <a:ext uri="{9D8B030D-6E8A-4147-A177-3AD203B41FA5}">
                          <a16:colId xmlns:a16="http://schemas.microsoft.com/office/drawing/2014/main" val="1239912683"/>
                        </a:ext>
                      </a:extLst>
                    </a:gridCol>
                    <a:gridCol w="742215">
                      <a:extLst>
                        <a:ext uri="{9D8B030D-6E8A-4147-A177-3AD203B41FA5}">
                          <a16:colId xmlns:a16="http://schemas.microsoft.com/office/drawing/2014/main" val="1180562007"/>
                        </a:ext>
                      </a:extLst>
                    </a:gridCol>
                    <a:gridCol w="979627">
                      <a:extLst>
                        <a:ext uri="{9D8B030D-6E8A-4147-A177-3AD203B41FA5}">
                          <a16:colId xmlns:a16="http://schemas.microsoft.com/office/drawing/2014/main" val="1533785052"/>
                        </a:ext>
                      </a:extLst>
                    </a:gridCol>
                    <a:gridCol w="1098370">
                      <a:extLst>
                        <a:ext uri="{9D8B030D-6E8A-4147-A177-3AD203B41FA5}">
                          <a16:colId xmlns:a16="http://schemas.microsoft.com/office/drawing/2014/main" val="2598396105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3641788524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786274932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464842269"/>
                        </a:ext>
                      </a:extLst>
                    </a:gridCol>
                    <a:gridCol w="890570">
                      <a:extLst>
                        <a:ext uri="{9D8B030D-6E8A-4147-A177-3AD203B41FA5}">
                          <a16:colId xmlns:a16="http://schemas.microsoft.com/office/drawing/2014/main" val="1009172609"/>
                        </a:ext>
                      </a:extLst>
                    </a:gridCol>
                    <a:gridCol w="949942">
                      <a:extLst>
                        <a:ext uri="{9D8B030D-6E8A-4147-A177-3AD203B41FA5}">
                          <a16:colId xmlns:a16="http://schemas.microsoft.com/office/drawing/2014/main" val="4142575260"/>
                        </a:ext>
                      </a:extLst>
                    </a:gridCol>
                  </a:tblGrid>
                  <a:tr h="852578">
                    <a:tc>
                      <a:txBody>
                        <a:bodyPr/>
                        <a:lstStyle/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endParaRPr lang="en-US" sz="1800" dirty="0">
                            <a:effectLst/>
                          </a:endParaRPr>
                        </a:p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1800" dirty="0">
                              <a:effectLst/>
                            </a:rPr>
                            <a:t>радиан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129545" t="-714" r="-1007576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350000" t="-714" r="-888525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343125" t="-714" r="-577500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609589" t="-714" r="-408904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709589" t="-714" r="-308904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909589" t="-714" r="-108904" b="-7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49891876"/>
                      </a:ext>
                    </a:extLst>
                  </a:tr>
                  <a:tr h="598389">
                    <a:tc>
                      <a:txBody>
                        <a:bodyPr/>
                        <a:lstStyle/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endParaRPr lang="en-US" sz="1800" dirty="0">
                            <a:effectLst/>
                          </a:endParaRPr>
                        </a:p>
                        <a:p>
                          <a:pPr marL="71755" marR="71755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1800" dirty="0">
                              <a:effectLst/>
                            </a:rPr>
                            <a:t>градус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244355" t="-142424" r="-972581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391713" t="-142424" r="-410497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809589" t="-142424" r="-208904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ru-RU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l="-944872" t="-142424" r="-1923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1786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93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31F00F-2DE3-42F5-B232-740613A38455}"/>
              </a:ext>
            </a:extLst>
          </p:cNvPr>
          <p:cNvSpPr txBox="1"/>
          <p:nvPr/>
        </p:nvSpPr>
        <p:spPr>
          <a:xfrm flipH="1">
            <a:off x="565980" y="331075"/>
            <a:ext cx="583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Ширектегі таңбалар: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B9A4D5C-ACAF-4369-80EC-5E4B44A187C7}"/>
              </a:ext>
            </a:extLst>
          </p:cNvPr>
          <p:cNvSpPr/>
          <p:nvPr/>
        </p:nvSpPr>
        <p:spPr>
          <a:xfrm>
            <a:off x="1036582" y="1671145"/>
            <a:ext cx="2624959" cy="24436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C22AB94-373F-4E80-A754-F354295FD9D7}"/>
              </a:ext>
            </a:extLst>
          </p:cNvPr>
          <p:cNvSpPr/>
          <p:nvPr/>
        </p:nvSpPr>
        <p:spPr>
          <a:xfrm>
            <a:off x="6002720" y="1671145"/>
            <a:ext cx="2624959" cy="24436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DA2CF95-F9EE-4A7D-B764-5C821549D7E3}"/>
              </a:ext>
            </a:extLst>
          </p:cNvPr>
          <p:cNvSpPr/>
          <p:nvPr/>
        </p:nvSpPr>
        <p:spPr>
          <a:xfrm>
            <a:off x="10610196" y="1671143"/>
            <a:ext cx="2762904" cy="24436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4A83B3E-83B4-4A83-9AB5-6672EB1167EA}"/>
              </a:ext>
            </a:extLst>
          </p:cNvPr>
          <p:cNvCxnSpPr/>
          <p:nvPr/>
        </p:nvCxnSpPr>
        <p:spPr>
          <a:xfrm>
            <a:off x="804041" y="2869324"/>
            <a:ext cx="3326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709A5A3-22E0-4C6A-93E1-E44F1939355A}"/>
              </a:ext>
            </a:extLst>
          </p:cNvPr>
          <p:cNvCxnSpPr/>
          <p:nvPr/>
        </p:nvCxnSpPr>
        <p:spPr>
          <a:xfrm flipV="1">
            <a:off x="2364828" y="1245476"/>
            <a:ext cx="0" cy="31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0D65EF-5D98-4CF2-8CE2-D8DBF3366066}"/>
              </a:ext>
            </a:extLst>
          </p:cNvPr>
          <p:cNvCxnSpPr/>
          <p:nvPr/>
        </p:nvCxnSpPr>
        <p:spPr>
          <a:xfrm>
            <a:off x="5801710" y="2869324"/>
            <a:ext cx="33738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1EDA198-DFD7-40F0-9B35-8EB9FCE84B59}"/>
              </a:ext>
            </a:extLst>
          </p:cNvPr>
          <p:cNvCxnSpPr/>
          <p:nvPr/>
        </p:nvCxnSpPr>
        <p:spPr>
          <a:xfrm flipV="1">
            <a:off x="7315200" y="1245476"/>
            <a:ext cx="0" cy="31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35EB99D-C1D7-4ED0-A7D4-85FB30E19881}"/>
              </a:ext>
            </a:extLst>
          </p:cNvPr>
          <p:cNvCxnSpPr/>
          <p:nvPr/>
        </p:nvCxnSpPr>
        <p:spPr>
          <a:xfrm>
            <a:off x="10436772" y="2869324"/>
            <a:ext cx="3547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A344297-F01B-4AD7-9332-AB0CA98D773F}"/>
              </a:ext>
            </a:extLst>
          </p:cNvPr>
          <p:cNvCxnSpPr/>
          <p:nvPr/>
        </p:nvCxnSpPr>
        <p:spPr>
          <a:xfrm flipV="1">
            <a:off x="11997559" y="1245476"/>
            <a:ext cx="0" cy="31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6585E-B053-43B5-9338-6F708713AC8E}"/>
                  </a:ext>
                </a:extLst>
              </p:cNvPr>
              <p:cNvSpPr/>
              <p:nvPr/>
            </p:nvSpPr>
            <p:spPr>
              <a:xfrm>
                <a:off x="8373061" y="1567440"/>
                <a:ext cx="744926" cy="42343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6585E-B053-43B5-9338-6F70871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61" y="1567440"/>
                <a:ext cx="744926" cy="423430"/>
              </a:xfrm>
              <a:prstGeom prst="roundRect">
                <a:avLst/>
              </a:prstGeom>
              <a:blipFill>
                <a:blip r:embed="rId2"/>
                <a:stretch>
                  <a:fillRect l="-1613"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36A28C60-5F53-400D-B5BC-FD2B390639BF}"/>
                  </a:ext>
                </a:extLst>
              </p:cNvPr>
              <p:cNvSpPr/>
              <p:nvPr/>
            </p:nvSpPr>
            <p:spPr>
              <a:xfrm>
                <a:off x="13118097" y="1418896"/>
                <a:ext cx="856854" cy="6239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err="1"/>
                  <a:t>Ctg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36A28C60-5F53-400D-B5BC-FD2B39063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097" y="1418896"/>
                <a:ext cx="856854" cy="623966"/>
              </a:xfrm>
              <a:prstGeom prst="roundRect">
                <a:avLst/>
              </a:prstGeom>
              <a:blipFill>
                <a:blip r:embed="rId3"/>
                <a:stretch>
                  <a:fillRect t="-5769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27F5F8E0-7BA4-4631-A12A-BF023ACF22D8}"/>
                  </a:ext>
                </a:extLst>
              </p:cNvPr>
              <p:cNvSpPr/>
              <p:nvPr/>
            </p:nvSpPr>
            <p:spPr>
              <a:xfrm>
                <a:off x="3326515" y="1567440"/>
                <a:ext cx="867108" cy="42343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27F5F8E0-7BA4-4631-A12A-BF023ACF2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15" y="1567440"/>
                <a:ext cx="867108" cy="423430"/>
              </a:xfrm>
              <a:prstGeom prst="roundRect">
                <a:avLst/>
              </a:prstGeom>
              <a:blipFill>
                <a:blip r:embed="rId4"/>
                <a:stretch>
                  <a:fillRect l="-2778"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DFBC5-89CA-4F27-B5D8-486B36FAF09F}"/>
                  </a:ext>
                </a:extLst>
              </p:cNvPr>
              <p:cNvSpPr txBox="1"/>
              <p:nvPr/>
            </p:nvSpPr>
            <p:spPr>
              <a:xfrm>
                <a:off x="2811488" y="224099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DFBC5-89CA-4F27-B5D8-486B36FA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88" y="2240991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45A11E6D-06BA-4712-813B-CDFC6F53A0A9}"/>
                  </a:ext>
                </a:extLst>
              </p:cNvPr>
              <p:cNvSpPr/>
              <p:nvPr/>
            </p:nvSpPr>
            <p:spPr>
              <a:xfrm>
                <a:off x="1525465" y="2240991"/>
                <a:ext cx="4106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45A11E6D-06BA-4712-813B-CDFC6F53A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65" y="2240991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3F47E6C-3DC0-442A-A059-DF7021F63D5C}"/>
                  </a:ext>
                </a:extLst>
              </p:cNvPr>
              <p:cNvSpPr/>
              <p:nvPr/>
            </p:nvSpPr>
            <p:spPr>
              <a:xfrm>
                <a:off x="7439752" y="2194824"/>
                <a:ext cx="6014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A3F47E6C-3DC0-442A-A059-DF7021F63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52" y="2194824"/>
                <a:ext cx="60144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8561AEBA-B01A-4D6D-957F-4580AD7C41AC}"/>
                  </a:ext>
                </a:extLst>
              </p:cNvPr>
              <p:cNvSpPr/>
              <p:nvPr/>
            </p:nvSpPr>
            <p:spPr>
              <a:xfrm>
                <a:off x="7560750" y="3294994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8561AEBA-B01A-4D6D-957F-4580AD7C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50" y="3294994"/>
                <a:ext cx="4106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2CA33A52-586A-4C00-AF4A-2307E338E309}"/>
                  </a:ext>
                </a:extLst>
              </p:cNvPr>
              <p:cNvSpPr/>
              <p:nvPr/>
            </p:nvSpPr>
            <p:spPr>
              <a:xfrm>
                <a:off x="12210393" y="2194824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2CA33A52-586A-4C00-AF4A-2307E338E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393" y="2194824"/>
                <a:ext cx="4106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D8BC2B14-4E43-4E64-B22A-A4D490132D4B}"/>
                  </a:ext>
                </a:extLst>
              </p:cNvPr>
              <p:cNvSpPr/>
              <p:nvPr/>
            </p:nvSpPr>
            <p:spPr>
              <a:xfrm>
                <a:off x="11190363" y="329052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D8BC2B14-4E43-4E64-B22A-A4D49013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363" y="3290529"/>
                <a:ext cx="4106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42F204-D68A-4D2C-ACFE-DFD4EB324859}"/>
                  </a:ext>
                </a:extLst>
              </p:cNvPr>
              <p:cNvSpPr txBox="1"/>
              <p:nvPr/>
            </p:nvSpPr>
            <p:spPr>
              <a:xfrm>
                <a:off x="1649965" y="325789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42F204-D68A-4D2C-ACFE-DFD4EB32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65" y="3257895"/>
                <a:ext cx="226024" cy="276999"/>
              </a:xfrm>
              <a:prstGeom prst="rect">
                <a:avLst/>
              </a:prstGeom>
              <a:blipFill>
                <a:blip r:embed="rId11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9622113F-E01D-49F8-8684-C5E5F8736D4C}"/>
                  </a:ext>
                </a:extLst>
              </p:cNvPr>
              <p:cNvSpPr/>
              <p:nvPr/>
            </p:nvSpPr>
            <p:spPr>
              <a:xfrm>
                <a:off x="2688414" y="322065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9622113F-E01D-49F8-8684-C5E5F873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14" y="3220659"/>
                <a:ext cx="4106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D5C7C546-9A5D-4B0B-9591-7BF58352652A}"/>
                  </a:ext>
                </a:extLst>
              </p:cNvPr>
              <p:cNvSpPr/>
              <p:nvPr/>
            </p:nvSpPr>
            <p:spPr>
              <a:xfrm>
                <a:off x="6611664" y="2240991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D5C7C546-9A5D-4B0B-9591-7BF583526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64" y="2240991"/>
                <a:ext cx="4106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63A254D-009E-4385-ACB0-7CBEFCAFC1EC}"/>
                  </a:ext>
                </a:extLst>
              </p:cNvPr>
              <p:cNvSpPr/>
              <p:nvPr/>
            </p:nvSpPr>
            <p:spPr>
              <a:xfrm>
                <a:off x="6636497" y="329052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63A254D-009E-4385-ACB0-7CBEFCAFC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497" y="3290529"/>
                <a:ext cx="41069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86EE7DB-1FC2-4CC4-B3C6-8542FA5415A8}"/>
                  </a:ext>
                </a:extLst>
              </p:cNvPr>
              <p:cNvSpPr/>
              <p:nvPr/>
            </p:nvSpPr>
            <p:spPr>
              <a:xfrm>
                <a:off x="11098533" y="222971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86EE7DB-1FC2-4CC4-B3C6-8542FA541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533" y="2229718"/>
                <a:ext cx="4106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FFF8F0C3-020E-407A-80E6-1ABC262BCCE0}"/>
                  </a:ext>
                </a:extLst>
              </p:cNvPr>
              <p:cNvSpPr/>
              <p:nvPr/>
            </p:nvSpPr>
            <p:spPr>
              <a:xfrm>
                <a:off x="12265570" y="329052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FFF8F0C3-020E-407A-80E6-1ABC262BC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570" y="3290529"/>
                <a:ext cx="4106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10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256A1B-43AB-4797-9436-0991D7F9C05D}"/>
              </a:ext>
            </a:extLst>
          </p:cNvPr>
          <p:cNvSpPr txBox="1"/>
          <p:nvPr/>
        </p:nvSpPr>
        <p:spPr>
          <a:xfrm flipH="1">
            <a:off x="565981" y="343479"/>
            <a:ext cx="469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 кесте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D422C8-2BB3-4CC8-881C-62C80C39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88" y="1145778"/>
            <a:ext cx="11594333" cy="685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5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E906DE-F67B-4388-9F3D-A695D6B78E6A}"/>
              </a:ext>
            </a:extLst>
          </p:cNvPr>
          <p:cNvSpPr/>
          <p:nvPr/>
        </p:nvSpPr>
        <p:spPr>
          <a:xfrm>
            <a:off x="3773967" y="1029279"/>
            <a:ext cx="669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 ғылым ретінде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1F6F90-8BCA-402C-AAA1-60E0027096A4}"/>
              </a:ext>
            </a:extLst>
          </p:cNvPr>
          <p:cNvSpPr/>
          <p:nvPr/>
        </p:nvSpPr>
        <p:spPr>
          <a:xfrm>
            <a:off x="1604003" y="2591306"/>
            <a:ext cx="11035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астрономия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архитектура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жетпейтін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оңайлатылды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планиметрия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05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564</Words>
  <Application>Microsoft Office PowerPoint</Application>
  <PresentationFormat>Произвольный</PresentationFormat>
  <Paragraphs>105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Бексұлтан Жұмабек</cp:lastModifiedBy>
  <cp:revision>79</cp:revision>
  <dcterms:created xsi:type="dcterms:W3CDTF">2024-10-30T06:42:28Z</dcterms:created>
  <dcterms:modified xsi:type="dcterms:W3CDTF">2025-01-28T07:58:46Z</dcterms:modified>
</cp:coreProperties>
</file>