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9" r:id="rId1"/>
  </p:sldMasterIdLst>
  <p:sldIdLst>
    <p:sldId id="256" r:id="rId2"/>
    <p:sldId id="259" r:id="rId3"/>
    <p:sldId id="264" r:id="rId4"/>
    <p:sldId id="258" r:id="rId5"/>
    <p:sldId id="260" r:id="rId6"/>
    <p:sldId id="257" r:id="rId7"/>
    <p:sldId id="261" r:id="rId8"/>
    <p:sldId id="263" r:id="rId9"/>
    <p:sldId id="262"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0" autoAdjust="0"/>
    <p:restoredTop sz="94660"/>
  </p:normalViewPr>
  <p:slideViewPr>
    <p:cSldViewPr snapToGrid="0">
      <p:cViewPr varScale="1">
        <p:scale>
          <a:sx n="80" d="100"/>
          <a:sy n="80" d="100"/>
        </p:scale>
        <p:origin x="48" y="2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49470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889AEB0A-9465-417E-AD62-8B4A990F299A}" type="datetimeFigureOut">
              <a:rPr lang="ru-RU" smtClean="0"/>
              <a:t>22.12.2024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1576811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4062568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82322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3782589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25755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2938912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1140821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1675620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2292051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9AEB0A-9465-417E-AD62-8B4A990F299A}" type="datetimeFigureOut">
              <a:rPr lang="ru-RU" smtClean="0"/>
              <a:t>22.12.2024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299647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89AEB0A-9465-417E-AD62-8B4A990F299A}" type="datetimeFigureOut">
              <a:rPr lang="ru-RU" smtClean="0"/>
              <a:t>22.12.2024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1559898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89AEB0A-9465-417E-AD62-8B4A990F299A}" type="datetimeFigureOut">
              <a:rPr lang="ru-RU" smtClean="0"/>
              <a:t>22.12.2024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270020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89AEB0A-9465-417E-AD62-8B4A990F299A}" type="datetimeFigureOut">
              <a:rPr lang="ru-RU" smtClean="0"/>
              <a:t>22.12.2024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275683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AEB0A-9465-417E-AD62-8B4A990F299A}" type="datetimeFigureOut">
              <a:rPr lang="ru-RU" smtClean="0"/>
              <a:t>22.12.2024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1145157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89AEB0A-9465-417E-AD62-8B4A990F299A}" type="datetimeFigureOut">
              <a:rPr lang="ru-RU" smtClean="0"/>
              <a:t>22.12.2024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158367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89AEB0A-9465-417E-AD62-8B4A990F299A}" type="datetimeFigureOut">
              <a:rPr lang="ru-RU" smtClean="0"/>
              <a:t>22.12.2024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B9D32D-F6B6-41CE-BC3F-823C543FAF4F}" type="slidenum">
              <a:rPr lang="ru-RU" smtClean="0"/>
              <a:t>‹#›</a:t>
            </a:fld>
            <a:endParaRPr lang="ru-RU"/>
          </a:p>
        </p:txBody>
      </p:sp>
    </p:spTree>
    <p:extLst>
      <p:ext uri="{BB962C8B-B14F-4D97-AF65-F5344CB8AC3E}">
        <p14:creationId xmlns:p14="http://schemas.microsoft.com/office/powerpoint/2010/main" val="131485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89AEB0A-9465-417E-AD62-8B4A990F299A}" type="datetimeFigureOut">
              <a:rPr lang="ru-RU" smtClean="0"/>
              <a:t>22.12.2024</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FB9D32D-F6B6-41CE-BC3F-823C543FAF4F}" type="slidenum">
              <a:rPr lang="ru-RU" smtClean="0"/>
              <a:t>‹#›</a:t>
            </a:fld>
            <a:endParaRPr lang="ru-RU"/>
          </a:p>
        </p:txBody>
      </p:sp>
    </p:spTree>
    <p:extLst>
      <p:ext uri="{BB962C8B-B14F-4D97-AF65-F5344CB8AC3E}">
        <p14:creationId xmlns:p14="http://schemas.microsoft.com/office/powerpoint/2010/main" val="2051260443"/>
      </p:ext>
    </p:extLst>
  </p:cSld>
  <p:clrMap bg1="dk1" tx1="lt1" bg2="dk2" tx2="lt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 id="2147483962" r:id="rId13"/>
    <p:sldLayoutId id="2147483963" r:id="rId14"/>
    <p:sldLayoutId id="2147483964" r:id="rId15"/>
    <p:sldLayoutId id="2147483965" r:id="rId16"/>
    <p:sldLayoutId id="214748396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kk.wikipedia.org/wiki/%D0%90%D1%82" TargetMode="External"/><Relationship Id="rId13" Type="http://schemas.openxmlformats.org/officeDocument/2006/relationships/hyperlink" Target="https://kk.wikipedia.org/wiki/%D0%9C%D3%99%D0%B4%D0%B5%D0%BD%D0%B8%D0%B5%D1%82" TargetMode="External"/><Relationship Id="rId3" Type="http://schemas.openxmlformats.org/officeDocument/2006/relationships/image" Target="../media/image3.jpeg"/><Relationship Id="rId7" Type="http://schemas.openxmlformats.org/officeDocument/2006/relationships/hyperlink" Target="https://kk.wikipedia.org/wiki/%D0%90%D1%80%D2%9B%D0%B0%D1%80" TargetMode="External"/><Relationship Id="rId12" Type="http://schemas.openxmlformats.org/officeDocument/2006/relationships/hyperlink" Target="https://kk.wikipedia.org/wiki/%D0%96%D0%B5%D1%82%D1%96%D1%81%D1%83" TargetMode="Externa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hyperlink" Target="https://kk.wikipedia.org/wiki/%D0%A2%D0%B0%D1%83%D1%82%D0%B5%D0%BA%D0%B5" TargetMode="External"/><Relationship Id="rId11" Type="http://schemas.openxmlformats.org/officeDocument/2006/relationships/hyperlink" Target="https://kk.wikipedia.org/wiki/%D2%9A%D0%B0%D0%B7%D0%B0%D2%9B%D1%81%D1%82%D0%B0%D0%BD" TargetMode="External"/><Relationship Id="rId5" Type="http://schemas.openxmlformats.org/officeDocument/2006/relationships/hyperlink" Target="https://kk.wikipedia.org/wiki/%D0%91%D2%B1%D0%BB%D0%B0%D0%BD" TargetMode="External"/><Relationship Id="rId15" Type="http://schemas.openxmlformats.org/officeDocument/2006/relationships/hyperlink" Target="https://kk.wikipedia.org/wiki/%D0%9C%D0%B8%D1%84%D0%BE%D0%BB%D0%BE%D0%B3%D0%B8%D1%8F" TargetMode="External"/><Relationship Id="rId10" Type="http://schemas.openxmlformats.org/officeDocument/2006/relationships/hyperlink" Target="https://kk.wikipedia.org/wiki/%D0%90%D2%9B%D0%B8%D0%BD%D0%B0%D2%9B" TargetMode="External"/><Relationship Id="rId4" Type="http://schemas.openxmlformats.org/officeDocument/2006/relationships/hyperlink" Target="https://kk.wikipedia.org/wiki/%D0%91%D0%B0%D1%80%D1%8B%D1%81" TargetMode="External"/><Relationship Id="rId9" Type="http://schemas.openxmlformats.org/officeDocument/2006/relationships/hyperlink" Target="https://kk.wikipedia.org/wiki/%D2%9A%D2%B1%D1%81" TargetMode="External"/><Relationship Id="rId14" Type="http://schemas.openxmlformats.org/officeDocument/2006/relationships/hyperlink" Target="https://kk.wikipedia.org/wiki/%D3%A8%D0%BD%D0%B5%D1%8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Grp="1" noChangeAspect="1"/>
          </p:cNvPicPr>
          <p:nvPr>
            <p:ph type="pic" idx="1"/>
          </p:nvPr>
        </p:nvPicPr>
        <p:blipFill>
          <a:blip r:embed="rId2">
            <a:extLst>
              <a:ext uri="{28A0092B-C50C-407E-A947-70E740481C1C}">
                <a14:useLocalDpi xmlns:a14="http://schemas.microsoft.com/office/drawing/2010/main" val="0"/>
              </a:ext>
            </a:extLst>
          </a:blip>
          <a:srcRect t="249" b="249"/>
          <a:stretch>
            <a:fillRect/>
          </a:stretch>
        </p:blipFill>
        <p:spPr>
          <a:xfrm>
            <a:off x="8029575" y="581025"/>
            <a:ext cx="3841361" cy="5562600"/>
          </a:xfrm>
        </p:spPr>
      </p:pic>
      <p:sp>
        <p:nvSpPr>
          <p:cNvPr id="10" name="Текст 9"/>
          <p:cNvSpPr>
            <a:spLocks noGrp="1"/>
          </p:cNvSpPr>
          <p:nvPr>
            <p:ph type="body" sz="half" idx="2"/>
          </p:nvPr>
        </p:nvSpPr>
        <p:spPr>
          <a:xfrm>
            <a:off x="615949" y="1895475"/>
            <a:ext cx="6021388" cy="1600200"/>
          </a:xfrm>
        </p:spPr>
        <p:txBody>
          <a:bodyPr>
            <a:normAutofit/>
          </a:bodyPr>
          <a:lstStyle/>
          <a:p>
            <a:r>
              <a:rPr lang="kk-KZ" sz="3600" dirty="0" smtClean="0">
                <a:solidFill>
                  <a:schemeClr val="bg1"/>
                </a:solidFill>
              </a:rPr>
              <a:t>Алтын киімді адам археологиялық олжасы</a:t>
            </a:r>
            <a:endParaRPr lang="ru-RU" sz="3600" dirty="0">
              <a:solidFill>
                <a:schemeClr val="bg1"/>
              </a:solidFill>
            </a:endParaRPr>
          </a:p>
        </p:txBody>
      </p:sp>
    </p:spTree>
    <p:extLst>
      <p:ext uri="{BB962C8B-B14F-4D97-AF65-F5344CB8AC3E}">
        <p14:creationId xmlns:p14="http://schemas.microsoft.com/office/powerpoint/2010/main" val="2512436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3" y="419100"/>
            <a:ext cx="10279062" cy="6286500"/>
          </a:xfrm>
        </p:spPr>
        <p:txBody>
          <a:bodyPr/>
          <a:lstStyle/>
          <a:p>
            <a:r>
              <a:rPr lang="kk-KZ" dirty="0" smtClean="0"/>
              <a:t>                                 </a:t>
            </a:r>
            <a:r>
              <a:rPr lang="kk-KZ" dirty="0" smtClean="0">
                <a:solidFill>
                  <a:schemeClr val="bg1"/>
                </a:solidFill>
              </a:rPr>
              <a:t>6. 1000 теңгелік алтын тиындағы «Алтын адам» бейнесі.</a:t>
            </a:r>
          </a:p>
          <a:p>
            <a:endParaRPr lang="kk-KZ" dirty="0">
              <a:solidFill>
                <a:schemeClr val="bg1"/>
              </a:solidFill>
            </a:endParaRPr>
          </a:p>
          <a:p>
            <a:endParaRPr lang="kk-KZ" dirty="0" smtClean="0">
              <a:solidFill>
                <a:schemeClr val="bg1"/>
              </a:solidFill>
            </a:endParaRPr>
          </a:p>
          <a:p>
            <a:endParaRPr lang="kk-KZ" dirty="0">
              <a:solidFill>
                <a:schemeClr val="bg1"/>
              </a:solidFill>
            </a:endParaRPr>
          </a:p>
          <a:p>
            <a:endParaRPr lang="kk-KZ" dirty="0" smtClean="0">
              <a:solidFill>
                <a:schemeClr val="bg1"/>
              </a:solidFill>
            </a:endParaRPr>
          </a:p>
          <a:p>
            <a:r>
              <a:rPr lang="kk-KZ" dirty="0">
                <a:solidFill>
                  <a:schemeClr val="bg1"/>
                </a:solidFill>
              </a:rPr>
              <a:t> </a:t>
            </a:r>
            <a:r>
              <a:rPr lang="kk-KZ" dirty="0" smtClean="0">
                <a:solidFill>
                  <a:schemeClr val="bg1"/>
                </a:solidFill>
              </a:rPr>
              <a:t>                              7. Алтын киімді адамның бас киімі.</a:t>
            </a:r>
          </a:p>
          <a:p>
            <a:endParaRPr lang="kk-KZ" dirty="0">
              <a:solidFill>
                <a:schemeClr val="bg1"/>
              </a:solidFill>
            </a:endParaRPr>
          </a:p>
          <a:p>
            <a:endParaRPr lang="kk-KZ" dirty="0" smtClean="0">
              <a:solidFill>
                <a:schemeClr val="bg1"/>
              </a:solidFill>
            </a:endParaRPr>
          </a:p>
          <a:p>
            <a:endParaRPr lang="kk-KZ" dirty="0">
              <a:solidFill>
                <a:schemeClr val="bg1"/>
              </a:solidFill>
            </a:endParaRPr>
          </a:p>
          <a:p>
            <a:endParaRPr lang="kk-KZ" dirty="0" smtClean="0">
              <a:solidFill>
                <a:schemeClr val="bg1"/>
              </a:solidFill>
            </a:endParaRPr>
          </a:p>
          <a:p>
            <a:endParaRPr lang="kk-KZ" dirty="0">
              <a:solidFill>
                <a:schemeClr val="bg1"/>
              </a:solidFill>
            </a:endParaRPr>
          </a:p>
          <a:p>
            <a:r>
              <a:rPr lang="kk-KZ" dirty="0" smtClean="0">
                <a:solidFill>
                  <a:schemeClr val="bg1"/>
                </a:solidFill>
              </a:rPr>
              <a:t>                               8. Бұл киноның аты «Томирис».Сақ патшайы туралы кино.</a:t>
            </a:r>
          </a:p>
          <a:p>
            <a:endParaRPr lang="kk-KZ" dirty="0">
              <a:solidFill>
                <a:schemeClr val="bg1"/>
              </a:solidFill>
            </a:endParaRPr>
          </a:p>
          <a:p>
            <a:endParaRPr lang="kk-KZ" dirty="0" smtClean="0">
              <a:solidFill>
                <a:schemeClr val="bg1"/>
              </a:solidFill>
            </a:endParaRPr>
          </a:p>
          <a:p>
            <a:r>
              <a:rPr lang="kk-KZ" dirty="0" smtClean="0">
                <a:solidFill>
                  <a:schemeClr val="bg1"/>
                </a:solidFill>
              </a:rPr>
              <a:t>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128" y="419100"/>
            <a:ext cx="1442080" cy="1352649"/>
          </a:xfrm>
          <a:prstGeom prst="rect">
            <a:avLst/>
          </a:prstGeom>
        </p:spPr>
      </p:pic>
      <p:pic>
        <p:nvPicPr>
          <p:cNvPr id="5" name="Объект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 y="2210018"/>
            <a:ext cx="1667108" cy="1352332"/>
          </a:xfrm>
          <a:prstGeom prst="rect">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4213" y="4000619"/>
            <a:ext cx="1782995" cy="2019181"/>
          </a:xfrm>
          <a:prstGeom prst="rect">
            <a:avLst/>
          </a:prstGeom>
        </p:spPr>
      </p:pic>
    </p:spTree>
    <p:extLst>
      <p:ext uri="{BB962C8B-B14F-4D97-AF65-F5344CB8AC3E}">
        <p14:creationId xmlns:p14="http://schemas.microsoft.com/office/powerpoint/2010/main" val="2888537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2" y="352425"/>
            <a:ext cx="11012487" cy="5641975"/>
          </a:xfrm>
        </p:spPr>
        <p:txBody>
          <a:bodyPr>
            <a:normAutofit/>
          </a:bodyPr>
          <a:lstStyle/>
          <a:p>
            <a:r>
              <a:rPr lang="kk-KZ" sz="3200" dirty="0" smtClean="0">
                <a:solidFill>
                  <a:schemeClr val="bg1"/>
                </a:solidFill>
              </a:rPr>
              <a:t>Қорытынды:</a:t>
            </a:r>
          </a:p>
          <a:p>
            <a:r>
              <a:rPr lang="kk-KZ" sz="2000" dirty="0">
                <a:solidFill>
                  <a:schemeClr val="bg1"/>
                </a:solidFill>
              </a:rPr>
              <a:t>Қорыта айтқанда, Алтын адам – Қазақстанның бай тарихи-мәдени мұрасының жарқын символы. Бұл археологиялық олжа ежелгі сақ өркениетінің жоғары деңгейін, олардың рухани және өнер саласындағы жетістіктерін көрсетеді. Сонымен қатар, Алтын адам Қазақстанның тәуелсіздік дәуіріндегі ұлттық бірегейлігі мен мақтанышын айшықтайтын маңызды нышан болып табылады. Бұл жәдігер еліміздің өткенін зерттеп, болашақ ұрпаққа тарихи мұра ретінде жеткізуде үлкен рөл атқарады</a:t>
            </a:r>
            <a:r>
              <a:rPr lang="kk-KZ" sz="2000" dirty="0" smtClean="0">
                <a:solidFill>
                  <a:schemeClr val="bg1"/>
                </a:solidFill>
              </a:rPr>
              <a:t>.</a:t>
            </a:r>
          </a:p>
          <a:p>
            <a:r>
              <a:rPr lang="kk-KZ" sz="2000" dirty="0" smtClean="0">
                <a:solidFill>
                  <a:schemeClr val="bg1"/>
                </a:solidFill>
              </a:rPr>
              <a:t>Алтын </a:t>
            </a:r>
            <a:r>
              <a:rPr lang="kk-KZ" sz="2000" dirty="0">
                <a:solidFill>
                  <a:schemeClr val="bg1"/>
                </a:solidFill>
              </a:rPr>
              <a:t>адам – Қазақстанның өткен тарихынан сыр шертетін ерекше жәдігер ғана емес, сонымен бірге ұлттық мақтаныш пен рухтың символы. Ол сақ өркениетінің бай мұрасын көрсетіп қана қоймай, Қазақстан халқының тарихи санасын жаңғыртуда үлкен рөл атқарады. Алтын адам бүгінгі күнде еліміздің мәдениетінің алтын арқауы болып, болашақ ұрпаққа мұра ретінде қызмет етеді.</a:t>
            </a:r>
            <a:endParaRPr lang="kk-KZ" sz="2000" dirty="0" smtClean="0">
              <a:solidFill>
                <a:schemeClr val="bg1"/>
              </a:solidFill>
            </a:endParaRPr>
          </a:p>
          <a:p>
            <a:endParaRPr lang="ru-RU" sz="2400" dirty="0"/>
          </a:p>
        </p:txBody>
      </p:sp>
    </p:spTree>
    <p:extLst>
      <p:ext uri="{BB962C8B-B14F-4D97-AF65-F5344CB8AC3E}">
        <p14:creationId xmlns:p14="http://schemas.microsoft.com/office/powerpoint/2010/main" val="3406030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4213" y="304800"/>
            <a:ext cx="8534400" cy="5689600"/>
          </a:xfrm>
        </p:spPr>
        <p:txBody>
          <a:bodyPr/>
          <a:lstStyle/>
          <a:p>
            <a:r>
              <a:rPr lang="ru-RU" sz="3600" b="1" dirty="0" err="1" smtClean="0">
                <a:solidFill>
                  <a:schemeClr val="bg1"/>
                </a:solidFill>
              </a:rPr>
              <a:t>Кер</a:t>
            </a:r>
            <a:r>
              <a:rPr lang="kk-KZ" sz="3600" b="1" dirty="0" smtClean="0">
                <a:solidFill>
                  <a:schemeClr val="bg1"/>
                </a:solidFill>
              </a:rPr>
              <a:t>і байланыс түстерге байланысты</a:t>
            </a:r>
          </a:p>
          <a:p>
            <a:r>
              <a:rPr lang="kk-KZ" sz="2800" dirty="0" smtClean="0">
                <a:solidFill>
                  <a:schemeClr val="bg1"/>
                </a:solidFill>
              </a:rPr>
              <a:t>Жасыл-өте ұнады </a:t>
            </a:r>
          </a:p>
          <a:p>
            <a:r>
              <a:rPr lang="kk-KZ" sz="2800" dirty="0" smtClean="0">
                <a:solidFill>
                  <a:schemeClr val="bg1"/>
                </a:solidFill>
              </a:rPr>
              <a:t>Сары -орташа ұнады</a:t>
            </a:r>
          </a:p>
          <a:p>
            <a:r>
              <a:rPr lang="kk-KZ" sz="2800" dirty="0" smtClean="0">
                <a:solidFill>
                  <a:schemeClr val="bg1"/>
                </a:solidFill>
              </a:rPr>
              <a:t>Қызыл-мүлде ұнамады</a:t>
            </a:r>
            <a:endParaRPr lang="ru-RU" sz="2800" dirty="0">
              <a:solidFill>
                <a:schemeClr val="bg1"/>
              </a:solidFill>
            </a:endParaRPr>
          </a:p>
        </p:txBody>
      </p:sp>
    </p:spTree>
    <p:extLst>
      <p:ext uri="{BB962C8B-B14F-4D97-AF65-F5344CB8AC3E}">
        <p14:creationId xmlns:p14="http://schemas.microsoft.com/office/powerpoint/2010/main" val="354521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Объект 22"/>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11150" y="965513"/>
            <a:ext cx="4937125" cy="2941014"/>
          </a:xfrm>
        </p:spPr>
      </p:pic>
      <p:pic>
        <p:nvPicPr>
          <p:cNvPr id="24" name="Объект 23"/>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729287" y="1000343"/>
            <a:ext cx="4933950" cy="2906184"/>
          </a:xfrm>
        </p:spPr>
      </p:pic>
      <p:sp>
        <p:nvSpPr>
          <p:cNvPr id="25" name="TextBox 24"/>
          <p:cNvSpPr txBox="1"/>
          <p:nvPr/>
        </p:nvSpPr>
        <p:spPr>
          <a:xfrm>
            <a:off x="342900" y="3449327"/>
            <a:ext cx="10772775" cy="3323987"/>
          </a:xfrm>
          <a:prstGeom prst="rect">
            <a:avLst/>
          </a:prstGeom>
          <a:noFill/>
        </p:spPr>
        <p:txBody>
          <a:bodyPr wrap="square" rtlCol="0">
            <a:spAutoFit/>
          </a:bodyPr>
          <a:lstStyle/>
          <a:p>
            <a:endParaRPr lang="ru-RU" sz="1400" b="0" i="0" dirty="0" smtClean="0">
              <a:solidFill>
                <a:srgbClr val="202122"/>
              </a:solidFill>
              <a:effectLst/>
              <a:latin typeface="Arial" panose="020B0604020202020204" pitchFamily="34" charset="0"/>
            </a:endParaRPr>
          </a:p>
          <a:p>
            <a:endParaRPr lang="ru-RU" sz="1400" dirty="0">
              <a:solidFill>
                <a:srgbClr val="202122"/>
              </a:solidFill>
              <a:latin typeface="Arial" panose="020B0604020202020204" pitchFamily="34" charset="0"/>
            </a:endParaRPr>
          </a:p>
          <a:p>
            <a:r>
              <a:rPr lang="ru-RU" sz="1400" b="0" i="0" dirty="0" smtClean="0">
                <a:solidFill>
                  <a:srgbClr val="202122"/>
                </a:solidFill>
                <a:effectLst/>
                <a:latin typeface="Arial" panose="020B0604020202020204" pitchFamily="34" charset="0"/>
              </a:rPr>
              <a:t>Алтын </a:t>
            </a:r>
            <a:r>
              <a:rPr lang="ru-RU" sz="1400" b="0" i="0" dirty="0" err="1" smtClean="0">
                <a:solidFill>
                  <a:srgbClr val="202122"/>
                </a:solidFill>
                <a:effectLst/>
                <a:latin typeface="Arial" panose="020B0604020202020204" pitchFamily="34" charset="0"/>
              </a:rPr>
              <a:t>адам</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киімі</a:t>
            </a:r>
            <a:r>
              <a:rPr lang="ru-RU" sz="1400" b="0" i="0" dirty="0" smtClean="0">
                <a:solidFill>
                  <a:srgbClr val="202122"/>
                </a:solidFill>
                <a:effectLst/>
                <a:latin typeface="Arial" panose="020B0604020202020204" pitchFamily="34" charset="0"/>
              </a:rPr>
              <a:t> 4 </a:t>
            </a:r>
            <a:r>
              <a:rPr lang="ru-RU" sz="1400" b="0" i="0" dirty="0" err="1" smtClean="0">
                <a:solidFill>
                  <a:srgbClr val="202122"/>
                </a:solidFill>
                <a:effectLst/>
                <a:latin typeface="Arial" panose="020B0604020202020204" pitchFamily="34" charset="0"/>
              </a:rPr>
              <a:t>мыңға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жуық</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әшекейлермен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безендірілген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Әшекейлер</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4" tooltip="Барыс"/>
              </a:rPr>
              <a:t>барыс</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5" tooltip="Бұлан"/>
              </a:rPr>
              <a:t>бұлан</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6" tooltip="Таутеке"/>
              </a:rPr>
              <a:t>таутеке</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7" tooltip="Арқар"/>
              </a:rPr>
              <a:t>арқар</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8" tooltip="Ат"/>
              </a:rPr>
              <a:t>ат</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түрлі</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339933"/>
                </a:solidFill>
                <a:effectLst/>
                <a:latin typeface="Arial" panose="020B0604020202020204" pitchFamily="34" charset="0"/>
                <a:hlinkClick r:id="rId9" tooltip="Құс"/>
              </a:rPr>
              <a:t>құс</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бейнелерін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беретін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хайуанат</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нақышында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жасалған</a:t>
            </a:r>
            <a:r>
              <a:rPr lang="ru-RU" sz="1400" b="0" i="0" dirty="0" smtClean="0">
                <a:solidFill>
                  <a:srgbClr val="202122"/>
                </a:solidFill>
                <a:effectLst/>
                <a:latin typeface="Arial" panose="020B0604020202020204" pitchFamily="34" charset="0"/>
              </a:rPr>
              <a:t>. Бас </a:t>
            </a:r>
            <a:r>
              <a:rPr lang="ru-RU" sz="1400" b="0" i="0" dirty="0" err="1" smtClean="0">
                <a:solidFill>
                  <a:srgbClr val="202122"/>
                </a:solidFill>
                <a:effectLst/>
                <a:latin typeface="Arial" panose="020B0604020202020204" pitchFamily="34" charset="0"/>
              </a:rPr>
              <a:t>сүйектің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сол</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жағынан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жаһұт</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тастармен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әшекейленген</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сырға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табылды</a:t>
            </a:r>
            <a:r>
              <a:rPr lang="ru-RU" sz="1400" b="0" i="0" dirty="0" smtClean="0">
                <a:solidFill>
                  <a:srgbClr val="202122"/>
                </a:solidFill>
                <a:effectLst/>
                <a:latin typeface="Arial" panose="020B0604020202020204" pitchFamily="34" charset="0"/>
              </a:rPr>
              <a:t>. Бас </a:t>
            </a:r>
            <a:r>
              <a:rPr lang="ru-RU" sz="1400" b="0" i="0" dirty="0" err="1" smtClean="0">
                <a:solidFill>
                  <a:srgbClr val="202122"/>
                </a:solidFill>
                <a:effectLst/>
                <a:latin typeface="Arial" panose="020B0604020202020204" pitchFamily="34" charset="0"/>
              </a:rPr>
              <a:t>киімі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кейінгі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қазақ</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киімі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үлгілеріне</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ұқсас</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биік</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шошақ</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төбелі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ұзындығы</a:t>
            </a:r>
            <a:r>
              <a:rPr lang="ru-RU" sz="1400" b="0" i="0" dirty="0" smtClean="0">
                <a:solidFill>
                  <a:srgbClr val="202122"/>
                </a:solidFill>
                <a:effectLst/>
                <a:latin typeface="Arial" panose="020B0604020202020204" pitchFamily="34" charset="0"/>
              </a:rPr>
              <a:t> 70 см </a:t>
            </a:r>
            <a:r>
              <a:rPr lang="ru-RU" sz="1400" b="0" i="0" dirty="0" err="1" smtClean="0">
                <a:solidFill>
                  <a:srgbClr val="202122"/>
                </a:solidFill>
                <a:effectLst/>
                <a:latin typeface="Arial" panose="020B0604020202020204" pitchFamily="34" charset="0"/>
              </a:rPr>
              <a:t>шамасында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Мойнында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дөңгелек</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жүзік</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сияқты</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алқа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іш</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көйлегі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көкірегінің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тұсы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жеңі</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тоғалармен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өрнектелген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саусағында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екі</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жүзік</a:t>
            </a:r>
            <a:r>
              <a:rPr lang="ru-RU" sz="1400" b="0" i="0" dirty="0" smtClean="0">
                <a:solidFill>
                  <a:srgbClr val="202122"/>
                </a:solidFill>
                <a:effectLst/>
                <a:latin typeface="Arial" panose="020B0604020202020204" pitchFamily="34" charset="0"/>
              </a:rPr>
              <a:t>, камзолы </a:t>
            </a:r>
            <a:r>
              <a:rPr lang="ru-RU" sz="1400" b="0" i="0" dirty="0" err="1" smtClean="0">
                <a:solidFill>
                  <a:srgbClr val="202122"/>
                </a:solidFill>
                <a:effectLst/>
                <a:latin typeface="Arial" panose="020B0604020202020204" pitchFamily="34" charset="0"/>
              </a:rPr>
              <a:t>құрастырылмалы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ауыр</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белбеумен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буылған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Белбеуге</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аңға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ұқсас</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бейнелер</a:t>
            </a:r>
            <a:r>
              <a:rPr lang="ru-RU" sz="1400" b="0" i="0" dirty="0" smtClean="0">
                <a:solidFill>
                  <a:srgbClr val="202122"/>
                </a:solidFill>
                <a:effectLst/>
                <a:latin typeface="Arial" panose="020B0604020202020204" pitchFamily="34" charset="0"/>
              </a:rPr>
              <a:t>, 16 </a:t>
            </a:r>
            <a:r>
              <a:rPr lang="ru-RU" sz="1400" b="0" i="0" dirty="0" err="1" smtClean="0">
                <a:solidFill>
                  <a:srgbClr val="202122"/>
                </a:solidFill>
                <a:effectLst/>
                <a:latin typeface="Arial" panose="020B0604020202020204" pitchFamily="34" charset="0"/>
              </a:rPr>
              <a:t>тоға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жапсырылған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оң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жағында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қызыл</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қынапты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ұзын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семсер</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сол</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жағында</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пластиналар</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жапсырылған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қынға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салынған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темір</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қанжар</a:t>
            </a:r>
            <a:r>
              <a:rPr lang="ru-RU" sz="1400" b="0" i="0" dirty="0" smtClean="0">
                <a:solidFill>
                  <a:srgbClr val="202122"/>
                </a:solidFill>
                <a:effectLst/>
                <a:latin typeface="Arial" panose="020B0604020202020204" pitchFamily="34" charset="0"/>
              </a:rPr>
              <a:t> — </a:t>
            </a:r>
            <a:r>
              <a:rPr lang="ru-RU" sz="1400" b="0" i="0" u="none" strike="noStrike" dirty="0" err="1" smtClean="0">
                <a:solidFill>
                  <a:srgbClr val="202122"/>
                </a:solidFill>
                <a:effectLst/>
                <a:latin typeface="Arial" panose="020B0604020202020204" pitchFamily="34" charset="0"/>
                <a:hlinkClick r:id="rId10" tooltip="Ақинақ"/>
              </a:rPr>
              <a:t>ақинақ</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шалбар</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балағы</a:t>
            </a:r>
            <a:r>
              <a:rPr lang="ru-RU" sz="1400" b="0" i="0" dirty="0" smtClean="0">
                <a:solidFill>
                  <a:srgbClr val="202122"/>
                </a:solidFill>
                <a:effectLst/>
                <a:latin typeface="Arial" panose="020B0604020202020204" pitchFamily="34" charset="0"/>
              </a:rPr>
              <a:t> да алтын </a:t>
            </a:r>
            <a:r>
              <a:rPr lang="ru-RU" sz="1400" b="0" i="0" dirty="0" err="1" smtClean="0">
                <a:solidFill>
                  <a:srgbClr val="202122"/>
                </a:solidFill>
                <a:effectLst/>
                <a:latin typeface="Arial" panose="020B0604020202020204" pitchFamily="34" charset="0"/>
              </a:rPr>
              <a:t>тоғалармен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әшекейленген</a:t>
            </a:r>
            <a:r>
              <a:rPr lang="ru-RU" sz="1400" b="0" i="0" dirty="0" smtClean="0">
                <a:solidFill>
                  <a:srgbClr val="202122"/>
                </a:solidFill>
                <a:effectLst/>
                <a:latin typeface="Arial" panose="020B0604020202020204" pitchFamily="34" charset="0"/>
              </a:rPr>
              <a:t>.</a:t>
            </a:r>
          </a:p>
          <a:p>
            <a:r>
              <a:rPr lang="ru-RU" sz="1400" b="0" i="0" dirty="0" err="1" smtClean="0">
                <a:solidFill>
                  <a:srgbClr val="202122"/>
                </a:solidFill>
                <a:effectLst/>
                <a:latin typeface="Arial" panose="020B0604020202020204" pitchFamily="34" charset="0"/>
              </a:rPr>
              <a:t>Қорған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қазбалары</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11" tooltip="Қазақстан"/>
              </a:rPr>
              <a:t>Қазақстанды</a:t>
            </a:r>
            <a:r>
              <a:rPr lang="ru-RU" sz="1400" b="0" i="0" dirty="0" smtClean="0">
                <a:solidFill>
                  <a:srgbClr val="202122"/>
                </a:solidFill>
                <a:effectLst/>
                <a:latin typeface="Arial" panose="020B0604020202020204" pitchFamily="34" charset="0"/>
              </a:rPr>
              <a:t> </a:t>
            </a:r>
            <a:r>
              <a:rPr lang="ru-RU" sz="1400" b="0" i="0" u="none" strike="noStrike" dirty="0" smtClean="0">
                <a:solidFill>
                  <a:srgbClr val="202122"/>
                </a:solidFill>
                <a:effectLst/>
                <a:latin typeface="Arial" panose="020B0604020202020204" pitchFamily="34" charset="0"/>
              </a:rPr>
              <a:t>5 ғ. </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мекен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еткен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ежелгі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тайпалардың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мәдениеті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өнері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діні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жайлы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құнды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деректер</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берді</a:t>
            </a:r>
            <a:r>
              <a:rPr lang="ru-RU" sz="1400" b="0" i="0" dirty="0" smtClean="0">
                <a:solidFill>
                  <a:srgbClr val="202122"/>
                </a:solidFill>
                <a:effectLst/>
                <a:latin typeface="Arial" panose="020B0604020202020204" pitchFamily="34" charset="0"/>
              </a:rPr>
              <a:t>.</a:t>
            </a:r>
          </a:p>
          <a:p>
            <a:r>
              <a:rPr lang="ru-RU" sz="1400" b="0" i="0" dirty="0" err="1" smtClean="0">
                <a:solidFill>
                  <a:srgbClr val="202122"/>
                </a:solidFill>
                <a:effectLst/>
                <a:latin typeface="Arial" panose="020B0604020202020204" pitchFamily="34" charset="0"/>
              </a:rPr>
              <a:t>Киім</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үлгісі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жерлеу</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рәсімі</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адамның</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12" tooltip="Жетісу"/>
              </a:rPr>
              <a:t>Жетісу</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жерін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мекендеген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сақтардың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көрнекті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елбасының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ұлы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немесе</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жас</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көсем</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әскербасы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екенін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айқын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көрсетеді.Көне</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дәуірдегі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материалдық</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13" tooltip="Мәдениет"/>
              </a:rPr>
              <a:t>мәдениет</a:t>
            </a:r>
            <a:r>
              <a:rPr lang="ru-RU" sz="1400" b="0" i="0" dirty="0" smtClean="0">
                <a:solidFill>
                  <a:srgbClr val="202122"/>
                </a:solidFill>
                <a:effectLst/>
                <a:latin typeface="Arial" panose="020B0604020202020204" pitchFamily="34" charset="0"/>
              </a:rPr>
              <a:t>, </a:t>
            </a:r>
            <a:r>
              <a:rPr lang="ru-RU" sz="1400" b="0" i="0" u="none" strike="noStrike" dirty="0" err="1" smtClean="0">
                <a:solidFill>
                  <a:srgbClr val="202122"/>
                </a:solidFill>
                <a:effectLst/>
                <a:latin typeface="Arial" panose="020B0604020202020204" pitchFamily="34" charset="0"/>
                <a:hlinkClick r:id="rId14" tooltip="Өнер"/>
              </a:rPr>
              <a:t>өнер</a:t>
            </a:r>
            <a:r>
              <a:rPr lang="ru-RU" sz="1400" b="0" i="0" dirty="0" smtClean="0">
                <a:solidFill>
                  <a:srgbClr val="202122"/>
                </a:solidFill>
                <a:effectLst/>
                <a:latin typeface="Arial" panose="020B0604020202020204" pitchFamily="34" charset="0"/>
              </a:rPr>
              <a:t>, </a:t>
            </a:r>
            <a:r>
              <a:rPr lang="ru-RU" sz="1400" b="0" i="0" u="none" strike="noStrike" dirty="0" smtClean="0">
                <a:solidFill>
                  <a:srgbClr val="202122"/>
                </a:solidFill>
                <a:effectLst/>
                <a:latin typeface="Arial" panose="020B0604020202020204" pitchFamily="34" charset="0"/>
                <a:hlinkClick r:id="rId15" tooltip="Мифология"/>
              </a:rPr>
              <a:t>мифология</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т.б</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салалардан</a:t>
            </a:r>
            <a:r>
              <a:rPr lang="ru-RU" sz="1400" b="0" i="0" dirty="0" smtClean="0">
                <a:solidFill>
                  <a:srgbClr val="202122"/>
                </a:solidFill>
                <a:effectLst/>
                <a:latin typeface="Arial" panose="020B0604020202020204" pitchFamily="34" charset="0"/>
              </a:rPr>
              <a:t> мол </a:t>
            </a:r>
            <a:r>
              <a:rPr lang="ru-RU" sz="1400" b="0" i="0" dirty="0" err="1" smtClean="0">
                <a:solidFill>
                  <a:srgbClr val="202122"/>
                </a:solidFill>
                <a:effectLst/>
                <a:latin typeface="Arial" panose="020B0604020202020204" pitchFamily="34" charset="0"/>
              </a:rPr>
              <a:t>дерек</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беретін</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адам</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сол</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кездегі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сақтарда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мемлекеттік</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өркениет</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ертеден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қалыптасқанын</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дәлелдейді</a:t>
            </a:r>
            <a:r>
              <a:rPr lang="ru-RU" sz="1400" b="0" i="0" dirty="0" smtClean="0">
                <a:solidFill>
                  <a:srgbClr val="202122"/>
                </a:solidFill>
                <a:effectLst/>
                <a:latin typeface="Arial" panose="020B0604020202020204" pitchFamily="34" charset="0"/>
              </a:rPr>
              <a:t>. Алтын </a:t>
            </a:r>
            <a:r>
              <a:rPr lang="ru-RU" sz="1400" b="0" i="0" dirty="0" err="1" smtClean="0">
                <a:solidFill>
                  <a:srgbClr val="202122"/>
                </a:solidFill>
                <a:effectLst/>
                <a:latin typeface="Arial" panose="020B0604020202020204" pitchFamily="34" charset="0"/>
              </a:rPr>
              <a:t>адам</a:t>
            </a:r>
            <a:r>
              <a:rPr lang="ru-RU" sz="1400" b="0" i="0" dirty="0" smtClean="0">
                <a:solidFill>
                  <a:srgbClr val="202122"/>
                </a:solidFill>
                <a:effectLst/>
                <a:latin typeface="Arial" panose="020B0604020202020204" pitchFamily="34" charset="0"/>
              </a:rPr>
              <a:t> – </a:t>
            </a:r>
            <a:r>
              <a:rPr lang="ru-RU" sz="1400" b="0" i="0" dirty="0" err="1" smtClean="0">
                <a:solidFill>
                  <a:srgbClr val="202122"/>
                </a:solidFill>
                <a:effectLst/>
                <a:latin typeface="Arial" panose="020B0604020202020204" pitchFamily="34" charset="0"/>
              </a:rPr>
              <a:t>Қазақстанның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азаттық</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символына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айналды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Оның</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тұлғасы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Алматының</a:t>
            </a:r>
            <a:r>
              <a:rPr lang="ru-RU" sz="1400" b="0" i="0" dirty="0" smtClean="0">
                <a:solidFill>
                  <a:srgbClr val="202122"/>
                </a:solidFill>
                <a:effectLst/>
                <a:latin typeface="Arial" panose="020B0604020202020204" pitchFamily="34" charset="0"/>
              </a:rPr>
              <a:t> бас </a:t>
            </a:r>
            <a:r>
              <a:rPr lang="ru-RU" sz="1400" b="0" i="0" dirty="0" err="1" smtClean="0">
                <a:solidFill>
                  <a:srgbClr val="202122"/>
                </a:solidFill>
                <a:effectLst/>
                <a:latin typeface="Arial" panose="020B0604020202020204" pitchFamily="34" charset="0"/>
              </a:rPr>
              <a:t>алаңына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орнатылды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төбе</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бөркіндегі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қанатты</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тұлпарлар</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бейнесі</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елтаңбамызға</a:t>
            </a:r>
            <a:r>
              <a:rPr lang="ru-RU" sz="1400" b="0" i="0" dirty="0" smtClean="0">
                <a:solidFill>
                  <a:srgbClr val="202122"/>
                </a:solidFill>
                <a:effectLst/>
                <a:latin typeface="Arial" panose="020B0604020202020204" pitchFamily="34" charset="0"/>
              </a:rPr>
              <a:t> </a:t>
            </a:r>
            <a:r>
              <a:rPr lang="ru-RU" sz="1400" b="0" i="0" dirty="0" err="1" smtClean="0">
                <a:solidFill>
                  <a:srgbClr val="202122"/>
                </a:solidFill>
                <a:effectLst/>
                <a:latin typeface="Arial" panose="020B0604020202020204" pitchFamily="34" charset="0"/>
              </a:rPr>
              <a:t>енді</a:t>
            </a:r>
            <a:r>
              <a:rPr lang="ru-RU" sz="1400" b="0" i="0" dirty="0" smtClean="0">
                <a:solidFill>
                  <a:srgbClr val="202122"/>
                </a:solidFill>
                <a:effectLst/>
                <a:latin typeface="Arial" panose="020B0604020202020204" pitchFamily="34" charset="0"/>
              </a:rPr>
              <a:t>.</a:t>
            </a:r>
            <a:endParaRPr lang="ru-RU" sz="1400" b="0" i="0" dirty="0">
              <a:solidFill>
                <a:srgbClr val="202122"/>
              </a:solidFill>
              <a:effectLst/>
              <a:latin typeface="Arial" panose="020B0604020202020204" pitchFamily="34" charset="0"/>
            </a:endParaRPr>
          </a:p>
        </p:txBody>
      </p:sp>
      <p:sp>
        <p:nvSpPr>
          <p:cNvPr id="26" name="TextBox 25"/>
          <p:cNvSpPr txBox="1"/>
          <p:nvPr/>
        </p:nvSpPr>
        <p:spPr>
          <a:xfrm>
            <a:off x="104775" y="209550"/>
            <a:ext cx="10287000" cy="584775"/>
          </a:xfrm>
          <a:prstGeom prst="rect">
            <a:avLst/>
          </a:prstGeom>
          <a:noFill/>
        </p:spPr>
        <p:txBody>
          <a:bodyPr wrap="square" rtlCol="0">
            <a:spAutoFit/>
          </a:bodyPr>
          <a:lstStyle/>
          <a:p>
            <a:r>
              <a:rPr lang="kk-KZ" sz="3200" dirty="0" smtClean="0">
                <a:solidFill>
                  <a:schemeClr val="bg1"/>
                </a:solidFill>
              </a:rPr>
              <a:t>Алтын киімді адамның сипаттамасы</a:t>
            </a:r>
            <a:endParaRPr lang="ru-RU" sz="3200" dirty="0">
              <a:solidFill>
                <a:schemeClr val="bg1"/>
              </a:solidFill>
            </a:endParaRPr>
          </a:p>
        </p:txBody>
      </p:sp>
    </p:spTree>
    <p:extLst>
      <p:ext uri="{BB962C8B-B14F-4D97-AF65-F5344CB8AC3E}">
        <p14:creationId xmlns:p14="http://schemas.microsoft.com/office/powerpoint/2010/main" val="3270665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Текст 9"/>
          <p:cNvSpPr>
            <a:spLocks noGrp="1"/>
          </p:cNvSpPr>
          <p:nvPr>
            <p:ph type="body" idx="1"/>
          </p:nvPr>
        </p:nvSpPr>
        <p:spPr>
          <a:xfrm>
            <a:off x="228600" y="304799"/>
            <a:ext cx="11353800" cy="6181725"/>
          </a:xfrm>
        </p:spPr>
        <p:txBody>
          <a:bodyPr/>
          <a:lstStyle/>
          <a:p>
            <a:r>
              <a:rPr lang="ru-RU" dirty="0">
                <a:solidFill>
                  <a:schemeClr val="bg1"/>
                </a:solidFill>
              </a:rPr>
              <a:t>Бас </a:t>
            </a:r>
            <a:r>
              <a:rPr lang="ru-RU" dirty="0" err="1">
                <a:solidFill>
                  <a:schemeClr val="bg1"/>
                </a:solidFill>
              </a:rPr>
              <a:t>киім</a:t>
            </a:r>
            <a:r>
              <a:rPr lang="ru-RU" dirty="0">
                <a:solidFill>
                  <a:schemeClr val="bg1"/>
                </a:solidFill>
              </a:rPr>
              <a:t> 150-ге </a:t>
            </a:r>
            <a:r>
              <a:rPr lang="ru-RU" dirty="0" err="1">
                <a:solidFill>
                  <a:schemeClr val="bg1"/>
                </a:solidFill>
              </a:rPr>
              <a:t>жуық</a:t>
            </a:r>
            <a:r>
              <a:rPr lang="ru-RU" dirty="0">
                <a:solidFill>
                  <a:schemeClr val="bg1"/>
                </a:solidFill>
              </a:rPr>
              <a:t> </a:t>
            </a:r>
            <a:r>
              <a:rPr lang="ru-RU" dirty="0" err="1">
                <a:solidFill>
                  <a:schemeClr val="bg1"/>
                </a:solidFill>
              </a:rPr>
              <a:t>әшекей</a:t>
            </a:r>
            <a:r>
              <a:rPr lang="ru-RU" dirty="0">
                <a:solidFill>
                  <a:schemeClr val="bg1"/>
                </a:solidFill>
              </a:rPr>
              <a:t> </a:t>
            </a:r>
            <a:r>
              <a:rPr lang="ru-RU" dirty="0" err="1">
                <a:solidFill>
                  <a:schemeClr val="bg1"/>
                </a:solidFill>
              </a:rPr>
              <a:t>заттармен</a:t>
            </a:r>
            <a:r>
              <a:rPr lang="ru-RU" dirty="0">
                <a:solidFill>
                  <a:schemeClr val="bg1"/>
                </a:solidFill>
              </a:rPr>
              <a:t> </a:t>
            </a:r>
            <a:r>
              <a:rPr lang="ru-RU" dirty="0" err="1">
                <a:solidFill>
                  <a:schemeClr val="bg1"/>
                </a:solidFill>
              </a:rPr>
              <a:t>безендірілген</a:t>
            </a:r>
            <a:r>
              <a:rPr lang="ru-RU" dirty="0">
                <a:solidFill>
                  <a:schemeClr val="bg1"/>
                </a:solidFill>
              </a:rPr>
              <a:t>. </a:t>
            </a:r>
            <a:r>
              <a:rPr lang="ru-RU" dirty="0" err="1">
                <a:solidFill>
                  <a:schemeClr val="bg1"/>
                </a:solidFill>
              </a:rPr>
              <a:t>Биік</a:t>
            </a:r>
            <a:r>
              <a:rPr lang="ru-RU" dirty="0">
                <a:solidFill>
                  <a:schemeClr val="bg1"/>
                </a:solidFill>
              </a:rPr>
              <a:t>, </a:t>
            </a:r>
            <a:r>
              <a:rPr lang="ru-RU" dirty="0" err="1">
                <a:solidFill>
                  <a:schemeClr val="bg1"/>
                </a:solidFill>
              </a:rPr>
              <a:t>шошақ</a:t>
            </a:r>
            <a:r>
              <a:rPr lang="ru-RU" dirty="0">
                <a:solidFill>
                  <a:schemeClr val="bg1"/>
                </a:solidFill>
              </a:rPr>
              <a:t> </a:t>
            </a:r>
            <a:r>
              <a:rPr lang="ru-RU" dirty="0" err="1">
                <a:solidFill>
                  <a:schemeClr val="bg1"/>
                </a:solidFill>
              </a:rPr>
              <a:t>төбелі</a:t>
            </a:r>
            <a:r>
              <a:rPr lang="ru-RU" dirty="0">
                <a:solidFill>
                  <a:schemeClr val="bg1"/>
                </a:solidFill>
              </a:rPr>
              <a:t>, </a:t>
            </a:r>
            <a:r>
              <a:rPr lang="ru-RU" dirty="0" err="1">
                <a:solidFill>
                  <a:schemeClr val="bg1"/>
                </a:solidFill>
              </a:rPr>
              <a:t>ұзындығы</a:t>
            </a:r>
            <a:r>
              <a:rPr lang="ru-RU" dirty="0">
                <a:solidFill>
                  <a:schemeClr val="bg1"/>
                </a:solidFill>
              </a:rPr>
              <a:t> 70 см </a:t>
            </a:r>
            <a:r>
              <a:rPr lang="ru-RU" dirty="0" err="1">
                <a:solidFill>
                  <a:schemeClr val="bg1"/>
                </a:solidFill>
              </a:rPr>
              <a:t>шамасындағы</a:t>
            </a:r>
            <a:r>
              <a:rPr lang="ru-RU" dirty="0">
                <a:solidFill>
                  <a:schemeClr val="bg1"/>
                </a:solidFill>
              </a:rPr>
              <a:t> бас </a:t>
            </a:r>
            <a:r>
              <a:rPr lang="ru-RU" dirty="0" err="1">
                <a:solidFill>
                  <a:schemeClr val="bg1"/>
                </a:solidFill>
              </a:rPr>
              <a:t>киімі</a:t>
            </a:r>
            <a:r>
              <a:rPr lang="ru-RU" dirty="0">
                <a:solidFill>
                  <a:schemeClr val="bg1"/>
                </a:solidFill>
              </a:rPr>
              <a:t> </a:t>
            </a:r>
            <a:r>
              <a:rPr lang="ru-RU" dirty="0" err="1">
                <a:solidFill>
                  <a:schemeClr val="bg1"/>
                </a:solidFill>
              </a:rPr>
              <a:t>әшекейлердің</a:t>
            </a:r>
            <a:r>
              <a:rPr lang="ru-RU" dirty="0">
                <a:solidFill>
                  <a:schemeClr val="bg1"/>
                </a:solidFill>
              </a:rPr>
              <a:t> </a:t>
            </a:r>
            <a:r>
              <a:rPr lang="ru-RU" dirty="0" err="1">
                <a:solidFill>
                  <a:schemeClr val="bg1"/>
                </a:solidFill>
              </a:rPr>
              <a:t>орналасуына</a:t>
            </a:r>
            <a:r>
              <a:rPr lang="ru-RU" dirty="0">
                <a:solidFill>
                  <a:schemeClr val="bg1"/>
                </a:solidFill>
              </a:rPr>
              <a:t> </a:t>
            </a:r>
            <a:r>
              <a:rPr lang="ru-RU" dirty="0" err="1">
                <a:solidFill>
                  <a:schemeClr val="bg1"/>
                </a:solidFill>
              </a:rPr>
              <a:t>байланысты</a:t>
            </a:r>
            <a:r>
              <a:rPr lang="ru-RU" dirty="0">
                <a:solidFill>
                  <a:schemeClr val="bg1"/>
                </a:solidFill>
              </a:rPr>
              <a:t> </a:t>
            </a:r>
            <a:r>
              <a:rPr lang="ru-RU" dirty="0" err="1">
                <a:solidFill>
                  <a:schemeClr val="bg1"/>
                </a:solidFill>
              </a:rPr>
              <a:t>үш</a:t>
            </a:r>
            <a:r>
              <a:rPr lang="ru-RU" dirty="0">
                <a:solidFill>
                  <a:schemeClr val="bg1"/>
                </a:solidFill>
              </a:rPr>
              <a:t> </a:t>
            </a:r>
            <a:r>
              <a:rPr lang="ru-RU" dirty="0" err="1">
                <a:solidFill>
                  <a:schemeClr val="bg1"/>
                </a:solidFill>
              </a:rPr>
              <a:t>бөліктен</a:t>
            </a:r>
            <a:r>
              <a:rPr lang="ru-RU" dirty="0">
                <a:solidFill>
                  <a:schemeClr val="bg1"/>
                </a:solidFill>
              </a:rPr>
              <a:t> </a:t>
            </a:r>
            <a:r>
              <a:rPr lang="ru-RU" dirty="0" err="1">
                <a:solidFill>
                  <a:schemeClr val="bg1"/>
                </a:solidFill>
              </a:rPr>
              <a:t>тұрады</a:t>
            </a:r>
            <a:r>
              <a:rPr lang="ru-RU" dirty="0">
                <a:solidFill>
                  <a:schemeClr val="bg1"/>
                </a:solidFill>
              </a:rPr>
              <a:t>: </a:t>
            </a:r>
            <a:r>
              <a:rPr lang="ru-RU" dirty="0" err="1">
                <a:solidFill>
                  <a:schemeClr val="bg1"/>
                </a:solidFill>
              </a:rPr>
              <a:t>көк</a:t>
            </a:r>
            <a:r>
              <a:rPr lang="ru-RU" dirty="0">
                <a:solidFill>
                  <a:schemeClr val="bg1"/>
                </a:solidFill>
              </a:rPr>
              <a:t> </a:t>
            </a:r>
            <a:r>
              <a:rPr lang="ru-RU" dirty="0" err="1">
                <a:solidFill>
                  <a:schemeClr val="bg1"/>
                </a:solidFill>
              </a:rPr>
              <a:t>әлемі</a:t>
            </a:r>
            <a:r>
              <a:rPr lang="ru-RU" dirty="0">
                <a:solidFill>
                  <a:schemeClr val="bg1"/>
                </a:solidFill>
              </a:rPr>
              <a:t>, </a:t>
            </a:r>
            <a:r>
              <a:rPr lang="ru-RU" dirty="0" err="1">
                <a:solidFill>
                  <a:schemeClr val="bg1"/>
                </a:solidFill>
              </a:rPr>
              <a:t>жер</a:t>
            </a:r>
            <a:r>
              <a:rPr lang="ru-RU" dirty="0">
                <a:solidFill>
                  <a:schemeClr val="bg1"/>
                </a:solidFill>
              </a:rPr>
              <a:t> </a:t>
            </a:r>
            <a:r>
              <a:rPr lang="ru-RU" dirty="0" err="1">
                <a:solidFill>
                  <a:schemeClr val="bg1"/>
                </a:solidFill>
              </a:rPr>
              <a:t>әлемі</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жер</a:t>
            </a:r>
            <a:r>
              <a:rPr lang="ru-RU" dirty="0">
                <a:solidFill>
                  <a:schemeClr val="bg1"/>
                </a:solidFill>
              </a:rPr>
              <a:t> </a:t>
            </a:r>
            <a:r>
              <a:rPr lang="ru-RU" dirty="0" err="1">
                <a:solidFill>
                  <a:schemeClr val="bg1"/>
                </a:solidFill>
              </a:rPr>
              <a:t>асты</a:t>
            </a:r>
            <a:r>
              <a:rPr lang="ru-RU" dirty="0">
                <a:solidFill>
                  <a:schemeClr val="bg1"/>
                </a:solidFill>
              </a:rPr>
              <a:t> </a:t>
            </a:r>
            <a:r>
              <a:rPr lang="ru-RU" dirty="0" err="1">
                <a:solidFill>
                  <a:schemeClr val="bg1"/>
                </a:solidFill>
              </a:rPr>
              <a:t>әлемі</a:t>
            </a:r>
            <a:r>
              <a:rPr lang="ru-RU" dirty="0">
                <a:solidFill>
                  <a:schemeClr val="bg1"/>
                </a:solidFill>
              </a:rPr>
              <a:t>. </a:t>
            </a:r>
            <a:r>
              <a:rPr lang="ru-RU" dirty="0" err="1">
                <a:solidFill>
                  <a:schemeClr val="bg1"/>
                </a:solidFill>
              </a:rPr>
              <a:t>Арқардың</a:t>
            </a:r>
            <a:r>
              <a:rPr lang="ru-RU" dirty="0">
                <a:solidFill>
                  <a:schemeClr val="bg1"/>
                </a:solidFill>
              </a:rPr>
              <a:t> алтын </a:t>
            </a:r>
            <a:r>
              <a:rPr lang="ru-RU" dirty="0" err="1" smtClean="0">
                <a:solidFill>
                  <a:schemeClr val="bg1"/>
                </a:solidFill>
              </a:rPr>
              <a:t>мүсіні</a:t>
            </a:r>
            <a:r>
              <a:rPr lang="ru-RU" dirty="0" smtClean="0">
                <a:solidFill>
                  <a:schemeClr val="bg1"/>
                </a:solidFill>
              </a:rPr>
              <a:t> </a:t>
            </a:r>
            <a:r>
              <a:rPr lang="ru-RU" dirty="0">
                <a:solidFill>
                  <a:schemeClr val="bg1"/>
                </a:solidFill>
              </a:rPr>
              <a:t>бас </a:t>
            </a:r>
            <a:r>
              <a:rPr lang="ru-RU" dirty="0" err="1">
                <a:solidFill>
                  <a:schemeClr val="bg1"/>
                </a:solidFill>
              </a:rPr>
              <a:t>киімнің</a:t>
            </a:r>
            <a:r>
              <a:rPr lang="ru-RU" dirty="0">
                <a:solidFill>
                  <a:schemeClr val="bg1"/>
                </a:solidFill>
              </a:rPr>
              <a:t> </a:t>
            </a:r>
            <a:r>
              <a:rPr lang="ru-RU" dirty="0" err="1">
                <a:solidFill>
                  <a:schemeClr val="bg1"/>
                </a:solidFill>
              </a:rPr>
              <a:t>ең</a:t>
            </a:r>
            <a:r>
              <a:rPr lang="ru-RU" dirty="0">
                <a:solidFill>
                  <a:schemeClr val="bg1"/>
                </a:solidFill>
              </a:rPr>
              <a:t> </a:t>
            </a:r>
            <a:r>
              <a:rPr lang="ru-RU" dirty="0" err="1">
                <a:solidFill>
                  <a:schemeClr val="bg1"/>
                </a:solidFill>
              </a:rPr>
              <a:t>ұшында</a:t>
            </a:r>
            <a:r>
              <a:rPr lang="ru-RU" dirty="0">
                <a:solidFill>
                  <a:schemeClr val="bg1"/>
                </a:solidFill>
              </a:rPr>
              <a:t> </a:t>
            </a:r>
            <a:r>
              <a:rPr lang="ru-RU" dirty="0" err="1">
                <a:solidFill>
                  <a:schemeClr val="bg1"/>
                </a:solidFill>
              </a:rPr>
              <a:t>орналасқан</a:t>
            </a:r>
            <a:r>
              <a:rPr lang="ru-RU" dirty="0">
                <a:solidFill>
                  <a:schemeClr val="bg1"/>
                </a:solidFill>
              </a:rPr>
              <a:t>. </a:t>
            </a:r>
            <a:r>
              <a:rPr lang="ru-RU" dirty="0" err="1">
                <a:solidFill>
                  <a:schemeClr val="bg1"/>
                </a:solidFill>
              </a:rPr>
              <a:t>Ол</a:t>
            </a:r>
            <a:r>
              <a:rPr lang="ru-RU" dirty="0">
                <a:solidFill>
                  <a:schemeClr val="bg1"/>
                </a:solidFill>
              </a:rPr>
              <a:t> </a:t>
            </a:r>
            <a:r>
              <a:rPr lang="ru-RU" dirty="0" err="1">
                <a:solidFill>
                  <a:schemeClr val="bg1"/>
                </a:solidFill>
              </a:rPr>
              <a:t>таудың</a:t>
            </a:r>
            <a:r>
              <a:rPr lang="ru-RU" dirty="0">
                <a:solidFill>
                  <a:schemeClr val="bg1"/>
                </a:solidFill>
              </a:rPr>
              <a:t> </a:t>
            </a:r>
            <a:r>
              <a:rPr lang="ru-RU" dirty="0" err="1">
                <a:solidFill>
                  <a:schemeClr val="bg1"/>
                </a:solidFill>
              </a:rPr>
              <a:t>мәңгілік</a:t>
            </a:r>
            <a:r>
              <a:rPr lang="ru-RU" dirty="0">
                <a:solidFill>
                  <a:schemeClr val="bg1"/>
                </a:solidFill>
              </a:rPr>
              <a:t> </a:t>
            </a:r>
            <a:r>
              <a:rPr lang="ru-RU" dirty="0" err="1">
                <a:solidFill>
                  <a:schemeClr val="bg1"/>
                </a:solidFill>
              </a:rPr>
              <a:t>қар-мұз</a:t>
            </a:r>
            <a:r>
              <a:rPr lang="ru-RU" dirty="0">
                <a:solidFill>
                  <a:schemeClr val="bg1"/>
                </a:solidFill>
              </a:rPr>
              <a:t> </a:t>
            </a:r>
            <a:r>
              <a:rPr lang="ru-RU" dirty="0" err="1">
                <a:solidFill>
                  <a:schemeClr val="bg1"/>
                </a:solidFill>
              </a:rPr>
              <a:t>басқан</a:t>
            </a:r>
            <a:r>
              <a:rPr lang="ru-RU" dirty="0">
                <a:solidFill>
                  <a:schemeClr val="bg1"/>
                </a:solidFill>
              </a:rPr>
              <a:t> </a:t>
            </a:r>
            <a:r>
              <a:rPr lang="ru-RU" dirty="0" err="1">
                <a:solidFill>
                  <a:schemeClr val="bg1"/>
                </a:solidFill>
              </a:rPr>
              <a:t>шың-құздарын</a:t>
            </a:r>
            <a:r>
              <a:rPr lang="ru-RU" dirty="0">
                <a:solidFill>
                  <a:schemeClr val="bg1"/>
                </a:solidFill>
              </a:rPr>
              <a:t> </a:t>
            </a:r>
            <a:r>
              <a:rPr lang="ru-RU" dirty="0" err="1">
                <a:solidFill>
                  <a:schemeClr val="bg1"/>
                </a:solidFill>
              </a:rPr>
              <a:t>мекендеуші</a:t>
            </a:r>
            <a:r>
              <a:rPr lang="ru-RU" dirty="0">
                <a:solidFill>
                  <a:schemeClr val="bg1"/>
                </a:solidFill>
              </a:rPr>
              <a:t> </a:t>
            </a:r>
            <a:r>
              <a:rPr lang="ru-RU" dirty="0" err="1">
                <a:solidFill>
                  <a:schemeClr val="bg1"/>
                </a:solidFill>
              </a:rPr>
              <a:t>жануар</a:t>
            </a:r>
            <a:r>
              <a:rPr lang="ru-RU" dirty="0">
                <a:solidFill>
                  <a:schemeClr val="bg1"/>
                </a:solidFill>
              </a:rPr>
              <a:t> </a:t>
            </a:r>
            <a:r>
              <a:rPr lang="ru-RU" dirty="0" err="1">
                <a:solidFill>
                  <a:schemeClr val="bg1"/>
                </a:solidFill>
              </a:rPr>
              <a:t>Тәңірге</a:t>
            </a:r>
            <a:r>
              <a:rPr lang="ru-RU" dirty="0">
                <a:solidFill>
                  <a:schemeClr val="bg1"/>
                </a:solidFill>
              </a:rPr>
              <a:t> </a:t>
            </a:r>
            <a:r>
              <a:rPr lang="ru-RU" dirty="0" err="1">
                <a:solidFill>
                  <a:schemeClr val="bg1"/>
                </a:solidFill>
              </a:rPr>
              <a:t>бір</a:t>
            </a:r>
            <a:r>
              <a:rPr lang="ru-RU" dirty="0">
                <a:solidFill>
                  <a:schemeClr val="bg1"/>
                </a:solidFill>
              </a:rPr>
              <a:t> </a:t>
            </a:r>
            <a:r>
              <a:rPr lang="ru-RU" dirty="0" err="1">
                <a:solidFill>
                  <a:schemeClr val="bg1"/>
                </a:solidFill>
              </a:rPr>
              <a:t>табан</a:t>
            </a:r>
            <a:r>
              <a:rPr lang="ru-RU" dirty="0">
                <a:solidFill>
                  <a:schemeClr val="bg1"/>
                </a:solidFill>
              </a:rPr>
              <a:t> </a:t>
            </a:r>
            <a:r>
              <a:rPr lang="ru-RU" dirty="0" err="1">
                <a:solidFill>
                  <a:schemeClr val="bg1"/>
                </a:solidFill>
              </a:rPr>
              <a:t>жақын</a:t>
            </a:r>
            <a:r>
              <a:rPr lang="ru-RU" dirty="0">
                <a:solidFill>
                  <a:schemeClr val="bg1"/>
                </a:solidFill>
              </a:rPr>
              <a:t>, </a:t>
            </a:r>
            <a:r>
              <a:rPr lang="ru-RU" dirty="0" err="1">
                <a:solidFill>
                  <a:schemeClr val="bg1"/>
                </a:solidFill>
              </a:rPr>
              <a:t>кіршіксіз</a:t>
            </a:r>
            <a:r>
              <a:rPr lang="ru-RU" dirty="0">
                <a:solidFill>
                  <a:schemeClr val="bg1"/>
                </a:solidFill>
              </a:rPr>
              <a:t> </a:t>
            </a:r>
            <a:r>
              <a:rPr lang="ru-RU" dirty="0" err="1">
                <a:solidFill>
                  <a:schemeClr val="bg1"/>
                </a:solidFill>
              </a:rPr>
              <a:t>деп</a:t>
            </a:r>
            <a:r>
              <a:rPr lang="ru-RU" dirty="0">
                <a:solidFill>
                  <a:schemeClr val="bg1"/>
                </a:solidFill>
              </a:rPr>
              <a:t> </a:t>
            </a:r>
            <a:r>
              <a:rPr lang="ru-RU" dirty="0" err="1">
                <a:solidFill>
                  <a:schemeClr val="bg1"/>
                </a:solidFill>
              </a:rPr>
              <a:t>есептелген.Әсемдікті</a:t>
            </a:r>
            <a:r>
              <a:rPr lang="ru-RU" dirty="0">
                <a:solidFill>
                  <a:schemeClr val="bg1"/>
                </a:solidFill>
              </a:rPr>
              <a:t> </a:t>
            </a:r>
            <a:r>
              <a:rPr lang="ru-RU" dirty="0" err="1">
                <a:solidFill>
                  <a:schemeClr val="bg1"/>
                </a:solidFill>
              </a:rPr>
              <a:t>көрсетіп</a:t>
            </a:r>
            <a:r>
              <a:rPr lang="ru-RU" dirty="0">
                <a:solidFill>
                  <a:schemeClr val="bg1"/>
                </a:solidFill>
              </a:rPr>
              <a:t> </a:t>
            </a:r>
            <a:r>
              <a:rPr lang="ru-RU" dirty="0" err="1">
                <a:solidFill>
                  <a:schemeClr val="bg1"/>
                </a:solidFill>
              </a:rPr>
              <a:t>тұрған</a:t>
            </a:r>
            <a:r>
              <a:rPr lang="ru-RU" dirty="0">
                <a:solidFill>
                  <a:schemeClr val="bg1"/>
                </a:solidFill>
              </a:rPr>
              <a:t> </a:t>
            </a:r>
            <a:r>
              <a:rPr lang="ru-RU" dirty="0" err="1">
                <a:solidFill>
                  <a:schemeClr val="bg1"/>
                </a:solidFill>
              </a:rPr>
              <a:t>жан-жағындағы</a:t>
            </a:r>
            <a:r>
              <a:rPr lang="ru-RU" dirty="0">
                <a:solidFill>
                  <a:schemeClr val="bg1"/>
                </a:solidFill>
              </a:rPr>
              <a:t> </a:t>
            </a:r>
            <a:r>
              <a:rPr lang="ru-RU" dirty="0" err="1">
                <a:solidFill>
                  <a:schemeClr val="bg1"/>
                </a:solidFill>
              </a:rPr>
              <a:t>төрт</a:t>
            </a:r>
            <a:r>
              <a:rPr lang="ru-RU" dirty="0">
                <a:solidFill>
                  <a:schemeClr val="bg1"/>
                </a:solidFill>
              </a:rPr>
              <a:t> </a:t>
            </a:r>
            <a:r>
              <a:rPr lang="ru-RU" dirty="0" err="1">
                <a:solidFill>
                  <a:schemeClr val="bg1"/>
                </a:solidFill>
              </a:rPr>
              <a:t>жебе</a:t>
            </a:r>
            <a:r>
              <a:rPr lang="ru-RU" dirty="0">
                <a:solidFill>
                  <a:schemeClr val="bg1"/>
                </a:solidFill>
              </a:rPr>
              <a:t> </a:t>
            </a:r>
            <a:r>
              <a:rPr lang="ru-RU" dirty="0" err="1">
                <a:solidFill>
                  <a:schemeClr val="bg1"/>
                </a:solidFill>
              </a:rPr>
              <a:t>әлемнің</a:t>
            </a:r>
            <a:r>
              <a:rPr lang="ru-RU" dirty="0">
                <a:solidFill>
                  <a:schemeClr val="bg1"/>
                </a:solidFill>
              </a:rPr>
              <a:t> </a:t>
            </a:r>
            <a:r>
              <a:rPr lang="ru-RU" dirty="0" err="1">
                <a:solidFill>
                  <a:schemeClr val="bg1"/>
                </a:solidFill>
              </a:rPr>
              <a:t>төрт</a:t>
            </a:r>
            <a:r>
              <a:rPr lang="ru-RU" dirty="0">
                <a:solidFill>
                  <a:schemeClr val="bg1"/>
                </a:solidFill>
              </a:rPr>
              <a:t> </a:t>
            </a:r>
            <a:r>
              <a:rPr lang="ru-RU" dirty="0" err="1">
                <a:solidFill>
                  <a:schemeClr val="bg1"/>
                </a:solidFill>
              </a:rPr>
              <a:t>жағын</a:t>
            </a:r>
            <a:r>
              <a:rPr lang="ru-RU" dirty="0">
                <a:solidFill>
                  <a:schemeClr val="bg1"/>
                </a:solidFill>
              </a:rPr>
              <a:t> </a:t>
            </a:r>
            <a:r>
              <a:rPr lang="ru-RU" dirty="0" err="1">
                <a:solidFill>
                  <a:schemeClr val="bg1"/>
                </a:solidFill>
              </a:rPr>
              <a:t>бейнелейді</a:t>
            </a:r>
            <a:r>
              <a:rPr lang="ru-RU" dirty="0">
                <a:solidFill>
                  <a:schemeClr val="bg1"/>
                </a:solidFill>
              </a:rPr>
              <a:t>. </a:t>
            </a:r>
            <a:r>
              <a:rPr lang="ru-RU" dirty="0" err="1">
                <a:solidFill>
                  <a:schemeClr val="bg1"/>
                </a:solidFill>
              </a:rPr>
              <a:t>Олар</a:t>
            </a:r>
            <a:r>
              <a:rPr lang="ru-RU" dirty="0">
                <a:solidFill>
                  <a:schemeClr val="bg1"/>
                </a:solidFill>
              </a:rPr>
              <a:t> </a:t>
            </a:r>
            <a:r>
              <a:rPr lang="ru-RU" dirty="0" err="1">
                <a:solidFill>
                  <a:schemeClr val="bg1"/>
                </a:solidFill>
              </a:rPr>
              <a:t>сабы</a:t>
            </a:r>
            <a:r>
              <a:rPr lang="ru-RU" dirty="0">
                <a:solidFill>
                  <a:schemeClr val="bg1"/>
                </a:solidFill>
              </a:rPr>
              <a:t> </a:t>
            </a:r>
            <a:r>
              <a:rPr lang="ru-RU" dirty="0" err="1">
                <a:solidFill>
                  <a:schemeClr val="bg1"/>
                </a:solidFill>
              </a:rPr>
              <a:t>жіңішке</a:t>
            </a:r>
            <a:r>
              <a:rPr lang="ru-RU" dirty="0">
                <a:solidFill>
                  <a:schemeClr val="bg1"/>
                </a:solidFill>
              </a:rPr>
              <a:t> алтын </a:t>
            </a:r>
            <a:r>
              <a:rPr lang="ru-RU" dirty="0" err="1">
                <a:solidFill>
                  <a:schemeClr val="bg1"/>
                </a:solidFill>
              </a:rPr>
              <a:t>лентамен</a:t>
            </a:r>
            <a:r>
              <a:rPr lang="ru-RU" dirty="0">
                <a:solidFill>
                  <a:schemeClr val="bg1"/>
                </a:solidFill>
              </a:rPr>
              <a:t> спираль </a:t>
            </a:r>
            <a:r>
              <a:rPr lang="ru-RU" dirty="0" err="1" smtClean="0">
                <a:solidFill>
                  <a:schemeClr val="bg1"/>
                </a:solidFill>
              </a:rPr>
              <a:t>сияқты</a:t>
            </a:r>
            <a:r>
              <a:rPr lang="ru-RU" dirty="0" smtClean="0">
                <a:solidFill>
                  <a:schemeClr val="bg1"/>
                </a:solidFill>
              </a:rPr>
              <a:t> </a:t>
            </a:r>
            <a:r>
              <a:rPr lang="ru-RU" dirty="0" err="1">
                <a:solidFill>
                  <a:schemeClr val="bg1"/>
                </a:solidFill>
              </a:rPr>
              <a:t>оралған</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жоғары</a:t>
            </a:r>
            <a:r>
              <a:rPr lang="ru-RU" dirty="0">
                <a:solidFill>
                  <a:schemeClr val="bg1"/>
                </a:solidFill>
              </a:rPr>
              <a:t> </a:t>
            </a:r>
            <a:r>
              <a:rPr lang="ru-RU" dirty="0" err="1">
                <a:solidFill>
                  <a:schemeClr val="bg1"/>
                </a:solidFill>
              </a:rPr>
              <a:t>жағы</a:t>
            </a:r>
            <a:r>
              <a:rPr lang="ru-RU" dirty="0">
                <a:solidFill>
                  <a:schemeClr val="bg1"/>
                </a:solidFill>
              </a:rPr>
              <a:t> </a:t>
            </a:r>
            <a:r>
              <a:rPr lang="ru-RU" dirty="0" err="1">
                <a:solidFill>
                  <a:schemeClr val="bg1"/>
                </a:solidFill>
              </a:rPr>
              <a:t>жапырақ</a:t>
            </a:r>
            <a:r>
              <a:rPr lang="ru-RU" dirty="0">
                <a:solidFill>
                  <a:schemeClr val="bg1"/>
                </a:solidFill>
              </a:rPr>
              <a:t> </a:t>
            </a:r>
            <a:r>
              <a:rPr lang="ru-RU" dirty="0" err="1">
                <a:solidFill>
                  <a:schemeClr val="bg1"/>
                </a:solidFill>
              </a:rPr>
              <a:t>тәрізденіп</a:t>
            </a:r>
            <a:r>
              <a:rPr lang="ru-RU" dirty="0">
                <a:solidFill>
                  <a:schemeClr val="bg1"/>
                </a:solidFill>
              </a:rPr>
              <a:t>, </a:t>
            </a:r>
            <a:r>
              <a:rPr lang="ru-RU" dirty="0" err="1">
                <a:solidFill>
                  <a:schemeClr val="bg1"/>
                </a:solidFill>
              </a:rPr>
              <a:t>ортасы</a:t>
            </a:r>
            <a:r>
              <a:rPr lang="ru-RU" dirty="0">
                <a:solidFill>
                  <a:schemeClr val="bg1"/>
                </a:solidFill>
              </a:rPr>
              <a:t> </a:t>
            </a:r>
            <a:r>
              <a:rPr lang="ru-RU" dirty="0" err="1">
                <a:solidFill>
                  <a:schemeClr val="bg1"/>
                </a:solidFill>
              </a:rPr>
              <a:t>қуыс</a:t>
            </a:r>
            <a:r>
              <a:rPr lang="ru-RU" dirty="0">
                <a:solidFill>
                  <a:schemeClr val="bg1"/>
                </a:solidFill>
              </a:rPr>
              <a:t> </a:t>
            </a:r>
            <a:r>
              <a:rPr lang="ru-RU" dirty="0" err="1">
                <a:solidFill>
                  <a:schemeClr val="bg1"/>
                </a:solidFill>
              </a:rPr>
              <a:t>болып</a:t>
            </a:r>
            <a:r>
              <a:rPr lang="ru-RU" dirty="0">
                <a:solidFill>
                  <a:schemeClr val="bg1"/>
                </a:solidFill>
              </a:rPr>
              <a:t> </a:t>
            </a:r>
            <a:r>
              <a:rPr lang="ru-RU" dirty="0" err="1">
                <a:solidFill>
                  <a:schemeClr val="bg1"/>
                </a:solidFill>
              </a:rPr>
              <a:t>келген</a:t>
            </a:r>
            <a:r>
              <a:rPr lang="ru-RU" dirty="0">
                <a:solidFill>
                  <a:schemeClr val="bg1"/>
                </a:solidFill>
              </a:rPr>
              <a:t>. </a:t>
            </a:r>
            <a:r>
              <a:rPr lang="ru-RU" dirty="0" err="1">
                <a:solidFill>
                  <a:schemeClr val="bg1"/>
                </a:solidFill>
              </a:rPr>
              <a:t>Бұл</a:t>
            </a:r>
            <a:r>
              <a:rPr lang="ru-RU" dirty="0">
                <a:solidFill>
                  <a:schemeClr val="bg1"/>
                </a:solidFill>
              </a:rPr>
              <a:t> бас </a:t>
            </a:r>
            <a:r>
              <a:rPr lang="ru-RU" dirty="0" err="1">
                <a:solidFill>
                  <a:schemeClr val="bg1"/>
                </a:solidFill>
              </a:rPr>
              <a:t>киімдегі</a:t>
            </a:r>
            <a:r>
              <a:rPr lang="ru-RU" dirty="0">
                <a:solidFill>
                  <a:schemeClr val="bg1"/>
                </a:solidFill>
              </a:rPr>
              <a:t> </a:t>
            </a:r>
            <a:r>
              <a:rPr lang="ru-RU" dirty="0" err="1">
                <a:solidFill>
                  <a:schemeClr val="bg1"/>
                </a:solidFill>
              </a:rPr>
              <a:t>жебе</a:t>
            </a:r>
            <a:r>
              <a:rPr lang="ru-RU" dirty="0">
                <a:solidFill>
                  <a:schemeClr val="bg1"/>
                </a:solidFill>
              </a:rPr>
              <a:t> </a:t>
            </a:r>
            <a:r>
              <a:rPr lang="ru-RU" dirty="0" err="1">
                <a:solidFill>
                  <a:schemeClr val="bg1"/>
                </a:solidFill>
              </a:rPr>
              <a:t>тәрізді</a:t>
            </a:r>
            <a:r>
              <a:rPr lang="ru-RU" dirty="0">
                <a:solidFill>
                  <a:schemeClr val="bg1"/>
                </a:solidFill>
              </a:rPr>
              <a:t> </a:t>
            </a:r>
            <a:r>
              <a:rPr lang="ru-RU" dirty="0" err="1">
                <a:solidFill>
                  <a:schemeClr val="bg1"/>
                </a:solidFill>
              </a:rPr>
              <a:t>әшекейлер</a:t>
            </a:r>
            <a:r>
              <a:rPr lang="ru-RU" dirty="0">
                <a:solidFill>
                  <a:schemeClr val="bg1"/>
                </a:solidFill>
              </a:rPr>
              <a:t> </a:t>
            </a:r>
            <a:r>
              <a:rPr lang="ru-RU" dirty="0" err="1">
                <a:solidFill>
                  <a:schemeClr val="bg1"/>
                </a:solidFill>
              </a:rPr>
              <a:t>әлемнің</a:t>
            </a:r>
            <a:r>
              <a:rPr lang="ru-RU" dirty="0">
                <a:solidFill>
                  <a:schemeClr val="bg1"/>
                </a:solidFill>
              </a:rPr>
              <a:t> </a:t>
            </a:r>
            <a:r>
              <a:rPr lang="ru-RU" dirty="0" err="1">
                <a:solidFill>
                  <a:schemeClr val="bg1"/>
                </a:solidFill>
              </a:rPr>
              <a:t>төрт</a:t>
            </a:r>
            <a:r>
              <a:rPr lang="ru-RU" dirty="0">
                <a:solidFill>
                  <a:schemeClr val="bg1"/>
                </a:solidFill>
              </a:rPr>
              <a:t> </a:t>
            </a:r>
            <a:r>
              <a:rPr lang="ru-RU" dirty="0" err="1">
                <a:solidFill>
                  <a:schemeClr val="bg1"/>
                </a:solidFill>
              </a:rPr>
              <a:t>жағын</a:t>
            </a:r>
            <a:r>
              <a:rPr lang="ru-RU" dirty="0">
                <a:solidFill>
                  <a:schemeClr val="bg1"/>
                </a:solidFill>
              </a:rPr>
              <a:t> </a:t>
            </a:r>
            <a:r>
              <a:rPr lang="ru-RU" dirty="0" err="1">
                <a:solidFill>
                  <a:schemeClr val="bg1"/>
                </a:solidFill>
              </a:rPr>
              <a:t>бейнелейді</a:t>
            </a:r>
            <a:r>
              <a:rPr lang="ru-RU" dirty="0">
                <a:solidFill>
                  <a:schemeClr val="bg1"/>
                </a:solidFill>
              </a:rPr>
              <a:t>. Ал </a:t>
            </a:r>
            <a:r>
              <a:rPr lang="ru-RU" dirty="0" err="1">
                <a:solidFill>
                  <a:schemeClr val="bg1"/>
                </a:solidFill>
              </a:rPr>
              <a:t>құстың</a:t>
            </a:r>
            <a:r>
              <a:rPr lang="ru-RU" dirty="0">
                <a:solidFill>
                  <a:schemeClr val="bg1"/>
                </a:solidFill>
              </a:rPr>
              <a:t> </a:t>
            </a:r>
            <a:r>
              <a:rPr lang="ru-RU" dirty="0" err="1">
                <a:solidFill>
                  <a:schemeClr val="bg1"/>
                </a:solidFill>
              </a:rPr>
              <a:t>қанаттары</a:t>
            </a:r>
            <a:r>
              <a:rPr lang="ru-RU" dirty="0">
                <a:solidFill>
                  <a:schemeClr val="bg1"/>
                </a:solidFill>
              </a:rPr>
              <a:t> </a:t>
            </a:r>
            <a:r>
              <a:rPr lang="ru-RU" dirty="0" err="1">
                <a:solidFill>
                  <a:schemeClr val="bg1"/>
                </a:solidFill>
              </a:rPr>
              <a:t>жоғарғы</a:t>
            </a:r>
            <a:r>
              <a:rPr lang="ru-RU" dirty="0">
                <a:solidFill>
                  <a:schemeClr val="bg1"/>
                </a:solidFill>
              </a:rPr>
              <a:t> </a:t>
            </a:r>
            <a:r>
              <a:rPr lang="ru-RU" dirty="0" err="1">
                <a:solidFill>
                  <a:schemeClr val="bg1"/>
                </a:solidFill>
              </a:rPr>
              <a:t>билікті</a:t>
            </a:r>
            <a:r>
              <a:rPr lang="ru-RU" dirty="0">
                <a:solidFill>
                  <a:schemeClr val="bg1"/>
                </a:solidFill>
              </a:rPr>
              <a:t>, </a:t>
            </a:r>
            <a:r>
              <a:rPr lang="ru-RU" dirty="0" err="1">
                <a:solidFill>
                  <a:schemeClr val="bg1"/>
                </a:solidFill>
              </a:rPr>
              <a:t>жоғарғы</a:t>
            </a:r>
            <a:r>
              <a:rPr lang="ru-RU" dirty="0">
                <a:solidFill>
                  <a:schemeClr val="bg1"/>
                </a:solidFill>
              </a:rPr>
              <a:t> </a:t>
            </a:r>
            <a:r>
              <a:rPr lang="ru-RU" dirty="0" err="1">
                <a:solidFill>
                  <a:schemeClr val="bg1"/>
                </a:solidFill>
              </a:rPr>
              <a:t>әлемді</a:t>
            </a:r>
            <a:r>
              <a:rPr lang="ru-RU" dirty="0">
                <a:solidFill>
                  <a:schemeClr val="bg1"/>
                </a:solidFill>
              </a:rPr>
              <a:t> </a:t>
            </a:r>
            <a:r>
              <a:rPr lang="ru-RU" dirty="0" err="1">
                <a:solidFill>
                  <a:schemeClr val="bg1"/>
                </a:solidFill>
              </a:rPr>
              <a:t>білдіреді</a:t>
            </a:r>
            <a:r>
              <a:rPr lang="ru-RU" dirty="0" smtClean="0">
                <a:solidFill>
                  <a:schemeClr val="bg1"/>
                </a:solidFill>
              </a:rPr>
              <a:t>.</a:t>
            </a:r>
          </a:p>
          <a:p>
            <a:r>
              <a:rPr lang="ru-RU" dirty="0" err="1">
                <a:solidFill>
                  <a:schemeClr val="bg1"/>
                </a:solidFill>
              </a:rPr>
              <a:t>Сақ</a:t>
            </a:r>
            <a:r>
              <a:rPr lang="ru-RU" dirty="0">
                <a:solidFill>
                  <a:schemeClr val="bg1"/>
                </a:solidFill>
              </a:rPr>
              <a:t> </a:t>
            </a:r>
            <a:r>
              <a:rPr lang="ru-RU" dirty="0" err="1">
                <a:solidFill>
                  <a:schemeClr val="bg1"/>
                </a:solidFill>
              </a:rPr>
              <a:t>тайпаларының</a:t>
            </a:r>
            <a:r>
              <a:rPr lang="ru-RU" dirty="0">
                <a:solidFill>
                  <a:schemeClr val="bg1"/>
                </a:solidFill>
              </a:rPr>
              <a:t> </a:t>
            </a:r>
            <a:r>
              <a:rPr lang="ru-RU" dirty="0" err="1">
                <a:solidFill>
                  <a:schemeClr val="bg1"/>
                </a:solidFill>
              </a:rPr>
              <a:t>мифологиялық</a:t>
            </a:r>
            <a:r>
              <a:rPr lang="ru-RU" dirty="0">
                <a:solidFill>
                  <a:schemeClr val="bg1"/>
                </a:solidFill>
              </a:rPr>
              <a:t> </a:t>
            </a:r>
            <a:r>
              <a:rPr lang="ru-RU" dirty="0" err="1">
                <a:solidFill>
                  <a:schemeClr val="bg1"/>
                </a:solidFill>
              </a:rPr>
              <a:t>бейнелерінің</a:t>
            </a:r>
            <a:r>
              <a:rPr lang="ru-RU" dirty="0">
                <a:solidFill>
                  <a:schemeClr val="bg1"/>
                </a:solidFill>
              </a:rPr>
              <a:t> </a:t>
            </a:r>
            <a:r>
              <a:rPr lang="ru-RU" dirty="0" err="1">
                <a:solidFill>
                  <a:schemeClr val="bg1"/>
                </a:solidFill>
              </a:rPr>
              <a:t>бірі</a:t>
            </a:r>
            <a:r>
              <a:rPr lang="ru-RU" dirty="0">
                <a:solidFill>
                  <a:schemeClr val="bg1"/>
                </a:solidFill>
              </a:rPr>
              <a:t> — </a:t>
            </a:r>
            <a:r>
              <a:rPr lang="ru-RU" dirty="0" err="1">
                <a:solidFill>
                  <a:schemeClr val="bg1"/>
                </a:solidFill>
              </a:rPr>
              <a:t>жылқы</a:t>
            </a:r>
            <a:r>
              <a:rPr lang="ru-RU" dirty="0">
                <a:solidFill>
                  <a:schemeClr val="bg1"/>
                </a:solidFill>
              </a:rPr>
              <a:t> </a:t>
            </a:r>
            <a:r>
              <a:rPr lang="ru-RU" dirty="0" err="1">
                <a:solidFill>
                  <a:schemeClr val="bg1"/>
                </a:solidFill>
              </a:rPr>
              <a:t>болып</a:t>
            </a:r>
            <a:r>
              <a:rPr lang="ru-RU" dirty="0">
                <a:solidFill>
                  <a:schemeClr val="bg1"/>
                </a:solidFill>
              </a:rPr>
              <a:t> </a:t>
            </a:r>
            <a:r>
              <a:rPr lang="ru-RU" dirty="0" err="1">
                <a:solidFill>
                  <a:schemeClr val="bg1"/>
                </a:solidFill>
              </a:rPr>
              <a:t>есептелген</a:t>
            </a:r>
            <a:r>
              <a:rPr lang="ru-RU" dirty="0">
                <a:solidFill>
                  <a:schemeClr val="bg1"/>
                </a:solidFill>
              </a:rPr>
              <a:t>. Бас </a:t>
            </a:r>
            <a:r>
              <a:rPr lang="ru-RU" dirty="0" err="1">
                <a:solidFill>
                  <a:schemeClr val="bg1"/>
                </a:solidFill>
              </a:rPr>
              <a:t>киімде</a:t>
            </a:r>
            <a:r>
              <a:rPr lang="ru-RU" dirty="0">
                <a:solidFill>
                  <a:schemeClr val="bg1"/>
                </a:solidFill>
              </a:rPr>
              <a:t> </a:t>
            </a:r>
            <a:r>
              <a:rPr lang="ru-RU" dirty="0" err="1">
                <a:solidFill>
                  <a:schemeClr val="bg1"/>
                </a:solidFill>
              </a:rPr>
              <a:t>бір-біріне</a:t>
            </a:r>
            <a:r>
              <a:rPr lang="ru-RU" dirty="0">
                <a:solidFill>
                  <a:schemeClr val="bg1"/>
                </a:solidFill>
              </a:rPr>
              <a:t> </a:t>
            </a:r>
            <a:r>
              <a:rPr lang="ru-RU" dirty="0" err="1">
                <a:solidFill>
                  <a:schemeClr val="bg1"/>
                </a:solidFill>
              </a:rPr>
              <a:t>қараған</a:t>
            </a:r>
            <a:r>
              <a:rPr lang="ru-RU" dirty="0">
                <a:solidFill>
                  <a:schemeClr val="bg1"/>
                </a:solidFill>
              </a:rPr>
              <a:t> </a:t>
            </a:r>
            <a:r>
              <a:rPr lang="ru-RU" dirty="0" err="1">
                <a:solidFill>
                  <a:schemeClr val="bg1"/>
                </a:solidFill>
              </a:rPr>
              <a:t>екі</a:t>
            </a:r>
            <a:r>
              <a:rPr lang="ru-RU" dirty="0">
                <a:solidFill>
                  <a:schemeClr val="bg1"/>
                </a:solidFill>
              </a:rPr>
              <a:t> </a:t>
            </a:r>
            <a:r>
              <a:rPr lang="ru-RU" dirty="0" err="1">
                <a:solidFill>
                  <a:schemeClr val="bg1"/>
                </a:solidFill>
              </a:rPr>
              <a:t>жылқы</a:t>
            </a:r>
            <a:r>
              <a:rPr lang="ru-RU" dirty="0">
                <a:solidFill>
                  <a:schemeClr val="bg1"/>
                </a:solidFill>
              </a:rPr>
              <a:t> </a:t>
            </a:r>
            <a:r>
              <a:rPr lang="ru-RU" dirty="0" err="1">
                <a:solidFill>
                  <a:schemeClr val="bg1"/>
                </a:solidFill>
              </a:rPr>
              <a:t>бейнесі</a:t>
            </a:r>
            <a:r>
              <a:rPr lang="ru-RU" dirty="0">
                <a:solidFill>
                  <a:schemeClr val="bg1"/>
                </a:solidFill>
              </a:rPr>
              <a:t> </a:t>
            </a:r>
            <a:r>
              <a:rPr lang="ru-RU" dirty="0" err="1">
                <a:solidFill>
                  <a:schemeClr val="bg1"/>
                </a:solidFill>
              </a:rPr>
              <a:t>кездеседі</a:t>
            </a:r>
            <a:r>
              <a:rPr lang="ru-RU" dirty="0">
                <a:solidFill>
                  <a:schemeClr val="bg1"/>
                </a:solidFill>
              </a:rPr>
              <a:t>. </a:t>
            </a:r>
            <a:r>
              <a:rPr lang="ru-RU" dirty="0" err="1">
                <a:solidFill>
                  <a:schemeClr val="bg1"/>
                </a:solidFill>
              </a:rPr>
              <a:t>Ол</a:t>
            </a:r>
            <a:r>
              <a:rPr lang="ru-RU" dirty="0">
                <a:solidFill>
                  <a:schemeClr val="bg1"/>
                </a:solidFill>
              </a:rPr>
              <a:t> </a:t>
            </a:r>
            <a:r>
              <a:rPr lang="ru-RU" dirty="0" err="1">
                <a:solidFill>
                  <a:schemeClr val="bg1"/>
                </a:solidFill>
              </a:rPr>
              <a:t>кәдімгі</a:t>
            </a:r>
            <a:r>
              <a:rPr lang="ru-RU" dirty="0">
                <a:solidFill>
                  <a:schemeClr val="bg1"/>
                </a:solidFill>
              </a:rPr>
              <a:t> </a:t>
            </a:r>
            <a:r>
              <a:rPr lang="ru-RU" dirty="0" err="1">
                <a:solidFill>
                  <a:schemeClr val="bg1"/>
                </a:solidFill>
              </a:rPr>
              <a:t>мініс</a:t>
            </a:r>
            <a:r>
              <a:rPr lang="ru-RU" dirty="0">
                <a:solidFill>
                  <a:schemeClr val="bg1"/>
                </a:solidFill>
              </a:rPr>
              <a:t> </a:t>
            </a:r>
            <a:r>
              <a:rPr lang="ru-RU" dirty="0" err="1">
                <a:solidFill>
                  <a:schemeClr val="bg1"/>
                </a:solidFill>
              </a:rPr>
              <a:t>жануары</a:t>
            </a:r>
            <a:r>
              <a:rPr lang="ru-RU" dirty="0">
                <a:solidFill>
                  <a:schemeClr val="bg1"/>
                </a:solidFill>
              </a:rPr>
              <a:t> </a:t>
            </a:r>
            <a:r>
              <a:rPr lang="ru-RU" dirty="0" err="1">
                <a:solidFill>
                  <a:schemeClr val="bg1"/>
                </a:solidFill>
              </a:rPr>
              <a:t>ғана</a:t>
            </a:r>
            <a:r>
              <a:rPr lang="ru-RU" dirty="0">
                <a:solidFill>
                  <a:schemeClr val="bg1"/>
                </a:solidFill>
              </a:rPr>
              <a:t> </a:t>
            </a:r>
            <a:r>
              <a:rPr lang="ru-RU" dirty="0" err="1">
                <a:solidFill>
                  <a:schemeClr val="bg1"/>
                </a:solidFill>
              </a:rPr>
              <a:t>емес</a:t>
            </a:r>
            <a:r>
              <a:rPr lang="ru-RU" dirty="0">
                <a:solidFill>
                  <a:schemeClr val="bg1"/>
                </a:solidFill>
              </a:rPr>
              <a:t>, </a:t>
            </a:r>
            <a:r>
              <a:rPr lang="ru-RU" dirty="0" err="1">
                <a:solidFill>
                  <a:schemeClr val="bg1"/>
                </a:solidFill>
              </a:rPr>
              <a:t>әлем</a:t>
            </a:r>
            <a:r>
              <a:rPr lang="ru-RU" dirty="0">
                <a:solidFill>
                  <a:schemeClr val="bg1"/>
                </a:solidFill>
              </a:rPr>
              <a:t> </a:t>
            </a:r>
            <a:r>
              <a:rPr lang="ru-RU" dirty="0" err="1">
                <a:solidFill>
                  <a:schemeClr val="bg1"/>
                </a:solidFill>
              </a:rPr>
              <a:t>аймақтарының</a:t>
            </a:r>
            <a:r>
              <a:rPr lang="ru-RU" dirty="0">
                <a:solidFill>
                  <a:schemeClr val="bg1"/>
                </a:solidFill>
              </a:rPr>
              <a:t> </a:t>
            </a:r>
            <a:r>
              <a:rPr lang="ru-RU" dirty="0" err="1">
                <a:solidFill>
                  <a:schemeClr val="bg1"/>
                </a:solidFill>
              </a:rPr>
              <a:t>бірінен-біріне</a:t>
            </a:r>
            <a:r>
              <a:rPr lang="ru-RU" dirty="0">
                <a:solidFill>
                  <a:schemeClr val="bg1"/>
                </a:solidFill>
              </a:rPr>
              <a:t> </a:t>
            </a:r>
            <a:r>
              <a:rPr lang="ru-RU" dirty="0" err="1">
                <a:solidFill>
                  <a:schemeClr val="bg1"/>
                </a:solidFill>
              </a:rPr>
              <a:t>өтудің</a:t>
            </a:r>
            <a:r>
              <a:rPr lang="ru-RU" dirty="0">
                <a:solidFill>
                  <a:schemeClr val="bg1"/>
                </a:solidFill>
              </a:rPr>
              <a:t> </a:t>
            </a:r>
            <a:r>
              <a:rPr lang="ru-RU" dirty="0" err="1">
                <a:solidFill>
                  <a:schemeClr val="bg1"/>
                </a:solidFill>
              </a:rPr>
              <a:t>көлігі</a:t>
            </a:r>
            <a:r>
              <a:rPr lang="ru-RU" dirty="0">
                <a:solidFill>
                  <a:schemeClr val="bg1"/>
                </a:solidFill>
              </a:rPr>
              <a:t>, </a:t>
            </a:r>
            <a:r>
              <a:rPr lang="ru-RU" dirty="0" err="1">
                <a:solidFill>
                  <a:schemeClr val="bg1"/>
                </a:solidFill>
              </a:rPr>
              <a:t>Тәңірдің</a:t>
            </a:r>
            <a:r>
              <a:rPr lang="ru-RU" dirty="0">
                <a:solidFill>
                  <a:schemeClr val="bg1"/>
                </a:solidFill>
              </a:rPr>
              <a:t> </a:t>
            </a:r>
            <a:r>
              <a:rPr lang="ru-RU" dirty="0" err="1">
                <a:solidFill>
                  <a:schemeClr val="bg1"/>
                </a:solidFill>
              </a:rPr>
              <a:t>бұйрығын</a:t>
            </a:r>
            <a:r>
              <a:rPr lang="ru-RU" dirty="0">
                <a:solidFill>
                  <a:schemeClr val="bg1"/>
                </a:solidFill>
              </a:rPr>
              <a:t> </a:t>
            </a:r>
            <a:r>
              <a:rPr lang="ru-RU" dirty="0" err="1">
                <a:solidFill>
                  <a:schemeClr val="bg1"/>
                </a:solidFill>
              </a:rPr>
              <a:t>сақтап</a:t>
            </a:r>
            <a:r>
              <a:rPr lang="ru-RU" dirty="0">
                <a:solidFill>
                  <a:schemeClr val="bg1"/>
                </a:solidFill>
              </a:rPr>
              <a:t> </a:t>
            </a:r>
            <a:r>
              <a:rPr lang="ru-RU" dirty="0" err="1">
                <a:solidFill>
                  <a:schemeClr val="bg1"/>
                </a:solidFill>
              </a:rPr>
              <a:t>жеткізуші</a:t>
            </a:r>
            <a:r>
              <a:rPr lang="ru-RU" dirty="0">
                <a:solidFill>
                  <a:schemeClr val="bg1"/>
                </a:solidFill>
              </a:rPr>
              <a:t>, </a:t>
            </a:r>
            <a:r>
              <a:rPr lang="ru-RU" dirty="0" err="1">
                <a:solidFill>
                  <a:schemeClr val="bg1"/>
                </a:solidFill>
              </a:rPr>
              <a:t>дүниені</a:t>
            </a:r>
            <a:r>
              <a:rPr lang="ru-RU" dirty="0">
                <a:solidFill>
                  <a:schemeClr val="bg1"/>
                </a:solidFill>
              </a:rPr>
              <a:t> </a:t>
            </a:r>
            <a:r>
              <a:rPr lang="ru-RU" dirty="0" err="1">
                <a:solidFill>
                  <a:schemeClr val="bg1"/>
                </a:solidFill>
              </a:rPr>
              <a:t>жалғастырушы</a:t>
            </a:r>
            <a:r>
              <a:rPr lang="ru-RU" dirty="0">
                <a:solidFill>
                  <a:schemeClr val="bg1"/>
                </a:solidFill>
              </a:rPr>
              <a:t> </a:t>
            </a:r>
            <a:r>
              <a:rPr lang="ru-RU" dirty="0" err="1">
                <a:solidFill>
                  <a:schemeClr val="bg1"/>
                </a:solidFill>
              </a:rPr>
              <a:t>буын</a:t>
            </a:r>
            <a:r>
              <a:rPr lang="ru-RU" dirty="0">
                <a:solidFill>
                  <a:schemeClr val="bg1"/>
                </a:solidFill>
              </a:rPr>
              <a:t> </a:t>
            </a:r>
            <a:r>
              <a:rPr lang="ru-RU" dirty="0" err="1">
                <a:solidFill>
                  <a:schemeClr val="bg1"/>
                </a:solidFill>
              </a:rPr>
              <a:t>ретінде</a:t>
            </a:r>
            <a:r>
              <a:rPr lang="ru-RU" dirty="0">
                <a:solidFill>
                  <a:schemeClr val="bg1"/>
                </a:solidFill>
              </a:rPr>
              <a:t> </a:t>
            </a:r>
            <a:r>
              <a:rPr lang="ru-RU" dirty="0" err="1">
                <a:solidFill>
                  <a:schemeClr val="bg1"/>
                </a:solidFill>
              </a:rPr>
              <a:t>қарастырылған.Сонымен</a:t>
            </a:r>
            <a:r>
              <a:rPr lang="ru-RU" dirty="0">
                <a:solidFill>
                  <a:schemeClr val="bg1"/>
                </a:solidFill>
              </a:rPr>
              <a:t> </a:t>
            </a:r>
            <a:r>
              <a:rPr lang="ru-RU" dirty="0" err="1">
                <a:solidFill>
                  <a:schemeClr val="bg1"/>
                </a:solidFill>
              </a:rPr>
              <a:t>қатар</a:t>
            </a:r>
            <a:r>
              <a:rPr lang="ru-RU" dirty="0">
                <a:solidFill>
                  <a:schemeClr val="bg1"/>
                </a:solidFill>
              </a:rPr>
              <a:t>, </a:t>
            </a:r>
            <a:r>
              <a:rPr lang="ru-RU" dirty="0" err="1">
                <a:solidFill>
                  <a:schemeClr val="bg1"/>
                </a:solidFill>
              </a:rPr>
              <a:t>жылқы</a:t>
            </a:r>
            <a:r>
              <a:rPr lang="ru-RU" dirty="0">
                <a:solidFill>
                  <a:schemeClr val="bg1"/>
                </a:solidFill>
              </a:rPr>
              <a:t> </a:t>
            </a:r>
            <a:r>
              <a:rPr lang="ru-RU" dirty="0" err="1">
                <a:solidFill>
                  <a:schemeClr val="bg1"/>
                </a:solidFill>
              </a:rPr>
              <a:t>адамдар</a:t>
            </a:r>
            <a:r>
              <a:rPr lang="ru-RU" dirty="0">
                <a:solidFill>
                  <a:schemeClr val="bg1"/>
                </a:solidFill>
              </a:rPr>
              <a:t> </a:t>
            </a:r>
            <a:r>
              <a:rPr lang="ru-RU" dirty="0" err="1">
                <a:solidFill>
                  <a:schemeClr val="bg1"/>
                </a:solidFill>
              </a:rPr>
              <a:t>әлемі</a:t>
            </a:r>
            <a:r>
              <a:rPr lang="ru-RU" dirty="0">
                <a:solidFill>
                  <a:schemeClr val="bg1"/>
                </a:solidFill>
              </a:rPr>
              <a:t> мен </a:t>
            </a:r>
            <a:r>
              <a:rPr lang="ru-RU" dirty="0" err="1">
                <a:solidFill>
                  <a:schemeClr val="bg1"/>
                </a:solidFill>
              </a:rPr>
              <a:t>аспан</a:t>
            </a:r>
            <a:r>
              <a:rPr lang="ru-RU" dirty="0">
                <a:solidFill>
                  <a:schemeClr val="bg1"/>
                </a:solidFill>
              </a:rPr>
              <a:t> </a:t>
            </a:r>
            <a:r>
              <a:rPr lang="ru-RU" dirty="0" err="1">
                <a:solidFill>
                  <a:schemeClr val="bg1"/>
                </a:solidFill>
              </a:rPr>
              <a:t>әлемі</a:t>
            </a:r>
            <a:r>
              <a:rPr lang="ru-RU" dirty="0">
                <a:solidFill>
                  <a:schemeClr val="bg1"/>
                </a:solidFill>
              </a:rPr>
              <a:t> </a:t>
            </a:r>
            <a:r>
              <a:rPr lang="ru-RU" dirty="0" err="1">
                <a:solidFill>
                  <a:schemeClr val="bg1"/>
                </a:solidFill>
              </a:rPr>
              <a:t>арасындағы</a:t>
            </a:r>
            <a:r>
              <a:rPr lang="ru-RU" dirty="0">
                <a:solidFill>
                  <a:schemeClr val="bg1"/>
                </a:solidFill>
              </a:rPr>
              <a:t> </a:t>
            </a:r>
            <a:r>
              <a:rPr lang="ru-RU" dirty="0" err="1">
                <a:solidFill>
                  <a:schemeClr val="bg1"/>
                </a:solidFill>
              </a:rPr>
              <a:t>дәнекер</a:t>
            </a:r>
            <a:r>
              <a:rPr lang="ru-RU" dirty="0">
                <a:solidFill>
                  <a:schemeClr val="bg1"/>
                </a:solidFill>
              </a:rPr>
              <a:t> </a:t>
            </a:r>
            <a:r>
              <a:rPr lang="ru-RU" dirty="0" err="1">
                <a:solidFill>
                  <a:schemeClr val="bg1"/>
                </a:solidFill>
              </a:rPr>
              <a:t>болған</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иесіне</a:t>
            </a:r>
            <a:r>
              <a:rPr lang="ru-RU" dirty="0">
                <a:solidFill>
                  <a:schemeClr val="bg1"/>
                </a:solidFill>
              </a:rPr>
              <a:t> </a:t>
            </a:r>
            <a:r>
              <a:rPr lang="ru-RU" dirty="0" err="1">
                <a:solidFill>
                  <a:schemeClr val="bg1"/>
                </a:solidFill>
              </a:rPr>
              <a:t>өлімнен</a:t>
            </a:r>
            <a:r>
              <a:rPr lang="ru-RU" dirty="0">
                <a:solidFill>
                  <a:schemeClr val="bg1"/>
                </a:solidFill>
              </a:rPr>
              <a:t> </a:t>
            </a:r>
            <a:r>
              <a:rPr lang="ru-RU" dirty="0" err="1">
                <a:solidFill>
                  <a:schemeClr val="bg1"/>
                </a:solidFill>
              </a:rPr>
              <a:t>кейінгі</a:t>
            </a:r>
            <a:r>
              <a:rPr lang="ru-RU" dirty="0">
                <a:solidFill>
                  <a:schemeClr val="bg1"/>
                </a:solidFill>
              </a:rPr>
              <a:t> </a:t>
            </a:r>
            <a:r>
              <a:rPr lang="ru-RU" dirty="0" err="1">
                <a:solidFill>
                  <a:schemeClr val="bg1"/>
                </a:solidFill>
              </a:rPr>
              <a:t>сапарында</a:t>
            </a:r>
            <a:r>
              <a:rPr lang="ru-RU" dirty="0">
                <a:solidFill>
                  <a:schemeClr val="bg1"/>
                </a:solidFill>
              </a:rPr>
              <a:t> </a:t>
            </a:r>
            <a:r>
              <a:rPr lang="ru-RU" dirty="0" err="1">
                <a:solidFill>
                  <a:schemeClr val="bg1"/>
                </a:solidFill>
              </a:rPr>
              <a:t>мақсатына</a:t>
            </a:r>
            <a:r>
              <a:rPr lang="ru-RU" dirty="0">
                <a:solidFill>
                  <a:schemeClr val="bg1"/>
                </a:solidFill>
              </a:rPr>
              <a:t> </a:t>
            </a:r>
            <a:r>
              <a:rPr lang="ru-RU" dirty="0" err="1">
                <a:solidFill>
                  <a:schemeClr val="bg1"/>
                </a:solidFill>
              </a:rPr>
              <a:t>жетуіне</a:t>
            </a:r>
            <a:r>
              <a:rPr lang="ru-RU" dirty="0">
                <a:solidFill>
                  <a:schemeClr val="bg1"/>
                </a:solidFill>
              </a:rPr>
              <a:t> </a:t>
            </a:r>
            <a:r>
              <a:rPr lang="ru-RU" dirty="0" err="1">
                <a:solidFill>
                  <a:schemeClr val="bg1"/>
                </a:solidFill>
              </a:rPr>
              <a:t>көмектеседі</a:t>
            </a:r>
            <a:r>
              <a:rPr lang="ru-RU" dirty="0">
                <a:solidFill>
                  <a:schemeClr val="bg1"/>
                </a:solidFill>
              </a:rPr>
              <a:t> </a:t>
            </a:r>
            <a:r>
              <a:rPr lang="ru-RU" dirty="0" err="1">
                <a:solidFill>
                  <a:schemeClr val="bg1"/>
                </a:solidFill>
              </a:rPr>
              <a:t>деп</a:t>
            </a:r>
            <a:r>
              <a:rPr lang="ru-RU" dirty="0">
                <a:solidFill>
                  <a:schemeClr val="bg1"/>
                </a:solidFill>
              </a:rPr>
              <a:t> </a:t>
            </a:r>
            <a:r>
              <a:rPr lang="ru-RU" dirty="0" err="1">
                <a:solidFill>
                  <a:schemeClr val="bg1"/>
                </a:solidFill>
              </a:rPr>
              <a:t>сенілген</a:t>
            </a:r>
            <a:r>
              <a:rPr lang="ru-RU" dirty="0">
                <a:solidFill>
                  <a:schemeClr val="bg1"/>
                </a:solidFill>
              </a:rPr>
              <a:t>. </a:t>
            </a:r>
            <a:r>
              <a:rPr lang="ru-RU" dirty="0" err="1">
                <a:solidFill>
                  <a:schemeClr val="bg1"/>
                </a:solidFill>
              </a:rPr>
              <a:t>Сақ</a:t>
            </a:r>
            <a:r>
              <a:rPr lang="ru-RU" dirty="0">
                <a:solidFill>
                  <a:schemeClr val="bg1"/>
                </a:solidFill>
              </a:rPr>
              <a:t> </a:t>
            </a:r>
            <a:r>
              <a:rPr lang="ru-RU" dirty="0" err="1">
                <a:solidFill>
                  <a:schemeClr val="bg1"/>
                </a:solidFill>
              </a:rPr>
              <a:t>жауынгерінің</a:t>
            </a:r>
            <a:r>
              <a:rPr lang="ru-RU" dirty="0">
                <a:solidFill>
                  <a:schemeClr val="bg1"/>
                </a:solidFill>
              </a:rPr>
              <a:t> бас </a:t>
            </a:r>
            <a:r>
              <a:rPr lang="ru-RU" dirty="0" err="1">
                <a:solidFill>
                  <a:schemeClr val="bg1"/>
                </a:solidFill>
              </a:rPr>
              <a:t>киімінің</a:t>
            </a:r>
            <a:r>
              <a:rPr lang="ru-RU" dirty="0">
                <a:solidFill>
                  <a:schemeClr val="bg1"/>
                </a:solidFill>
              </a:rPr>
              <a:t> </a:t>
            </a:r>
            <a:r>
              <a:rPr lang="ru-RU" dirty="0" err="1">
                <a:solidFill>
                  <a:schemeClr val="bg1"/>
                </a:solidFill>
              </a:rPr>
              <a:t>дәл</a:t>
            </a:r>
            <a:r>
              <a:rPr lang="ru-RU" dirty="0">
                <a:solidFill>
                  <a:schemeClr val="bg1"/>
                </a:solidFill>
              </a:rPr>
              <a:t> </a:t>
            </a:r>
            <a:r>
              <a:rPr lang="ru-RU" dirty="0" err="1">
                <a:solidFill>
                  <a:schemeClr val="bg1"/>
                </a:solidFill>
              </a:rPr>
              <a:t>ортасында</a:t>
            </a:r>
            <a:r>
              <a:rPr lang="ru-RU" dirty="0">
                <a:solidFill>
                  <a:schemeClr val="bg1"/>
                </a:solidFill>
              </a:rPr>
              <a:t> </a:t>
            </a:r>
            <a:r>
              <a:rPr lang="ru-RU" dirty="0" err="1">
                <a:solidFill>
                  <a:schemeClr val="bg1"/>
                </a:solidFill>
              </a:rPr>
              <a:t>таңғажайып</a:t>
            </a:r>
            <a:r>
              <a:rPr lang="ru-RU" dirty="0">
                <a:solidFill>
                  <a:schemeClr val="bg1"/>
                </a:solidFill>
              </a:rPr>
              <a:t> </a:t>
            </a:r>
            <a:r>
              <a:rPr lang="ru-RU" dirty="0" err="1">
                <a:solidFill>
                  <a:schemeClr val="bg1"/>
                </a:solidFill>
              </a:rPr>
              <a:t>қанатты</a:t>
            </a:r>
            <a:r>
              <a:rPr lang="ru-RU" dirty="0">
                <a:solidFill>
                  <a:schemeClr val="bg1"/>
                </a:solidFill>
              </a:rPr>
              <a:t> </a:t>
            </a:r>
            <a:r>
              <a:rPr lang="ru-RU" dirty="0" err="1">
                <a:solidFill>
                  <a:schemeClr val="bg1"/>
                </a:solidFill>
              </a:rPr>
              <a:t>тұлпар</a:t>
            </a:r>
            <a:r>
              <a:rPr lang="ru-RU" dirty="0">
                <a:solidFill>
                  <a:schemeClr val="bg1"/>
                </a:solidFill>
              </a:rPr>
              <a:t> </a:t>
            </a:r>
            <a:r>
              <a:rPr lang="ru-RU" dirty="0" err="1">
                <a:solidFill>
                  <a:schemeClr val="bg1"/>
                </a:solidFill>
              </a:rPr>
              <a:t>бейнеленген.Жылқы</a:t>
            </a:r>
            <a:r>
              <a:rPr lang="ru-RU" dirty="0">
                <a:solidFill>
                  <a:schemeClr val="bg1"/>
                </a:solidFill>
              </a:rPr>
              <a:t> </a:t>
            </a:r>
            <a:r>
              <a:rPr lang="ru-RU" dirty="0" err="1">
                <a:solidFill>
                  <a:schemeClr val="bg1"/>
                </a:solidFill>
              </a:rPr>
              <a:t>сыннан</a:t>
            </a:r>
            <a:r>
              <a:rPr lang="ru-RU" dirty="0">
                <a:solidFill>
                  <a:schemeClr val="bg1"/>
                </a:solidFill>
              </a:rPr>
              <a:t> </a:t>
            </a:r>
            <a:r>
              <a:rPr lang="ru-RU" dirty="0" err="1">
                <a:solidFill>
                  <a:schemeClr val="bg1"/>
                </a:solidFill>
              </a:rPr>
              <a:t>өткен</a:t>
            </a:r>
            <a:r>
              <a:rPr lang="ru-RU" dirty="0">
                <a:solidFill>
                  <a:schemeClr val="bg1"/>
                </a:solidFill>
              </a:rPr>
              <a:t> </a:t>
            </a:r>
            <a:r>
              <a:rPr lang="ru-RU" dirty="0" err="1">
                <a:solidFill>
                  <a:schemeClr val="bg1"/>
                </a:solidFill>
              </a:rPr>
              <a:t>дос</a:t>
            </a:r>
            <a:r>
              <a:rPr lang="ru-RU" dirty="0">
                <a:solidFill>
                  <a:schemeClr val="bg1"/>
                </a:solidFill>
              </a:rPr>
              <a:t>, </a:t>
            </a:r>
            <a:r>
              <a:rPr lang="ru-RU" dirty="0" err="1">
                <a:solidFill>
                  <a:schemeClr val="bg1"/>
                </a:solidFill>
              </a:rPr>
              <a:t>жолдас</a:t>
            </a:r>
            <a:r>
              <a:rPr lang="ru-RU" dirty="0">
                <a:solidFill>
                  <a:schemeClr val="bg1"/>
                </a:solidFill>
              </a:rPr>
              <a:t>, </a:t>
            </a:r>
            <a:r>
              <a:rPr lang="ru-RU" dirty="0" err="1">
                <a:solidFill>
                  <a:schemeClr val="bg1"/>
                </a:solidFill>
              </a:rPr>
              <a:t>соғыс</a:t>
            </a:r>
            <a:r>
              <a:rPr lang="ru-RU" dirty="0">
                <a:solidFill>
                  <a:schemeClr val="bg1"/>
                </a:solidFill>
              </a:rPr>
              <a:t> </a:t>
            </a:r>
            <a:r>
              <a:rPr lang="ru-RU" dirty="0" err="1">
                <a:solidFill>
                  <a:schemeClr val="bg1"/>
                </a:solidFill>
              </a:rPr>
              <a:t>қаруы</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ата-бабалар</a:t>
            </a:r>
            <a:r>
              <a:rPr lang="ru-RU" dirty="0">
                <a:solidFill>
                  <a:schemeClr val="bg1"/>
                </a:solidFill>
              </a:rPr>
              <a:t> </a:t>
            </a:r>
            <a:r>
              <a:rPr lang="ru-RU" dirty="0" err="1">
                <a:solidFill>
                  <a:schemeClr val="bg1"/>
                </a:solidFill>
              </a:rPr>
              <a:t>дүниесімен</a:t>
            </a:r>
            <a:r>
              <a:rPr lang="ru-RU" dirty="0">
                <a:solidFill>
                  <a:schemeClr val="bg1"/>
                </a:solidFill>
              </a:rPr>
              <a:t> </a:t>
            </a:r>
            <a:r>
              <a:rPr lang="ru-RU" dirty="0" err="1">
                <a:solidFill>
                  <a:schemeClr val="bg1"/>
                </a:solidFill>
              </a:rPr>
              <a:t>қарым-қатынас</a:t>
            </a:r>
            <a:r>
              <a:rPr lang="ru-RU" dirty="0">
                <a:solidFill>
                  <a:schemeClr val="bg1"/>
                </a:solidFill>
              </a:rPr>
              <a:t> </a:t>
            </a:r>
            <a:r>
              <a:rPr lang="ru-RU" dirty="0" err="1">
                <a:solidFill>
                  <a:schemeClr val="bg1"/>
                </a:solidFill>
              </a:rPr>
              <a:t>құралы</a:t>
            </a:r>
            <a:r>
              <a:rPr lang="ru-RU" dirty="0">
                <a:solidFill>
                  <a:schemeClr val="bg1"/>
                </a:solidFill>
              </a:rPr>
              <a:t> </a:t>
            </a:r>
            <a:r>
              <a:rPr lang="ru-RU" dirty="0" err="1">
                <a:solidFill>
                  <a:schemeClr val="bg1"/>
                </a:solidFill>
              </a:rPr>
              <a:t>ретінде</a:t>
            </a:r>
            <a:r>
              <a:rPr lang="ru-RU" dirty="0">
                <a:solidFill>
                  <a:schemeClr val="bg1"/>
                </a:solidFill>
              </a:rPr>
              <a:t> </a:t>
            </a:r>
            <a:r>
              <a:rPr lang="ru-RU" dirty="0" err="1">
                <a:solidFill>
                  <a:schemeClr val="bg1"/>
                </a:solidFill>
              </a:rPr>
              <a:t>көрінген</a:t>
            </a:r>
            <a:r>
              <a:rPr lang="ru-RU" dirty="0">
                <a:solidFill>
                  <a:schemeClr val="bg1"/>
                </a:solidFill>
              </a:rPr>
              <a:t>. </a:t>
            </a:r>
            <a:r>
              <a:rPr lang="ru-RU" dirty="0" err="1">
                <a:solidFill>
                  <a:schemeClr val="bg1"/>
                </a:solidFill>
              </a:rPr>
              <a:t>Сонымен</a:t>
            </a:r>
            <a:r>
              <a:rPr lang="ru-RU" dirty="0">
                <a:solidFill>
                  <a:schemeClr val="bg1"/>
                </a:solidFill>
              </a:rPr>
              <a:t> </a:t>
            </a:r>
            <a:r>
              <a:rPr lang="ru-RU" dirty="0" err="1">
                <a:solidFill>
                  <a:schemeClr val="bg1"/>
                </a:solidFill>
              </a:rPr>
              <a:t>қатар</a:t>
            </a:r>
            <a:r>
              <a:rPr lang="ru-RU" dirty="0">
                <a:solidFill>
                  <a:schemeClr val="bg1"/>
                </a:solidFill>
              </a:rPr>
              <a:t>, </a:t>
            </a:r>
            <a:r>
              <a:rPr lang="ru-RU" dirty="0" err="1">
                <a:solidFill>
                  <a:schemeClr val="bg1"/>
                </a:solidFill>
              </a:rPr>
              <a:t>ол</a:t>
            </a:r>
            <a:r>
              <a:rPr lang="ru-RU" dirty="0">
                <a:solidFill>
                  <a:schemeClr val="bg1"/>
                </a:solidFill>
              </a:rPr>
              <a:t> </a:t>
            </a:r>
            <a:r>
              <a:rPr lang="ru-RU" dirty="0" err="1">
                <a:solidFill>
                  <a:schemeClr val="bg1"/>
                </a:solidFill>
              </a:rPr>
              <a:t>салтанатты</a:t>
            </a:r>
            <a:r>
              <a:rPr lang="ru-RU" dirty="0">
                <a:solidFill>
                  <a:schemeClr val="bg1"/>
                </a:solidFill>
              </a:rPr>
              <a:t> </a:t>
            </a:r>
            <a:r>
              <a:rPr lang="ru-RU" dirty="0" err="1">
                <a:solidFill>
                  <a:schemeClr val="bg1"/>
                </a:solidFill>
              </a:rPr>
              <a:t>рәсімдік</a:t>
            </a:r>
            <a:r>
              <a:rPr lang="ru-RU" dirty="0">
                <a:solidFill>
                  <a:schemeClr val="bg1"/>
                </a:solidFill>
              </a:rPr>
              <a:t>, </a:t>
            </a:r>
            <a:r>
              <a:rPr lang="ru-RU" dirty="0" err="1">
                <a:solidFill>
                  <a:schemeClr val="bg1"/>
                </a:solidFill>
              </a:rPr>
              <a:t>тәңірлік</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аластаушы</a:t>
            </a:r>
            <a:r>
              <a:rPr lang="ru-RU" dirty="0">
                <a:solidFill>
                  <a:schemeClr val="bg1"/>
                </a:solidFill>
              </a:rPr>
              <a:t> </a:t>
            </a:r>
            <a:r>
              <a:rPr lang="ru-RU" dirty="0" err="1">
                <a:solidFill>
                  <a:schemeClr val="bg1"/>
                </a:solidFill>
              </a:rPr>
              <a:t>жануар</a:t>
            </a:r>
            <a:r>
              <a:rPr lang="ru-RU" dirty="0">
                <a:solidFill>
                  <a:schemeClr val="bg1"/>
                </a:solidFill>
              </a:rPr>
              <a:t> </a:t>
            </a:r>
            <a:r>
              <a:rPr lang="ru-RU" dirty="0" err="1">
                <a:solidFill>
                  <a:schemeClr val="bg1"/>
                </a:solidFill>
              </a:rPr>
              <a:t>қызметін</a:t>
            </a:r>
            <a:r>
              <a:rPr lang="ru-RU" dirty="0">
                <a:solidFill>
                  <a:schemeClr val="bg1"/>
                </a:solidFill>
              </a:rPr>
              <a:t> </a:t>
            </a:r>
            <a:r>
              <a:rPr lang="ru-RU" dirty="0" err="1">
                <a:solidFill>
                  <a:schemeClr val="bg1"/>
                </a:solidFill>
              </a:rPr>
              <a:t>атқарған</a:t>
            </a:r>
            <a:r>
              <a:rPr lang="ru-RU" dirty="0">
                <a:solidFill>
                  <a:schemeClr val="bg1"/>
                </a:solidFill>
              </a:rPr>
              <a:t>.</a:t>
            </a:r>
          </a:p>
        </p:txBody>
      </p:sp>
    </p:spTree>
    <p:extLst>
      <p:ext uri="{BB962C8B-B14F-4D97-AF65-F5344CB8AC3E}">
        <p14:creationId xmlns:p14="http://schemas.microsoft.com/office/powerpoint/2010/main" val="1436203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0" y="0"/>
            <a:ext cx="11515724" cy="6743700"/>
          </a:xfrm>
        </p:spPr>
        <p:txBody>
          <a:bodyPr>
            <a:normAutofit fontScale="92500" lnSpcReduction="10000"/>
          </a:bodyPr>
          <a:lstStyle/>
          <a:p>
            <a:r>
              <a:rPr lang="kk-KZ" sz="3600" b="1" dirty="0" smtClean="0">
                <a:solidFill>
                  <a:schemeClr val="bg1"/>
                </a:solidFill>
              </a:rPr>
              <a:t>Алтын адамның маңызы</a:t>
            </a:r>
            <a:endParaRPr lang="ru-RU" sz="3600" b="1" dirty="0" smtClean="0">
              <a:solidFill>
                <a:schemeClr val="bg1"/>
              </a:solidFill>
            </a:endParaRPr>
          </a:p>
          <a:p>
            <a:r>
              <a:rPr lang="ru-RU" sz="1600" dirty="0" smtClean="0">
                <a:solidFill>
                  <a:schemeClr val="bg1"/>
                </a:solidFill>
              </a:rPr>
              <a:t>1.Тарихи </a:t>
            </a:r>
            <a:r>
              <a:rPr lang="ru-RU" sz="1600" dirty="0" err="1" smtClean="0">
                <a:solidFill>
                  <a:schemeClr val="bg1"/>
                </a:solidFill>
              </a:rPr>
              <a:t>маңызы</a:t>
            </a:r>
            <a:endParaRPr lang="ru-RU" sz="1600" dirty="0">
              <a:solidFill>
                <a:schemeClr val="bg1"/>
              </a:solidFill>
            </a:endParaRPr>
          </a:p>
          <a:p>
            <a:r>
              <a:rPr lang="ru-RU" sz="1600" dirty="0" err="1" smtClean="0">
                <a:solidFill>
                  <a:schemeClr val="bg1"/>
                </a:solidFill>
              </a:rPr>
              <a:t>Сақ</a:t>
            </a:r>
            <a:r>
              <a:rPr lang="ru-RU" sz="1600" dirty="0" smtClean="0">
                <a:solidFill>
                  <a:schemeClr val="bg1"/>
                </a:solidFill>
              </a:rPr>
              <a:t> </a:t>
            </a:r>
            <a:r>
              <a:rPr lang="ru-RU" sz="1600" dirty="0" err="1">
                <a:solidFill>
                  <a:schemeClr val="bg1"/>
                </a:solidFill>
              </a:rPr>
              <a:t>дәуірінің</a:t>
            </a:r>
            <a:r>
              <a:rPr lang="ru-RU" sz="1600" dirty="0">
                <a:solidFill>
                  <a:schemeClr val="bg1"/>
                </a:solidFill>
              </a:rPr>
              <a:t> символы: Алтын </a:t>
            </a:r>
            <a:r>
              <a:rPr lang="ru-RU" sz="1600" dirty="0" err="1">
                <a:solidFill>
                  <a:schemeClr val="bg1"/>
                </a:solidFill>
              </a:rPr>
              <a:t>адам</a:t>
            </a:r>
            <a:r>
              <a:rPr lang="ru-RU" sz="1600" dirty="0">
                <a:solidFill>
                  <a:schemeClr val="bg1"/>
                </a:solidFill>
              </a:rPr>
              <a:t> – </a:t>
            </a:r>
            <a:r>
              <a:rPr lang="ru-RU" sz="1600" dirty="0" err="1">
                <a:solidFill>
                  <a:schemeClr val="bg1"/>
                </a:solidFill>
              </a:rPr>
              <a:t>б.з.д</a:t>
            </a:r>
            <a:r>
              <a:rPr lang="ru-RU" sz="1600" dirty="0">
                <a:solidFill>
                  <a:schemeClr val="bg1"/>
                </a:solidFill>
              </a:rPr>
              <a:t>. </a:t>
            </a:r>
            <a:r>
              <a:rPr lang="en-US" sz="1600" dirty="0">
                <a:solidFill>
                  <a:schemeClr val="bg1"/>
                </a:solidFill>
              </a:rPr>
              <a:t>V-IV </a:t>
            </a:r>
            <a:r>
              <a:rPr lang="ru-RU" sz="1600" dirty="0" err="1">
                <a:solidFill>
                  <a:schemeClr val="bg1"/>
                </a:solidFill>
              </a:rPr>
              <a:t>ғасырлардағы</a:t>
            </a:r>
            <a:r>
              <a:rPr lang="ru-RU" sz="1600" dirty="0">
                <a:solidFill>
                  <a:schemeClr val="bg1"/>
                </a:solidFill>
              </a:rPr>
              <a:t> </a:t>
            </a:r>
            <a:r>
              <a:rPr lang="ru-RU" sz="1600" dirty="0" err="1">
                <a:solidFill>
                  <a:schemeClr val="bg1"/>
                </a:solidFill>
              </a:rPr>
              <a:t>сақ</a:t>
            </a:r>
            <a:r>
              <a:rPr lang="ru-RU" sz="1600" dirty="0">
                <a:solidFill>
                  <a:schemeClr val="bg1"/>
                </a:solidFill>
              </a:rPr>
              <a:t> </a:t>
            </a:r>
            <a:r>
              <a:rPr lang="ru-RU" sz="1600" dirty="0" err="1">
                <a:solidFill>
                  <a:schemeClr val="bg1"/>
                </a:solidFill>
              </a:rPr>
              <a:t>мәдениетінің</a:t>
            </a:r>
            <a:r>
              <a:rPr lang="ru-RU" sz="1600" dirty="0">
                <a:solidFill>
                  <a:schemeClr val="bg1"/>
                </a:solidFill>
              </a:rPr>
              <a:t> </a:t>
            </a:r>
            <a:r>
              <a:rPr lang="ru-RU" sz="1600" dirty="0" err="1">
                <a:solidFill>
                  <a:schemeClr val="bg1"/>
                </a:solidFill>
              </a:rPr>
              <a:t>жоғары</a:t>
            </a:r>
            <a:r>
              <a:rPr lang="ru-RU" sz="1600" dirty="0">
                <a:solidFill>
                  <a:schemeClr val="bg1"/>
                </a:solidFill>
              </a:rPr>
              <a:t> </a:t>
            </a:r>
            <a:r>
              <a:rPr lang="ru-RU" sz="1600" dirty="0" err="1">
                <a:solidFill>
                  <a:schemeClr val="bg1"/>
                </a:solidFill>
              </a:rPr>
              <a:t>деңгейін</a:t>
            </a:r>
            <a:r>
              <a:rPr lang="ru-RU" sz="1600" dirty="0">
                <a:solidFill>
                  <a:schemeClr val="bg1"/>
                </a:solidFill>
              </a:rPr>
              <a:t> </a:t>
            </a:r>
            <a:r>
              <a:rPr lang="ru-RU" sz="1600" dirty="0" err="1">
                <a:solidFill>
                  <a:schemeClr val="bg1"/>
                </a:solidFill>
              </a:rPr>
              <a:t>көрсететін</a:t>
            </a:r>
            <a:r>
              <a:rPr lang="ru-RU" sz="1600" dirty="0">
                <a:solidFill>
                  <a:schemeClr val="bg1"/>
                </a:solidFill>
              </a:rPr>
              <a:t> </a:t>
            </a:r>
            <a:r>
              <a:rPr lang="ru-RU" sz="1600" dirty="0" err="1">
                <a:solidFill>
                  <a:schemeClr val="bg1"/>
                </a:solidFill>
              </a:rPr>
              <a:t>ерекше</a:t>
            </a:r>
            <a:r>
              <a:rPr lang="ru-RU" sz="1600" dirty="0">
                <a:solidFill>
                  <a:schemeClr val="bg1"/>
                </a:solidFill>
              </a:rPr>
              <a:t> </a:t>
            </a:r>
            <a:r>
              <a:rPr lang="ru-RU" sz="1600" dirty="0" err="1">
                <a:solidFill>
                  <a:schemeClr val="bg1"/>
                </a:solidFill>
              </a:rPr>
              <a:t>археологиялық</a:t>
            </a:r>
            <a:r>
              <a:rPr lang="ru-RU" sz="1600" dirty="0">
                <a:solidFill>
                  <a:schemeClr val="bg1"/>
                </a:solidFill>
              </a:rPr>
              <a:t> </a:t>
            </a:r>
            <a:r>
              <a:rPr lang="ru-RU" sz="1600" dirty="0" err="1" smtClean="0">
                <a:solidFill>
                  <a:schemeClr val="bg1"/>
                </a:solidFill>
              </a:rPr>
              <a:t>табыс.Ежелгі</a:t>
            </a:r>
            <a:r>
              <a:rPr lang="ru-RU" sz="1600" dirty="0" smtClean="0">
                <a:solidFill>
                  <a:schemeClr val="bg1"/>
                </a:solidFill>
              </a:rPr>
              <a:t> </a:t>
            </a:r>
            <a:r>
              <a:rPr lang="ru-RU" sz="1600" dirty="0" err="1">
                <a:solidFill>
                  <a:schemeClr val="bg1"/>
                </a:solidFill>
              </a:rPr>
              <a:t>көшпелілердің</a:t>
            </a:r>
            <a:r>
              <a:rPr lang="ru-RU" sz="1600" dirty="0">
                <a:solidFill>
                  <a:schemeClr val="bg1"/>
                </a:solidFill>
              </a:rPr>
              <a:t> </a:t>
            </a:r>
            <a:r>
              <a:rPr lang="ru-RU" sz="1600" dirty="0" err="1">
                <a:solidFill>
                  <a:schemeClr val="bg1"/>
                </a:solidFill>
              </a:rPr>
              <a:t>өркениеті</a:t>
            </a:r>
            <a:r>
              <a:rPr lang="ru-RU" sz="1600" dirty="0">
                <a:solidFill>
                  <a:schemeClr val="bg1"/>
                </a:solidFill>
              </a:rPr>
              <a:t>: </a:t>
            </a:r>
            <a:r>
              <a:rPr lang="ru-RU" sz="1600" dirty="0" err="1">
                <a:solidFill>
                  <a:schemeClr val="bg1"/>
                </a:solidFill>
              </a:rPr>
              <a:t>Бұл</a:t>
            </a:r>
            <a:r>
              <a:rPr lang="ru-RU" sz="1600" dirty="0">
                <a:solidFill>
                  <a:schemeClr val="bg1"/>
                </a:solidFill>
              </a:rPr>
              <a:t> </a:t>
            </a:r>
            <a:r>
              <a:rPr lang="ru-RU" sz="1600" dirty="0" err="1">
                <a:solidFill>
                  <a:schemeClr val="bg1"/>
                </a:solidFill>
              </a:rPr>
              <a:t>ескерткіш</a:t>
            </a:r>
            <a:r>
              <a:rPr lang="ru-RU" sz="1600" dirty="0">
                <a:solidFill>
                  <a:schemeClr val="bg1"/>
                </a:solidFill>
              </a:rPr>
              <a:t> </a:t>
            </a:r>
            <a:r>
              <a:rPr lang="ru-RU" sz="1600" dirty="0" err="1">
                <a:solidFill>
                  <a:schemeClr val="bg1"/>
                </a:solidFill>
              </a:rPr>
              <a:t>көшпелі</a:t>
            </a:r>
            <a:r>
              <a:rPr lang="ru-RU" sz="1600" dirty="0">
                <a:solidFill>
                  <a:schemeClr val="bg1"/>
                </a:solidFill>
              </a:rPr>
              <a:t> </a:t>
            </a:r>
            <a:r>
              <a:rPr lang="ru-RU" sz="1600" dirty="0" err="1">
                <a:solidFill>
                  <a:schemeClr val="bg1"/>
                </a:solidFill>
              </a:rPr>
              <a:t>тайпалардың</a:t>
            </a:r>
            <a:r>
              <a:rPr lang="ru-RU" sz="1600" dirty="0">
                <a:solidFill>
                  <a:schemeClr val="bg1"/>
                </a:solidFill>
              </a:rPr>
              <a:t> </a:t>
            </a:r>
            <a:r>
              <a:rPr lang="ru-RU" sz="1600" dirty="0" err="1">
                <a:solidFill>
                  <a:schemeClr val="bg1"/>
                </a:solidFill>
              </a:rPr>
              <a:t>әлеуметтік</a:t>
            </a:r>
            <a:r>
              <a:rPr lang="ru-RU" sz="1600" dirty="0">
                <a:solidFill>
                  <a:schemeClr val="bg1"/>
                </a:solidFill>
              </a:rPr>
              <a:t>, </a:t>
            </a:r>
            <a:r>
              <a:rPr lang="ru-RU" sz="1600" dirty="0" err="1">
                <a:solidFill>
                  <a:schemeClr val="bg1"/>
                </a:solidFill>
              </a:rPr>
              <a:t>саяси</a:t>
            </a:r>
            <a:r>
              <a:rPr lang="ru-RU" sz="1600" dirty="0">
                <a:solidFill>
                  <a:schemeClr val="bg1"/>
                </a:solidFill>
              </a:rPr>
              <a:t>, </a:t>
            </a:r>
            <a:r>
              <a:rPr lang="ru-RU" sz="1600" dirty="0" err="1">
                <a:solidFill>
                  <a:schemeClr val="bg1"/>
                </a:solidFill>
              </a:rPr>
              <a:t>және</a:t>
            </a:r>
            <a:r>
              <a:rPr lang="ru-RU" sz="1600" dirty="0">
                <a:solidFill>
                  <a:schemeClr val="bg1"/>
                </a:solidFill>
              </a:rPr>
              <a:t> </a:t>
            </a:r>
            <a:r>
              <a:rPr lang="ru-RU" sz="1600" dirty="0" err="1">
                <a:solidFill>
                  <a:schemeClr val="bg1"/>
                </a:solidFill>
              </a:rPr>
              <a:t>мәдени</a:t>
            </a:r>
            <a:r>
              <a:rPr lang="ru-RU" sz="1600" dirty="0">
                <a:solidFill>
                  <a:schemeClr val="bg1"/>
                </a:solidFill>
              </a:rPr>
              <a:t> даму </a:t>
            </a:r>
            <a:r>
              <a:rPr lang="ru-RU" sz="1600" dirty="0" err="1">
                <a:solidFill>
                  <a:schemeClr val="bg1"/>
                </a:solidFill>
              </a:rPr>
              <a:t>дәрежесін</a:t>
            </a:r>
            <a:r>
              <a:rPr lang="ru-RU" sz="1600" dirty="0">
                <a:solidFill>
                  <a:schemeClr val="bg1"/>
                </a:solidFill>
              </a:rPr>
              <a:t> </a:t>
            </a:r>
            <a:r>
              <a:rPr lang="ru-RU" sz="1600" dirty="0" err="1" smtClean="0">
                <a:solidFill>
                  <a:schemeClr val="bg1"/>
                </a:solidFill>
              </a:rPr>
              <a:t>көрсетеді.Тарихты</a:t>
            </a:r>
            <a:r>
              <a:rPr lang="ru-RU" sz="1600" dirty="0" smtClean="0">
                <a:solidFill>
                  <a:schemeClr val="bg1"/>
                </a:solidFill>
              </a:rPr>
              <a:t> </a:t>
            </a:r>
            <a:r>
              <a:rPr lang="ru-RU" sz="1600" dirty="0" err="1">
                <a:solidFill>
                  <a:schemeClr val="bg1"/>
                </a:solidFill>
              </a:rPr>
              <a:t>зерттеу</a:t>
            </a:r>
            <a:r>
              <a:rPr lang="ru-RU" sz="1600" dirty="0">
                <a:solidFill>
                  <a:schemeClr val="bg1"/>
                </a:solidFill>
              </a:rPr>
              <a:t> </a:t>
            </a:r>
            <a:r>
              <a:rPr lang="ru-RU" sz="1600" dirty="0" err="1">
                <a:solidFill>
                  <a:schemeClr val="bg1"/>
                </a:solidFill>
              </a:rPr>
              <a:t>көзі</a:t>
            </a:r>
            <a:r>
              <a:rPr lang="ru-RU" sz="1600" dirty="0">
                <a:solidFill>
                  <a:schemeClr val="bg1"/>
                </a:solidFill>
              </a:rPr>
              <a:t>: Алтын </a:t>
            </a:r>
            <a:r>
              <a:rPr lang="ru-RU" sz="1600" dirty="0" err="1">
                <a:solidFill>
                  <a:schemeClr val="bg1"/>
                </a:solidFill>
              </a:rPr>
              <a:t>адамның</a:t>
            </a:r>
            <a:r>
              <a:rPr lang="ru-RU" sz="1600" dirty="0">
                <a:solidFill>
                  <a:schemeClr val="bg1"/>
                </a:solidFill>
              </a:rPr>
              <a:t> </a:t>
            </a:r>
            <a:r>
              <a:rPr lang="ru-RU" sz="1600" dirty="0" err="1">
                <a:solidFill>
                  <a:schemeClr val="bg1"/>
                </a:solidFill>
              </a:rPr>
              <a:t>табылуы</a:t>
            </a:r>
            <a:r>
              <a:rPr lang="ru-RU" sz="1600" dirty="0">
                <a:solidFill>
                  <a:schemeClr val="bg1"/>
                </a:solidFill>
              </a:rPr>
              <a:t> </a:t>
            </a:r>
            <a:r>
              <a:rPr lang="ru-RU" sz="1600" dirty="0" err="1">
                <a:solidFill>
                  <a:schemeClr val="bg1"/>
                </a:solidFill>
              </a:rPr>
              <a:t>ежелгі</a:t>
            </a:r>
            <a:r>
              <a:rPr lang="ru-RU" sz="1600" dirty="0">
                <a:solidFill>
                  <a:schemeClr val="bg1"/>
                </a:solidFill>
              </a:rPr>
              <a:t> </a:t>
            </a:r>
            <a:r>
              <a:rPr lang="ru-RU" sz="1600" dirty="0" err="1">
                <a:solidFill>
                  <a:schemeClr val="bg1"/>
                </a:solidFill>
              </a:rPr>
              <a:t>тайпалардың</a:t>
            </a:r>
            <a:r>
              <a:rPr lang="ru-RU" sz="1600" dirty="0">
                <a:solidFill>
                  <a:schemeClr val="bg1"/>
                </a:solidFill>
              </a:rPr>
              <a:t> </a:t>
            </a:r>
            <a:r>
              <a:rPr lang="ru-RU" sz="1600" dirty="0" err="1">
                <a:solidFill>
                  <a:schemeClr val="bg1"/>
                </a:solidFill>
              </a:rPr>
              <a:t>өмір</a:t>
            </a:r>
            <a:r>
              <a:rPr lang="ru-RU" sz="1600" dirty="0">
                <a:solidFill>
                  <a:schemeClr val="bg1"/>
                </a:solidFill>
              </a:rPr>
              <a:t> </a:t>
            </a:r>
            <a:r>
              <a:rPr lang="ru-RU" sz="1600" dirty="0" err="1">
                <a:solidFill>
                  <a:schemeClr val="bg1"/>
                </a:solidFill>
              </a:rPr>
              <a:t>салты</a:t>
            </a:r>
            <a:r>
              <a:rPr lang="ru-RU" sz="1600" dirty="0">
                <a:solidFill>
                  <a:schemeClr val="bg1"/>
                </a:solidFill>
              </a:rPr>
              <a:t>, </a:t>
            </a:r>
            <a:r>
              <a:rPr lang="ru-RU" sz="1600" dirty="0" err="1">
                <a:solidFill>
                  <a:schemeClr val="bg1"/>
                </a:solidFill>
              </a:rPr>
              <a:t>діни</a:t>
            </a:r>
            <a:r>
              <a:rPr lang="ru-RU" sz="1600" dirty="0">
                <a:solidFill>
                  <a:schemeClr val="bg1"/>
                </a:solidFill>
              </a:rPr>
              <a:t> </a:t>
            </a:r>
            <a:r>
              <a:rPr lang="ru-RU" sz="1600" dirty="0" err="1">
                <a:solidFill>
                  <a:schemeClr val="bg1"/>
                </a:solidFill>
              </a:rPr>
              <a:t>сенімдері</a:t>
            </a:r>
            <a:r>
              <a:rPr lang="ru-RU" sz="1600" dirty="0">
                <a:solidFill>
                  <a:schemeClr val="bg1"/>
                </a:solidFill>
              </a:rPr>
              <a:t> мен </a:t>
            </a:r>
            <a:r>
              <a:rPr lang="ru-RU" sz="1600" dirty="0" err="1">
                <a:solidFill>
                  <a:schemeClr val="bg1"/>
                </a:solidFill>
              </a:rPr>
              <a:t>өнері</a:t>
            </a:r>
            <a:r>
              <a:rPr lang="ru-RU" sz="1600" dirty="0">
                <a:solidFill>
                  <a:schemeClr val="bg1"/>
                </a:solidFill>
              </a:rPr>
              <a:t> </a:t>
            </a:r>
            <a:r>
              <a:rPr lang="ru-RU" sz="1600" dirty="0" err="1">
                <a:solidFill>
                  <a:schemeClr val="bg1"/>
                </a:solidFill>
              </a:rPr>
              <a:t>туралы</a:t>
            </a:r>
            <a:r>
              <a:rPr lang="ru-RU" sz="1600" dirty="0">
                <a:solidFill>
                  <a:schemeClr val="bg1"/>
                </a:solidFill>
              </a:rPr>
              <a:t> </a:t>
            </a:r>
            <a:r>
              <a:rPr lang="ru-RU" sz="1600" dirty="0" err="1">
                <a:solidFill>
                  <a:schemeClr val="bg1"/>
                </a:solidFill>
              </a:rPr>
              <a:t>құнды</a:t>
            </a:r>
            <a:r>
              <a:rPr lang="ru-RU" sz="1600" dirty="0">
                <a:solidFill>
                  <a:schemeClr val="bg1"/>
                </a:solidFill>
              </a:rPr>
              <a:t> </a:t>
            </a:r>
            <a:r>
              <a:rPr lang="ru-RU" sz="1600" dirty="0" err="1">
                <a:solidFill>
                  <a:schemeClr val="bg1"/>
                </a:solidFill>
              </a:rPr>
              <a:t>ақпарат</a:t>
            </a:r>
            <a:r>
              <a:rPr lang="ru-RU" sz="1600" dirty="0">
                <a:solidFill>
                  <a:schemeClr val="bg1"/>
                </a:solidFill>
              </a:rPr>
              <a:t> </a:t>
            </a:r>
            <a:r>
              <a:rPr lang="ru-RU" sz="1600" dirty="0" err="1">
                <a:solidFill>
                  <a:schemeClr val="bg1"/>
                </a:solidFill>
              </a:rPr>
              <a:t>берді</a:t>
            </a:r>
            <a:r>
              <a:rPr lang="ru-RU" sz="1600" dirty="0" smtClean="0">
                <a:solidFill>
                  <a:schemeClr val="bg1"/>
                </a:solidFill>
              </a:rPr>
              <a:t>.</a:t>
            </a:r>
          </a:p>
          <a:p>
            <a:r>
              <a:rPr lang="ru-RU" sz="1600" dirty="0" smtClean="0">
                <a:solidFill>
                  <a:schemeClr val="bg1"/>
                </a:solidFill>
              </a:rPr>
              <a:t>2</a:t>
            </a:r>
            <a:r>
              <a:rPr lang="ru-RU" sz="1600" dirty="0">
                <a:solidFill>
                  <a:schemeClr val="bg1"/>
                </a:solidFill>
              </a:rPr>
              <a:t>. </a:t>
            </a:r>
            <a:r>
              <a:rPr lang="ru-RU" sz="1600" dirty="0" err="1">
                <a:solidFill>
                  <a:schemeClr val="bg1"/>
                </a:solidFill>
              </a:rPr>
              <a:t>Мәдени</a:t>
            </a:r>
            <a:r>
              <a:rPr lang="ru-RU" sz="1600" dirty="0">
                <a:solidFill>
                  <a:schemeClr val="bg1"/>
                </a:solidFill>
              </a:rPr>
              <a:t> </a:t>
            </a:r>
            <a:r>
              <a:rPr lang="ru-RU" sz="1600" dirty="0" err="1" smtClean="0">
                <a:solidFill>
                  <a:schemeClr val="bg1"/>
                </a:solidFill>
              </a:rPr>
              <a:t>маңызы</a:t>
            </a:r>
            <a:endParaRPr lang="ru-RU" sz="1600" dirty="0" smtClean="0">
              <a:solidFill>
                <a:schemeClr val="bg1"/>
              </a:solidFill>
            </a:endParaRPr>
          </a:p>
          <a:p>
            <a:r>
              <a:rPr lang="ru-RU" sz="1600" dirty="0" err="1" smtClean="0">
                <a:solidFill>
                  <a:schemeClr val="bg1"/>
                </a:solidFill>
              </a:rPr>
              <a:t>Аң</a:t>
            </a:r>
            <a:r>
              <a:rPr lang="ru-RU" sz="1600" dirty="0" smtClean="0">
                <a:solidFill>
                  <a:schemeClr val="bg1"/>
                </a:solidFill>
              </a:rPr>
              <a:t> </a:t>
            </a:r>
            <a:r>
              <a:rPr lang="ru-RU" sz="1600" dirty="0" err="1">
                <a:solidFill>
                  <a:schemeClr val="bg1"/>
                </a:solidFill>
              </a:rPr>
              <a:t>стилі</a:t>
            </a:r>
            <a:r>
              <a:rPr lang="ru-RU" sz="1600" dirty="0">
                <a:solidFill>
                  <a:schemeClr val="bg1"/>
                </a:solidFill>
              </a:rPr>
              <a:t>: </a:t>
            </a:r>
            <a:r>
              <a:rPr lang="ru-RU" sz="1600" dirty="0" err="1">
                <a:solidFill>
                  <a:schemeClr val="bg1"/>
                </a:solidFill>
              </a:rPr>
              <a:t>Әшекейлердегі</a:t>
            </a:r>
            <a:r>
              <a:rPr lang="ru-RU" sz="1600" dirty="0">
                <a:solidFill>
                  <a:schemeClr val="bg1"/>
                </a:solidFill>
              </a:rPr>
              <a:t> </a:t>
            </a:r>
            <a:r>
              <a:rPr lang="ru-RU" sz="1600" dirty="0" err="1">
                <a:solidFill>
                  <a:schemeClr val="bg1"/>
                </a:solidFill>
              </a:rPr>
              <a:t>бұлан</a:t>
            </a:r>
            <a:r>
              <a:rPr lang="ru-RU" sz="1600" dirty="0">
                <a:solidFill>
                  <a:schemeClr val="bg1"/>
                </a:solidFill>
              </a:rPr>
              <a:t>, </a:t>
            </a:r>
            <a:r>
              <a:rPr lang="ru-RU" sz="1600" dirty="0" err="1">
                <a:solidFill>
                  <a:schemeClr val="bg1"/>
                </a:solidFill>
              </a:rPr>
              <a:t>барыс</a:t>
            </a:r>
            <a:r>
              <a:rPr lang="ru-RU" sz="1600" dirty="0">
                <a:solidFill>
                  <a:schemeClr val="bg1"/>
                </a:solidFill>
              </a:rPr>
              <a:t>, </a:t>
            </a:r>
            <a:r>
              <a:rPr lang="ru-RU" sz="1600" dirty="0" err="1">
                <a:solidFill>
                  <a:schemeClr val="bg1"/>
                </a:solidFill>
              </a:rPr>
              <a:t>құс</a:t>
            </a:r>
            <a:r>
              <a:rPr lang="ru-RU" sz="1600" dirty="0">
                <a:solidFill>
                  <a:schemeClr val="bg1"/>
                </a:solidFill>
              </a:rPr>
              <a:t>, </a:t>
            </a:r>
            <a:r>
              <a:rPr lang="ru-RU" sz="1600" dirty="0" err="1">
                <a:solidFill>
                  <a:schemeClr val="bg1"/>
                </a:solidFill>
              </a:rPr>
              <a:t>тағы</a:t>
            </a:r>
            <a:r>
              <a:rPr lang="ru-RU" sz="1600" dirty="0">
                <a:solidFill>
                  <a:schemeClr val="bg1"/>
                </a:solidFill>
              </a:rPr>
              <a:t> </a:t>
            </a:r>
            <a:r>
              <a:rPr lang="ru-RU" sz="1600" dirty="0" err="1">
                <a:solidFill>
                  <a:schemeClr val="bg1"/>
                </a:solidFill>
              </a:rPr>
              <a:t>басқа</a:t>
            </a:r>
            <a:r>
              <a:rPr lang="ru-RU" sz="1600" dirty="0">
                <a:solidFill>
                  <a:schemeClr val="bg1"/>
                </a:solidFill>
              </a:rPr>
              <a:t> </a:t>
            </a:r>
            <a:r>
              <a:rPr lang="ru-RU" sz="1600" dirty="0" err="1">
                <a:solidFill>
                  <a:schemeClr val="bg1"/>
                </a:solidFill>
              </a:rPr>
              <a:t>аңдардың</a:t>
            </a:r>
            <a:r>
              <a:rPr lang="ru-RU" sz="1600" dirty="0">
                <a:solidFill>
                  <a:schemeClr val="bg1"/>
                </a:solidFill>
              </a:rPr>
              <a:t> </a:t>
            </a:r>
            <a:r>
              <a:rPr lang="ru-RU" sz="1600" dirty="0" err="1">
                <a:solidFill>
                  <a:schemeClr val="bg1"/>
                </a:solidFill>
              </a:rPr>
              <a:t>бейнелері</a:t>
            </a:r>
            <a:r>
              <a:rPr lang="ru-RU" sz="1600" dirty="0">
                <a:solidFill>
                  <a:schemeClr val="bg1"/>
                </a:solidFill>
              </a:rPr>
              <a:t> </a:t>
            </a:r>
            <a:r>
              <a:rPr lang="ru-RU" sz="1600" dirty="0" err="1">
                <a:solidFill>
                  <a:schemeClr val="bg1"/>
                </a:solidFill>
              </a:rPr>
              <a:t>сақтардың</a:t>
            </a:r>
            <a:r>
              <a:rPr lang="ru-RU" sz="1600" dirty="0">
                <a:solidFill>
                  <a:schemeClr val="bg1"/>
                </a:solidFill>
              </a:rPr>
              <a:t> </a:t>
            </a:r>
            <a:r>
              <a:rPr lang="ru-RU" sz="1600" dirty="0" err="1">
                <a:solidFill>
                  <a:schemeClr val="bg1"/>
                </a:solidFill>
              </a:rPr>
              <a:t>дүниетанымы</a:t>
            </a:r>
            <a:r>
              <a:rPr lang="ru-RU" sz="1600" dirty="0">
                <a:solidFill>
                  <a:schemeClr val="bg1"/>
                </a:solidFill>
              </a:rPr>
              <a:t> мен </a:t>
            </a:r>
            <a:r>
              <a:rPr lang="ru-RU" sz="1600" dirty="0" err="1">
                <a:solidFill>
                  <a:schemeClr val="bg1"/>
                </a:solidFill>
              </a:rPr>
              <a:t>өнердегі</a:t>
            </a:r>
            <a:r>
              <a:rPr lang="ru-RU" sz="1600" dirty="0">
                <a:solidFill>
                  <a:schemeClr val="bg1"/>
                </a:solidFill>
              </a:rPr>
              <a:t> </a:t>
            </a:r>
            <a:r>
              <a:rPr lang="ru-RU" sz="1600" dirty="0" err="1">
                <a:solidFill>
                  <a:schemeClr val="bg1"/>
                </a:solidFill>
              </a:rPr>
              <a:t>жоғары</a:t>
            </a:r>
            <a:r>
              <a:rPr lang="ru-RU" sz="1600" dirty="0">
                <a:solidFill>
                  <a:schemeClr val="bg1"/>
                </a:solidFill>
              </a:rPr>
              <a:t> </a:t>
            </a:r>
            <a:r>
              <a:rPr lang="ru-RU" sz="1600" dirty="0" err="1">
                <a:solidFill>
                  <a:schemeClr val="bg1"/>
                </a:solidFill>
              </a:rPr>
              <a:t>деңгейін</a:t>
            </a:r>
            <a:r>
              <a:rPr lang="ru-RU" sz="1600" dirty="0">
                <a:solidFill>
                  <a:schemeClr val="bg1"/>
                </a:solidFill>
              </a:rPr>
              <a:t> </a:t>
            </a:r>
            <a:r>
              <a:rPr lang="ru-RU" sz="1600" dirty="0" err="1" smtClean="0">
                <a:solidFill>
                  <a:schemeClr val="bg1"/>
                </a:solidFill>
              </a:rPr>
              <a:t>көрсетеді.Діни</a:t>
            </a:r>
            <a:r>
              <a:rPr lang="ru-RU" sz="1600" dirty="0" smtClean="0">
                <a:solidFill>
                  <a:schemeClr val="bg1"/>
                </a:solidFill>
              </a:rPr>
              <a:t> </a:t>
            </a:r>
            <a:r>
              <a:rPr lang="ru-RU" sz="1600" dirty="0" err="1">
                <a:solidFill>
                  <a:schemeClr val="bg1"/>
                </a:solidFill>
              </a:rPr>
              <a:t>нанымдар</a:t>
            </a:r>
            <a:r>
              <a:rPr lang="ru-RU" sz="1600" dirty="0">
                <a:solidFill>
                  <a:schemeClr val="bg1"/>
                </a:solidFill>
              </a:rPr>
              <a:t>: Алтын </a:t>
            </a:r>
            <a:r>
              <a:rPr lang="ru-RU" sz="1600" dirty="0" err="1">
                <a:solidFill>
                  <a:schemeClr val="bg1"/>
                </a:solidFill>
              </a:rPr>
              <a:t>адам</a:t>
            </a:r>
            <a:r>
              <a:rPr lang="ru-RU" sz="1600" dirty="0">
                <a:solidFill>
                  <a:schemeClr val="bg1"/>
                </a:solidFill>
              </a:rPr>
              <a:t> </a:t>
            </a:r>
            <a:r>
              <a:rPr lang="ru-RU" sz="1600" dirty="0" err="1">
                <a:solidFill>
                  <a:schemeClr val="bg1"/>
                </a:solidFill>
              </a:rPr>
              <a:t>жерлеу</a:t>
            </a:r>
            <a:r>
              <a:rPr lang="ru-RU" sz="1600" dirty="0">
                <a:solidFill>
                  <a:schemeClr val="bg1"/>
                </a:solidFill>
              </a:rPr>
              <a:t> </a:t>
            </a:r>
            <a:r>
              <a:rPr lang="ru-RU" sz="1600" dirty="0" err="1">
                <a:solidFill>
                  <a:schemeClr val="bg1"/>
                </a:solidFill>
              </a:rPr>
              <a:t>рәсімдері</a:t>
            </a:r>
            <a:r>
              <a:rPr lang="ru-RU" sz="1600" dirty="0">
                <a:solidFill>
                  <a:schemeClr val="bg1"/>
                </a:solidFill>
              </a:rPr>
              <a:t> </a:t>
            </a:r>
            <a:r>
              <a:rPr lang="ru-RU" sz="1600" dirty="0" err="1">
                <a:solidFill>
                  <a:schemeClr val="bg1"/>
                </a:solidFill>
              </a:rPr>
              <a:t>арқылы</a:t>
            </a:r>
            <a:r>
              <a:rPr lang="ru-RU" sz="1600" dirty="0">
                <a:solidFill>
                  <a:schemeClr val="bg1"/>
                </a:solidFill>
              </a:rPr>
              <a:t> </a:t>
            </a:r>
            <a:r>
              <a:rPr lang="ru-RU" sz="1600" dirty="0" err="1">
                <a:solidFill>
                  <a:schemeClr val="bg1"/>
                </a:solidFill>
              </a:rPr>
              <a:t>ежелгі</a:t>
            </a:r>
            <a:r>
              <a:rPr lang="ru-RU" sz="1600" dirty="0">
                <a:solidFill>
                  <a:schemeClr val="bg1"/>
                </a:solidFill>
              </a:rPr>
              <a:t> </a:t>
            </a:r>
            <a:r>
              <a:rPr lang="ru-RU" sz="1600" dirty="0" err="1">
                <a:solidFill>
                  <a:schemeClr val="bg1"/>
                </a:solidFill>
              </a:rPr>
              <a:t>тайпалардың</a:t>
            </a:r>
            <a:r>
              <a:rPr lang="ru-RU" sz="1600" dirty="0">
                <a:solidFill>
                  <a:schemeClr val="bg1"/>
                </a:solidFill>
              </a:rPr>
              <a:t> </a:t>
            </a:r>
            <a:r>
              <a:rPr lang="ru-RU" sz="1600" dirty="0" err="1">
                <a:solidFill>
                  <a:schemeClr val="bg1"/>
                </a:solidFill>
              </a:rPr>
              <a:t>діни</a:t>
            </a:r>
            <a:r>
              <a:rPr lang="ru-RU" sz="1600" dirty="0">
                <a:solidFill>
                  <a:schemeClr val="bg1"/>
                </a:solidFill>
              </a:rPr>
              <a:t> </a:t>
            </a:r>
            <a:r>
              <a:rPr lang="ru-RU" sz="1600" dirty="0" err="1">
                <a:solidFill>
                  <a:schemeClr val="bg1"/>
                </a:solidFill>
              </a:rPr>
              <a:t>нанымдары</a:t>
            </a:r>
            <a:r>
              <a:rPr lang="ru-RU" sz="1600" dirty="0">
                <a:solidFill>
                  <a:schemeClr val="bg1"/>
                </a:solidFill>
              </a:rPr>
              <a:t> мен </a:t>
            </a:r>
            <a:r>
              <a:rPr lang="ru-RU" sz="1600" dirty="0" err="1">
                <a:solidFill>
                  <a:schemeClr val="bg1"/>
                </a:solidFill>
              </a:rPr>
              <a:t>дүниетанымын</a:t>
            </a:r>
            <a:r>
              <a:rPr lang="ru-RU" sz="1600" dirty="0">
                <a:solidFill>
                  <a:schemeClr val="bg1"/>
                </a:solidFill>
              </a:rPr>
              <a:t> </a:t>
            </a:r>
            <a:r>
              <a:rPr lang="ru-RU" sz="1600" dirty="0" err="1">
                <a:solidFill>
                  <a:schemeClr val="bg1"/>
                </a:solidFill>
              </a:rPr>
              <a:t>зерттеуге</a:t>
            </a:r>
            <a:r>
              <a:rPr lang="ru-RU" sz="1600" dirty="0">
                <a:solidFill>
                  <a:schemeClr val="bg1"/>
                </a:solidFill>
              </a:rPr>
              <a:t> </a:t>
            </a:r>
            <a:r>
              <a:rPr lang="ru-RU" sz="1600" dirty="0" err="1">
                <a:solidFill>
                  <a:schemeClr val="bg1"/>
                </a:solidFill>
              </a:rPr>
              <a:t>мүмкіндік</a:t>
            </a:r>
            <a:r>
              <a:rPr lang="ru-RU" sz="1600" dirty="0">
                <a:solidFill>
                  <a:schemeClr val="bg1"/>
                </a:solidFill>
              </a:rPr>
              <a:t> </a:t>
            </a:r>
            <a:r>
              <a:rPr lang="ru-RU" sz="1600" dirty="0" err="1" smtClean="0">
                <a:solidFill>
                  <a:schemeClr val="bg1"/>
                </a:solidFill>
              </a:rPr>
              <a:t>береді.Ұлттық</a:t>
            </a:r>
            <a:r>
              <a:rPr lang="ru-RU" sz="1600" dirty="0" smtClean="0">
                <a:solidFill>
                  <a:schemeClr val="bg1"/>
                </a:solidFill>
              </a:rPr>
              <a:t> </a:t>
            </a:r>
            <a:r>
              <a:rPr lang="ru-RU" sz="1600" dirty="0" err="1">
                <a:solidFill>
                  <a:schemeClr val="bg1"/>
                </a:solidFill>
              </a:rPr>
              <a:t>мақтаныш</a:t>
            </a:r>
            <a:r>
              <a:rPr lang="ru-RU" sz="1600" dirty="0">
                <a:solidFill>
                  <a:schemeClr val="bg1"/>
                </a:solidFill>
              </a:rPr>
              <a:t>: Алтын </a:t>
            </a:r>
            <a:r>
              <a:rPr lang="ru-RU" sz="1600" dirty="0" err="1">
                <a:solidFill>
                  <a:schemeClr val="bg1"/>
                </a:solidFill>
              </a:rPr>
              <a:t>адам</a:t>
            </a:r>
            <a:r>
              <a:rPr lang="ru-RU" sz="1600" dirty="0">
                <a:solidFill>
                  <a:schemeClr val="bg1"/>
                </a:solidFill>
              </a:rPr>
              <a:t> </a:t>
            </a:r>
            <a:r>
              <a:rPr lang="ru-RU" sz="1600" dirty="0" err="1">
                <a:solidFill>
                  <a:schemeClr val="bg1"/>
                </a:solidFill>
              </a:rPr>
              <a:t>Қазақстан</a:t>
            </a:r>
            <a:r>
              <a:rPr lang="ru-RU" sz="1600" dirty="0">
                <a:solidFill>
                  <a:schemeClr val="bg1"/>
                </a:solidFill>
              </a:rPr>
              <a:t> </a:t>
            </a:r>
            <a:r>
              <a:rPr lang="ru-RU" sz="1600" dirty="0" err="1">
                <a:solidFill>
                  <a:schemeClr val="bg1"/>
                </a:solidFill>
              </a:rPr>
              <a:t>халқының</a:t>
            </a:r>
            <a:r>
              <a:rPr lang="ru-RU" sz="1600" dirty="0">
                <a:solidFill>
                  <a:schemeClr val="bg1"/>
                </a:solidFill>
              </a:rPr>
              <a:t> </a:t>
            </a:r>
            <a:r>
              <a:rPr lang="ru-RU" sz="1600" dirty="0" err="1">
                <a:solidFill>
                  <a:schemeClr val="bg1"/>
                </a:solidFill>
              </a:rPr>
              <a:t>ұлттық</a:t>
            </a:r>
            <a:r>
              <a:rPr lang="ru-RU" sz="1600" dirty="0">
                <a:solidFill>
                  <a:schemeClr val="bg1"/>
                </a:solidFill>
              </a:rPr>
              <a:t> </a:t>
            </a:r>
            <a:r>
              <a:rPr lang="ru-RU" sz="1600" dirty="0" err="1">
                <a:solidFill>
                  <a:schemeClr val="bg1"/>
                </a:solidFill>
              </a:rPr>
              <a:t>бірегейлігі</a:t>
            </a:r>
            <a:r>
              <a:rPr lang="ru-RU" sz="1600" dirty="0">
                <a:solidFill>
                  <a:schemeClr val="bg1"/>
                </a:solidFill>
              </a:rPr>
              <a:t> мен </a:t>
            </a:r>
            <a:r>
              <a:rPr lang="ru-RU" sz="1600" dirty="0" err="1">
                <a:solidFill>
                  <a:schemeClr val="bg1"/>
                </a:solidFill>
              </a:rPr>
              <a:t>мәдени</a:t>
            </a:r>
            <a:r>
              <a:rPr lang="ru-RU" sz="1600" dirty="0">
                <a:solidFill>
                  <a:schemeClr val="bg1"/>
                </a:solidFill>
              </a:rPr>
              <a:t> </a:t>
            </a:r>
            <a:r>
              <a:rPr lang="ru-RU" sz="1600" dirty="0" err="1">
                <a:solidFill>
                  <a:schemeClr val="bg1"/>
                </a:solidFill>
              </a:rPr>
              <a:t>мұрасының</a:t>
            </a:r>
            <a:r>
              <a:rPr lang="ru-RU" sz="1600" dirty="0">
                <a:solidFill>
                  <a:schemeClr val="bg1"/>
                </a:solidFill>
              </a:rPr>
              <a:t> </a:t>
            </a:r>
            <a:r>
              <a:rPr lang="ru-RU" sz="1600" dirty="0" err="1">
                <a:solidFill>
                  <a:schemeClr val="bg1"/>
                </a:solidFill>
              </a:rPr>
              <a:t>символына</a:t>
            </a:r>
            <a:r>
              <a:rPr lang="ru-RU" sz="1600" dirty="0">
                <a:solidFill>
                  <a:schemeClr val="bg1"/>
                </a:solidFill>
              </a:rPr>
              <a:t> </a:t>
            </a:r>
            <a:r>
              <a:rPr lang="ru-RU" sz="1600" dirty="0" err="1">
                <a:solidFill>
                  <a:schemeClr val="bg1"/>
                </a:solidFill>
              </a:rPr>
              <a:t>айналды</a:t>
            </a:r>
            <a:r>
              <a:rPr lang="ru-RU" sz="1600" dirty="0" smtClean="0">
                <a:solidFill>
                  <a:schemeClr val="bg1"/>
                </a:solidFill>
              </a:rPr>
              <a:t>.</a:t>
            </a:r>
          </a:p>
          <a:p>
            <a:r>
              <a:rPr lang="ru-RU" sz="1600" dirty="0" smtClean="0">
                <a:solidFill>
                  <a:schemeClr val="bg1"/>
                </a:solidFill>
              </a:rPr>
              <a:t>3</a:t>
            </a:r>
            <a:r>
              <a:rPr lang="ru-RU" sz="1600" dirty="0">
                <a:solidFill>
                  <a:schemeClr val="bg1"/>
                </a:solidFill>
              </a:rPr>
              <a:t>. </a:t>
            </a:r>
            <a:r>
              <a:rPr lang="ru-RU" sz="1600" dirty="0" err="1">
                <a:solidFill>
                  <a:schemeClr val="bg1"/>
                </a:solidFill>
              </a:rPr>
              <a:t>Әлеуметтік</a:t>
            </a:r>
            <a:r>
              <a:rPr lang="ru-RU" sz="1600" dirty="0">
                <a:solidFill>
                  <a:schemeClr val="bg1"/>
                </a:solidFill>
              </a:rPr>
              <a:t> </a:t>
            </a:r>
            <a:r>
              <a:rPr lang="ru-RU" sz="1600" dirty="0" err="1">
                <a:solidFill>
                  <a:schemeClr val="bg1"/>
                </a:solidFill>
              </a:rPr>
              <a:t>маңызы</a:t>
            </a:r>
            <a:r>
              <a:rPr lang="ru-RU" sz="1600" dirty="0">
                <a:solidFill>
                  <a:schemeClr val="bg1"/>
                </a:solidFill>
              </a:rPr>
              <a:t>	</a:t>
            </a:r>
          </a:p>
          <a:p>
            <a:r>
              <a:rPr lang="ru-RU" sz="1600" dirty="0" err="1" smtClean="0">
                <a:solidFill>
                  <a:schemeClr val="bg1"/>
                </a:solidFill>
              </a:rPr>
              <a:t>Қоғамдағы</a:t>
            </a:r>
            <a:r>
              <a:rPr lang="ru-RU" sz="1600" dirty="0" smtClean="0">
                <a:solidFill>
                  <a:schemeClr val="bg1"/>
                </a:solidFill>
              </a:rPr>
              <a:t> </a:t>
            </a:r>
            <a:r>
              <a:rPr lang="ru-RU" sz="1600" dirty="0" err="1">
                <a:solidFill>
                  <a:schemeClr val="bg1"/>
                </a:solidFill>
              </a:rPr>
              <a:t>әлеуметтік</a:t>
            </a:r>
            <a:r>
              <a:rPr lang="ru-RU" sz="1600" dirty="0">
                <a:solidFill>
                  <a:schemeClr val="bg1"/>
                </a:solidFill>
              </a:rPr>
              <a:t> </a:t>
            </a:r>
            <a:r>
              <a:rPr lang="ru-RU" sz="1600" dirty="0" err="1">
                <a:solidFill>
                  <a:schemeClr val="bg1"/>
                </a:solidFill>
              </a:rPr>
              <a:t>құрылым</a:t>
            </a:r>
            <a:r>
              <a:rPr lang="ru-RU" sz="1600" dirty="0">
                <a:solidFill>
                  <a:schemeClr val="bg1"/>
                </a:solidFill>
              </a:rPr>
              <a:t>: Алтын </a:t>
            </a:r>
            <a:r>
              <a:rPr lang="ru-RU" sz="1600" dirty="0" err="1">
                <a:solidFill>
                  <a:schemeClr val="bg1"/>
                </a:solidFill>
              </a:rPr>
              <a:t>адамның</a:t>
            </a:r>
            <a:r>
              <a:rPr lang="ru-RU" sz="1600" dirty="0">
                <a:solidFill>
                  <a:schemeClr val="bg1"/>
                </a:solidFill>
              </a:rPr>
              <a:t> бай </a:t>
            </a:r>
            <a:r>
              <a:rPr lang="ru-RU" sz="1600" dirty="0" err="1">
                <a:solidFill>
                  <a:schemeClr val="bg1"/>
                </a:solidFill>
              </a:rPr>
              <a:t>әшекейлері</a:t>
            </a:r>
            <a:r>
              <a:rPr lang="ru-RU" sz="1600" dirty="0">
                <a:solidFill>
                  <a:schemeClr val="bg1"/>
                </a:solidFill>
              </a:rPr>
              <a:t> мен бас </a:t>
            </a:r>
            <a:r>
              <a:rPr lang="ru-RU" sz="1600" dirty="0" err="1">
                <a:solidFill>
                  <a:schemeClr val="bg1"/>
                </a:solidFill>
              </a:rPr>
              <a:t>киімі</a:t>
            </a:r>
            <a:r>
              <a:rPr lang="ru-RU" sz="1600" dirty="0">
                <a:solidFill>
                  <a:schemeClr val="bg1"/>
                </a:solidFill>
              </a:rPr>
              <a:t> </a:t>
            </a:r>
            <a:r>
              <a:rPr lang="ru-RU" sz="1600" dirty="0" err="1">
                <a:solidFill>
                  <a:schemeClr val="bg1"/>
                </a:solidFill>
              </a:rPr>
              <a:t>оның</a:t>
            </a:r>
            <a:r>
              <a:rPr lang="ru-RU" sz="1600" dirty="0">
                <a:solidFill>
                  <a:schemeClr val="bg1"/>
                </a:solidFill>
              </a:rPr>
              <a:t> </a:t>
            </a:r>
            <a:r>
              <a:rPr lang="ru-RU" sz="1600" dirty="0" err="1">
                <a:solidFill>
                  <a:schemeClr val="bg1"/>
                </a:solidFill>
              </a:rPr>
              <a:t>қоғамдағы</a:t>
            </a:r>
            <a:r>
              <a:rPr lang="ru-RU" sz="1600" dirty="0">
                <a:solidFill>
                  <a:schemeClr val="bg1"/>
                </a:solidFill>
              </a:rPr>
              <a:t> </a:t>
            </a:r>
            <a:r>
              <a:rPr lang="ru-RU" sz="1600" dirty="0" err="1">
                <a:solidFill>
                  <a:schemeClr val="bg1"/>
                </a:solidFill>
              </a:rPr>
              <a:t>жоғары</a:t>
            </a:r>
            <a:r>
              <a:rPr lang="ru-RU" sz="1600" dirty="0">
                <a:solidFill>
                  <a:schemeClr val="bg1"/>
                </a:solidFill>
              </a:rPr>
              <a:t> </a:t>
            </a:r>
            <a:r>
              <a:rPr lang="ru-RU" sz="1600" dirty="0" err="1">
                <a:solidFill>
                  <a:schemeClr val="bg1"/>
                </a:solidFill>
              </a:rPr>
              <a:t>мәртебесін</a:t>
            </a:r>
            <a:r>
              <a:rPr lang="ru-RU" sz="1600" dirty="0">
                <a:solidFill>
                  <a:schemeClr val="bg1"/>
                </a:solidFill>
              </a:rPr>
              <a:t> </a:t>
            </a:r>
            <a:r>
              <a:rPr lang="ru-RU" sz="1600" dirty="0" err="1">
                <a:solidFill>
                  <a:schemeClr val="bg1"/>
                </a:solidFill>
              </a:rPr>
              <a:t>көрсетеді</a:t>
            </a:r>
            <a:r>
              <a:rPr lang="ru-RU" sz="1600" dirty="0">
                <a:solidFill>
                  <a:schemeClr val="bg1"/>
                </a:solidFill>
              </a:rPr>
              <a:t>. </a:t>
            </a:r>
            <a:r>
              <a:rPr lang="ru-RU" sz="1600" dirty="0" err="1">
                <a:solidFill>
                  <a:schemeClr val="bg1"/>
                </a:solidFill>
              </a:rPr>
              <a:t>Бұл</a:t>
            </a:r>
            <a:r>
              <a:rPr lang="ru-RU" sz="1600" dirty="0">
                <a:solidFill>
                  <a:schemeClr val="bg1"/>
                </a:solidFill>
              </a:rPr>
              <a:t> </a:t>
            </a:r>
            <a:r>
              <a:rPr lang="ru-RU" sz="1600" dirty="0" err="1">
                <a:solidFill>
                  <a:schemeClr val="bg1"/>
                </a:solidFill>
              </a:rPr>
              <a:t>ежелгі</a:t>
            </a:r>
            <a:r>
              <a:rPr lang="ru-RU" sz="1600" dirty="0">
                <a:solidFill>
                  <a:schemeClr val="bg1"/>
                </a:solidFill>
              </a:rPr>
              <a:t> </a:t>
            </a:r>
            <a:r>
              <a:rPr lang="ru-RU" sz="1600" dirty="0" err="1">
                <a:solidFill>
                  <a:schemeClr val="bg1"/>
                </a:solidFill>
              </a:rPr>
              <a:t>тайпалардағы</a:t>
            </a:r>
            <a:r>
              <a:rPr lang="ru-RU" sz="1600" dirty="0">
                <a:solidFill>
                  <a:schemeClr val="bg1"/>
                </a:solidFill>
              </a:rPr>
              <a:t> </a:t>
            </a:r>
            <a:r>
              <a:rPr lang="ru-RU" sz="1600" dirty="0" err="1">
                <a:solidFill>
                  <a:schemeClr val="bg1"/>
                </a:solidFill>
              </a:rPr>
              <a:t>билік</a:t>
            </a:r>
            <a:r>
              <a:rPr lang="ru-RU" sz="1600" dirty="0">
                <a:solidFill>
                  <a:schemeClr val="bg1"/>
                </a:solidFill>
              </a:rPr>
              <a:t> </a:t>
            </a:r>
            <a:r>
              <a:rPr lang="ru-RU" sz="1600" dirty="0" err="1">
                <a:solidFill>
                  <a:schemeClr val="bg1"/>
                </a:solidFill>
              </a:rPr>
              <a:t>иерархиясын</a:t>
            </a:r>
            <a:r>
              <a:rPr lang="ru-RU" sz="1600" dirty="0">
                <a:solidFill>
                  <a:schemeClr val="bg1"/>
                </a:solidFill>
              </a:rPr>
              <a:t> </a:t>
            </a:r>
            <a:r>
              <a:rPr lang="ru-RU" sz="1600" dirty="0" err="1" smtClean="0">
                <a:solidFill>
                  <a:schemeClr val="bg1"/>
                </a:solidFill>
              </a:rPr>
              <a:t>айқындайды.Әйелдің</a:t>
            </a:r>
            <a:r>
              <a:rPr lang="ru-RU" sz="1600" dirty="0" smtClean="0">
                <a:solidFill>
                  <a:schemeClr val="bg1"/>
                </a:solidFill>
              </a:rPr>
              <a:t> </a:t>
            </a:r>
            <a:r>
              <a:rPr lang="ru-RU" sz="1600" dirty="0" err="1">
                <a:solidFill>
                  <a:schemeClr val="bg1"/>
                </a:solidFill>
              </a:rPr>
              <a:t>рөлі</a:t>
            </a:r>
            <a:r>
              <a:rPr lang="ru-RU" sz="1600" dirty="0">
                <a:solidFill>
                  <a:schemeClr val="bg1"/>
                </a:solidFill>
              </a:rPr>
              <a:t>: </a:t>
            </a:r>
            <a:r>
              <a:rPr lang="ru-RU" sz="1600" dirty="0" err="1">
                <a:solidFill>
                  <a:schemeClr val="bg1"/>
                </a:solidFill>
              </a:rPr>
              <a:t>Тақсай</a:t>
            </a:r>
            <a:r>
              <a:rPr lang="ru-RU" sz="1600" dirty="0">
                <a:solidFill>
                  <a:schemeClr val="bg1"/>
                </a:solidFill>
              </a:rPr>
              <a:t> </a:t>
            </a:r>
            <a:r>
              <a:rPr lang="ru-RU" sz="1600" dirty="0" err="1">
                <a:solidFill>
                  <a:schemeClr val="bg1"/>
                </a:solidFill>
              </a:rPr>
              <a:t>ханшайымы</a:t>
            </a:r>
            <a:r>
              <a:rPr lang="ru-RU" sz="1600" dirty="0">
                <a:solidFill>
                  <a:schemeClr val="bg1"/>
                </a:solidFill>
              </a:rPr>
              <a:t> </a:t>
            </a:r>
            <a:r>
              <a:rPr lang="ru-RU" sz="1600" dirty="0" err="1">
                <a:solidFill>
                  <a:schemeClr val="bg1"/>
                </a:solidFill>
              </a:rPr>
              <a:t>сияқты</a:t>
            </a:r>
            <a:r>
              <a:rPr lang="ru-RU" sz="1600" dirty="0">
                <a:solidFill>
                  <a:schemeClr val="bg1"/>
                </a:solidFill>
              </a:rPr>
              <a:t> </a:t>
            </a:r>
            <a:r>
              <a:rPr lang="ru-RU" sz="1600" dirty="0" err="1">
                <a:solidFill>
                  <a:schemeClr val="bg1"/>
                </a:solidFill>
              </a:rPr>
              <a:t>олжалар</a:t>
            </a:r>
            <a:r>
              <a:rPr lang="ru-RU" sz="1600" dirty="0">
                <a:solidFill>
                  <a:schemeClr val="bg1"/>
                </a:solidFill>
              </a:rPr>
              <a:t> </a:t>
            </a:r>
            <a:r>
              <a:rPr lang="ru-RU" sz="1600" dirty="0" err="1">
                <a:solidFill>
                  <a:schemeClr val="bg1"/>
                </a:solidFill>
              </a:rPr>
              <a:t>ежелгі</a:t>
            </a:r>
            <a:r>
              <a:rPr lang="ru-RU" sz="1600" dirty="0">
                <a:solidFill>
                  <a:schemeClr val="bg1"/>
                </a:solidFill>
              </a:rPr>
              <a:t> </a:t>
            </a:r>
            <a:r>
              <a:rPr lang="ru-RU" sz="1600" dirty="0" err="1">
                <a:solidFill>
                  <a:schemeClr val="bg1"/>
                </a:solidFill>
              </a:rPr>
              <a:t>қоғамдағы</a:t>
            </a:r>
            <a:r>
              <a:rPr lang="ru-RU" sz="1600" dirty="0">
                <a:solidFill>
                  <a:schemeClr val="bg1"/>
                </a:solidFill>
              </a:rPr>
              <a:t> </a:t>
            </a:r>
            <a:r>
              <a:rPr lang="ru-RU" sz="1600" dirty="0" err="1">
                <a:solidFill>
                  <a:schemeClr val="bg1"/>
                </a:solidFill>
              </a:rPr>
              <a:t>әйелдердің</a:t>
            </a:r>
            <a:r>
              <a:rPr lang="ru-RU" sz="1600" dirty="0">
                <a:solidFill>
                  <a:schemeClr val="bg1"/>
                </a:solidFill>
              </a:rPr>
              <a:t> де </a:t>
            </a:r>
            <a:r>
              <a:rPr lang="ru-RU" sz="1600" dirty="0" err="1">
                <a:solidFill>
                  <a:schemeClr val="bg1"/>
                </a:solidFill>
              </a:rPr>
              <a:t>маңызды</a:t>
            </a:r>
            <a:r>
              <a:rPr lang="ru-RU" sz="1600" dirty="0">
                <a:solidFill>
                  <a:schemeClr val="bg1"/>
                </a:solidFill>
              </a:rPr>
              <a:t> </a:t>
            </a:r>
            <a:r>
              <a:rPr lang="ru-RU" sz="1600" dirty="0" err="1">
                <a:solidFill>
                  <a:schemeClr val="bg1"/>
                </a:solidFill>
              </a:rPr>
              <a:t>рөл</a:t>
            </a:r>
            <a:r>
              <a:rPr lang="ru-RU" sz="1600" dirty="0">
                <a:solidFill>
                  <a:schemeClr val="bg1"/>
                </a:solidFill>
              </a:rPr>
              <a:t> </a:t>
            </a:r>
            <a:r>
              <a:rPr lang="ru-RU" sz="1600" dirty="0" err="1">
                <a:solidFill>
                  <a:schemeClr val="bg1"/>
                </a:solidFill>
              </a:rPr>
              <a:t>атқарғанын</a:t>
            </a:r>
            <a:r>
              <a:rPr lang="ru-RU" sz="1600" dirty="0">
                <a:solidFill>
                  <a:schemeClr val="bg1"/>
                </a:solidFill>
              </a:rPr>
              <a:t> </a:t>
            </a:r>
            <a:r>
              <a:rPr lang="ru-RU" sz="1600" dirty="0" err="1">
                <a:solidFill>
                  <a:schemeClr val="bg1"/>
                </a:solidFill>
              </a:rPr>
              <a:t>дәлелдейді</a:t>
            </a:r>
            <a:r>
              <a:rPr lang="ru-RU" sz="1600" dirty="0" smtClean="0">
                <a:solidFill>
                  <a:schemeClr val="bg1"/>
                </a:solidFill>
              </a:rPr>
              <a:t>.</a:t>
            </a:r>
          </a:p>
          <a:p>
            <a:r>
              <a:rPr lang="ru-RU" sz="1600" dirty="0" smtClean="0">
                <a:solidFill>
                  <a:schemeClr val="bg1"/>
                </a:solidFill>
              </a:rPr>
              <a:t>4</a:t>
            </a:r>
            <a:r>
              <a:rPr lang="ru-RU" sz="1600" dirty="0">
                <a:solidFill>
                  <a:schemeClr val="bg1"/>
                </a:solidFill>
              </a:rPr>
              <a:t>. </a:t>
            </a:r>
            <a:r>
              <a:rPr lang="ru-RU" sz="1600" dirty="0" err="1">
                <a:solidFill>
                  <a:schemeClr val="bg1"/>
                </a:solidFill>
              </a:rPr>
              <a:t>Ғылыми</a:t>
            </a:r>
            <a:r>
              <a:rPr lang="ru-RU" sz="1600" dirty="0">
                <a:solidFill>
                  <a:schemeClr val="bg1"/>
                </a:solidFill>
              </a:rPr>
              <a:t> </a:t>
            </a:r>
            <a:r>
              <a:rPr lang="ru-RU" sz="1600" dirty="0" err="1" smtClean="0">
                <a:solidFill>
                  <a:schemeClr val="bg1"/>
                </a:solidFill>
              </a:rPr>
              <a:t>маңызы</a:t>
            </a:r>
            <a:endParaRPr lang="ru-RU" sz="1600" dirty="0" smtClean="0">
              <a:solidFill>
                <a:schemeClr val="bg1"/>
              </a:solidFill>
            </a:endParaRPr>
          </a:p>
          <a:p>
            <a:r>
              <a:rPr lang="ru-RU" sz="1600" dirty="0" err="1" smtClean="0">
                <a:solidFill>
                  <a:schemeClr val="bg1"/>
                </a:solidFill>
              </a:rPr>
              <a:t>Археологияның</a:t>
            </a:r>
            <a:r>
              <a:rPr lang="ru-RU" sz="1600" dirty="0" smtClean="0">
                <a:solidFill>
                  <a:schemeClr val="bg1"/>
                </a:solidFill>
              </a:rPr>
              <a:t> </a:t>
            </a:r>
            <a:r>
              <a:rPr lang="ru-RU" sz="1600" dirty="0" err="1">
                <a:solidFill>
                  <a:schemeClr val="bg1"/>
                </a:solidFill>
              </a:rPr>
              <a:t>дамуына</a:t>
            </a:r>
            <a:r>
              <a:rPr lang="ru-RU" sz="1600" dirty="0">
                <a:solidFill>
                  <a:schemeClr val="bg1"/>
                </a:solidFill>
              </a:rPr>
              <a:t> </a:t>
            </a:r>
            <a:r>
              <a:rPr lang="ru-RU" sz="1600" dirty="0" err="1">
                <a:solidFill>
                  <a:schemeClr val="bg1"/>
                </a:solidFill>
              </a:rPr>
              <a:t>ықпал</a:t>
            </a:r>
            <a:r>
              <a:rPr lang="ru-RU" sz="1600" dirty="0">
                <a:solidFill>
                  <a:schemeClr val="bg1"/>
                </a:solidFill>
              </a:rPr>
              <a:t>: Алтын </a:t>
            </a:r>
            <a:r>
              <a:rPr lang="ru-RU" sz="1600" dirty="0" err="1">
                <a:solidFill>
                  <a:schemeClr val="bg1"/>
                </a:solidFill>
              </a:rPr>
              <a:t>адамның</a:t>
            </a:r>
            <a:r>
              <a:rPr lang="ru-RU" sz="1600" dirty="0">
                <a:solidFill>
                  <a:schemeClr val="bg1"/>
                </a:solidFill>
              </a:rPr>
              <a:t> </a:t>
            </a:r>
            <a:r>
              <a:rPr lang="ru-RU" sz="1600" dirty="0" err="1">
                <a:solidFill>
                  <a:schemeClr val="bg1"/>
                </a:solidFill>
              </a:rPr>
              <a:t>табылуы</a:t>
            </a:r>
            <a:r>
              <a:rPr lang="ru-RU" sz="1600" dirty="0">
                <a:solidFill>
                  <a:schemeClr val="bg1"/>
                </a:solidFill>
              </a:rPr>
              <a:t> </a:t>
            </a:r>
            <a:r>
              <a:rPr lang="ru-RU" sz="1600" dirty="0" err="1">
                <a:solidFill>
                  <a:schemeClr val="bg1"/>
                </a:solidFill>
              </a:rPr>
              <a:t>Қазақстанда</a:t>
            </a:r>
            <a:r>
              <a:rPr lang="ru-RU" sz="1600" dirty="0">
                <a:solidFill>
                  <a:schemeClr val="bg1"/>
                </a:solidFill>
              </a:rPr>
              <a:t> </a:t>
            </a:r>
            <a:r>
              <a:rPr lang="ru-RU" sz="1600" dirty="0" err="1">
                <a:solidFill>
                  <a:schemeClr val="bg1"/>
                </a:solidFill>
              </a:rPr>
              <a:t>археологиялық</a:t>
            </a:r>
            <a:r>
              <a:rPr lang="ru-RU" sz="1600" dirty="0">
                <a:solidFill>
                  <a:schemeClr val="bg1"/>
                </a:solidFill>
              </a:rPr>
              <a:t> </a:t>
            </a:r>
            <a:r>
              <a:rPr lang="ru-RU" sz="1600" dirty="0" err="1">
                <a:solidFill>
                  <a:schemeClr val="bg1"/>
                </a:solidFill>
              </a:rPr>
              <a:t>зерттеулердің</a:t>
            </a:r>
            <a:r>
              <a:rPr lang="ru-RU" sz="1600" dirty="0">
                <a:solidFill>
                  <a:schemeClr val="bg1"/>
                </a:solidFill>
              </a:rPr>
              <a:t> </a:t>
            </a:r>
            <a:r>
              <a:rPr lang="ru-RU" sz="1600" dirty="0" err="1">
                <a:solidFill>
                  <a:schemeClr val="bg1"/>
                </a:solidFill>
              </a:rPr>
              <a:t>жаңа</a:t>
            </a:r>
            <a:r>
              <a:rPr lang="ru-RU" sz="1600" dirty="0">
                <a:solidFill>
                  <a:schemeClr val="bg1"/>
                </a:solidFill>
              </a:rPr>
              <a:t> </a:t>
            </a:r>
            <a:r>
              <a:rPr lang="ru-RU" sz="1600" dirty="0" err="1">
                <a:solidFill>
                  <a:schemeClr val="bg1"/>
                </a:solidFill>
              </a:rPr>
              <a:t>деңгейге</a:t>
            </a:r>
            <a:r>
              <a:rPr lang="ru-RU" sz="1600" dirty="0">
                <a:solidFill>
                  <a:schemeClr val="bg1"/>
                </a:solidFill>
              </a:rPr>
              <a:t> </a:t>
            </a:r>
            <a:r>
              <a:rPr lang="ru-RU" sz="1600" dirty="0" err="1">
                <a:solidFill>
                  <a:schemeClr val="bg1"/>
                </a:solidFill>
              </a:rPr>
              <a:t>көтерілуіне</a:t>
            </a:r>
            <a:r>
              <a:rPr lang="ru-RU" sz="1600" dirty="0">
                <a:solidFill>
                  <a:schemeClr val="bg1"/>
                </a:solidFill>
              </a:rPr>
              <a:t> </a:t>
            </a:r>
            <a:r>
              <a:rPr lang="ru-RU" sz="1600" dirty="0" err="1">
                <a:solidFill>
                  <a:schemeClr val="bg1"/>
                </a:solidFill>
              </a:rPr>
              <a:t>әсер</a:t>
            </a:r>
            <a:r>
              <a:rPr lang="ru-RU" sz="1600" dirty="0">
                <a:solidFill>
                  <a:schemeClr val="bg1"/>
                </a:solidFill>
              </a:rPr>
              <a:t> </a:t>
            </a:r>
            <a:r>
              <a:rPr lang="ru-RU" sz="1600" dirty="0" err="1">
                <a:solidFill>
                  <a:schemeClr val="bg1"/>
                </a:solidFill>
              </a:rPr>
              <a:t>етті</a:t>
            </a:r>
            <a:r>
              <a:rPr lang="ru-RU" sz="1600" dirty="0">
                <a:solidFill>
                  <a:schemeClr val="bg1"/>
                </a:solidFill>
              </a:rPr>
              <a:t>.	</a:t>
            </a:r>
            <a:r>
              <a:rPr lang="ru-RU" sz="1600" dirty="0" err="1" smtClean="0">
                <a:solidFill>
                  <a:schemeClr val="bg1"/>
                </a:solidFill>
              </a:rPr>
              <a:t>Жаңа</a:t>
            </a:r>
            <a:r>
              <a:rPr lang="ru-RU" sz="1600" dirty="0" smtClean="0">
                <a:solidFill>
                  <a:schemeClr val="bg1"/>
                </a:solidFill>
              </a:rPr>
              <a:t> </a:t>
            </a:r>
            <a:r>
              <a:rPr lang="ru-RU" sz="1600" dirty="0" err="1">
                <a:solidFill>
                  <a:schemeClr val="bg1"/>
                </a:solidFill>
              </a:rPr>
              <a:t>технологияларды</a:t>
            </a:r>
            <a:r>
              <a:rPr lang="ru-RU" sz="1600" dirty="0">
                <a:solidFill>
                  <a:schemeClr val="bg1"/>
                </a:solidFill>
              </a:rPr>
              <a:t> </a:t>
            </a:r>
            <a:r>
              <a:rPr lang="ru-RU" sz="1600" dirty="0" err="1">
                <a:solidFill>
                  <a:schemeClr val="bg1"/>
                </a:solidFill>
              </a:rPr>
              <a:t>қолдану</a:t>
            </a:r>
            <a:r>
              <a:rPr lang="ru-RU" sz="1600" dirty="0">
                <a:solidFill>
                  <a:schemeClr val="bg1"/>
                </a:solidFill>
              </a:rPr>
              <a:t>: </a:t>
            </a:r>
            <a:r>
              <a:rPr lang="ru-RU" sz="1600" dirty="0" err="1">
                <a:solidFill>
                  <a:schemeClr val="bg1"/>
                </a:solidFill>
              </a:rPr>
              <a:t>Зерттеулер</a:t>
            </a:r>
            <a:r>
              <a:rPr lang="ru-RU" sz="1600" dirty="0">
                <a:solidFill>
                  <a:schemeClr val="bg1"/>
                </a:solidFill>
              </a:rPr>
              <a:t> </a:t>
            </a:r>
            <a:r>
              <a:rPr lang="ru-RU" sz="1600" dirty="0" err="1">
                <a:solidFill>
                  <a:schemeClr val="bg1"/>
                </a:solidFill>
              </a:rPr>
              <a:t>барысында</a:t>
            </a:r>
            <a:r>
              <a:rPr lang="ru-RU" sz="1600" dirty="0">
                <a:solidFill>
                  <a:schemeClr val="bg1"/>
                </a:solidFill>
              </a:rPr>
              <a:t> </a:t>
            </a:r>
            <a:r>
              <a:rPr lang="ru-RU" sz="1600" dirty="0" err="1">
                <a:solidFill>
                  <a:schemeClr val="bg1"/>
                </a:solidFill>
              </a:rPr>
              <a:t>заманауи</a:t>
            </a:r>
            <a:r>
              <a:rPr lang="ru-RU" sz="1600" dirty="0">
                <a:solidFill>
                  <a:schemeClr val="bg1"/>
                </a:solidFill>
              </a:rPr>
              <a:t> </a:t>
            </a:r>
            <a:r>
              <a:rPr lang="ru-RU" sz="1600" dirty="0" err="1">
                <a:solidFill>
                  <a:schemeClr val="bg1"/>
                </a:solidFill>
              </a:rPr>
              <a:t>әдістер</a:t>
            </a:r>
            <a:r>
              <a:rPr lang="ru-RU" sz="1600" dirty="0">
                <a:solidFill>
                  <a:schemeClr val="bg1"/>
                </a:solidFill>
              </a:rPr>
              <a:t> (</a:t>
            </a:r>
            <a:r>
              <a:rPr lang="ru-RU" sz="1600" dirty="0" err="1">
                <a:solidFill>
                  <a:schemeClr val="bg1"/>
                </a:solidFill>
              </a:rPr>
              <a:t>радиокөміртекті</a:t>
            </a:r>
            <a:r>
              <a:rPr lang="ru-RU" sz="1600" dirty="0">
                <a:solidFill>
                  <a:schemeClr val="bg1"/>
                </a:solidFill>
              </a:rPr>
              <a:t> </a:t>
            </a:r>
            <a:r>
              <a:rPr lang="ru-RU" sz="1600" dirty="0" err="1">
                <a:solidFill>
                  <a:schemeClr val="bg1"/>
                </a:solidFill>
              </a:rPr>
              <a:t>талдау</a:t>
            </a:r>
            <a:r>
              <a:rPr lang="ru-RU" sz="1600" dirty="0">
                <a:solidFill>
                  <a:schemeClr val="bg1"/>
                </a:solidFill>
              </a:rPr>
              <a:t>, </a:t>
            </a:r>
            <a:r>
              <a:rPr lang="ru-RU" sz="1600" dirty="0" err="1">
                <a:solidFill>
                  <a:schemeClr val="bg1"/>
                </a:solidFill>
              </a:rPr>
              <a:t>химиялық</a:t>
            </a:r>
            <a:r>
              <a:rPr lang="ru-RU" sz="1600" dirty="0">
                <a:solidFill>
                  <a:schemeClr val="bg1"/>
                </a:solidFill>
              </a:rPr>
              <a:t> </a:t>
            </a:r>
            <a:r>
              <a:rPr lang="ru-RU" sz="1600" dirty="0" err="1">
                <a:solidFill>
                  <a:schemeClr val="bg1"/>
                </a:solidFill>
              </a:rPr>
              <a:t>сараптама</a:t>
            </a:r>
            <a:r>
              <a:rPr lang="ru-RU" sz="1600" dirty="0">
                <a:solidFill>
                  <a:schemeClr val="bg1"/>
                </a:solidFill>
              </a:rPr>
              <a:t>) </a:t>
            </a:r>
            <a:r>
              <a:rPr lang="ru-RU" sz="1600" dirty="0" err="1">
                <a:solidFill>
                  <a:schemeClr val="bg1"/>
                </a:solidFill>
              </a:rPr>
              <a:t>қолданылды</a:t>
            </a:r>
            <a:r>
              <a:rPr lang="ru-RU" sz="1600" dirty="0">
                <a:solidFill>
                  <a:schemeClr val="bg1"/>
                </a:solidFill>
              </a:rPr>
              <a:t>, </a:t>
            </a:r>
            <a:r>
              <a:rPr lang="ru-RU" sz="1600" dirty="0" err="1">
                <a:solidFill>
                  <a:schemeClr val="bg1"/>
                </a:solidFill>
              </a:rPr>
              <a:t>бұл</a:t>
            </a:r>
            <a:r>
              <a:rPr lang="ru-RU" sz="1600" dirty="0">
                <a:solidFill>
                  <a:schemeClr val="bg1"/>
                </a:solidFill>
              </a:rPr>
              <a:t> </a:t>
            </a:r>
            <a:r>
              <a:rPr lang="ru-RU" sz="1600" dirty="0" err="1">
                <a:solidFill>
                  <a:schemeClr val="bg1"/>
                </a:solidFill>
              </a:rPr>
              <a:t>ежелгі</a:t>
            </a:r>
            <a:r>
              <a:rPr lang="ru-RU" sz="1600" dirty="0">
                <a:solidFill>
                  <a:schemeClr val="bg1"/>
                </a:solidFill>
              </a:rPr>
              <a:t> </a:t>
            </a:r>
            <a:r>
              <a:rPr lang="ru-RU" sz="1600" dirty="0" err="1">
                <a:solidFill>
                  <a:schemeClr val="bg1"/>
                </a:solidFill>
              </a:rPr>
              <a:t>заттардың</a:t>
            </a:r>
            <a:r>
              <a:rPr lang="ru-RU" sz="1600" dirty="0">
                <a:solidFill>
                  <a:schemeClr val="bg1"/>
                </a:solidFill>
              </a:rPr>
              <a:t> </a:t>
            </a:r>
            <a:r>
              <a:rPr lang="ru-RU" sz="1600" dirty="0" err="1">
                <a:solidFill>
                  <a:schemeClr val="bg1"/>
                </a:solidFill>
              </a:rPr>
              <a:t>жасын</a:t>
            </a:r>
            <a:r>
              <a:rPr lang="ru-RU" sz="1600" dirty="0">
                <a:solidFill>
                  <a:schemeClr val="bg1"/>
                </a:solidFill>
              </a:rPr>
              <a:t>, </a:t>
            </a:r>
            <a:r>
              <a:rPr lang="ru-RU" sz="1600" dirty="0" err="1">
                <a:solidFill>
                  <a:schemeClr val="bg1"/>
                </a:solidFill>
              </a:rPr>
              <a:t>құрамын</a:t>
            </a:r>
            <a:r>
              <a:rPr lang="ru-RU" sz="1600" dirty="0">
                <a:solidFill>
                  <a:schemeClr val="bg1"/>
                </a:solidFill>
              </a:rPr>
              <a:t> </a:t>
            </a:r>
            <a:r>
              <a:rPr lang="ru-RU" sz="1600" dirty="0" err="1">
                <a:solidFill>
                  <a:schemeClr val="bg1"/>
                </a:solidFill>
              </a:rPr>
              <a:t>және</a:t>
            </a:r>
            <a:r>
              <a:rPr lang="ru-RU" sz="1600" dirty="0">
                <a:solidFill>
                  <a:schemeClr val="bg1"/>
                </a:solidFill>
              </a:rPr>
              <a:t> </a:t>
            </a:r>
            <a:r>
              <a:rPr lang="ru-RU" sz="1600" dirty="0" err="1">
                <a:solidFill>
                  <a:schemeClr val="bg1"/>
                </a:solidFill>
              </a:rPr>
              <a:t>жасалу</a:t>
            </a:r>
            <a:r>
              <a:rPr lang="ru-RU" sz="1600" dirty="0">
                <a:solidFill>
                  <a:schemeClr val="bg1"/>
                </a:solidFill>
              </a:rPr>
              <a:t> </a:t>
            </a:r>
            <a:r>
              <a:rPr lang="ru-RU" sz="1600" dirty="0" err="1">
                <a:solidFill>
                  <a:schemeClr val="bg1"/>
                </a:solidFill>
              </a:rPr>
              <a:t>техникасын</a:t>
            </a:r>
            <a:r>
              <a:rPr lang="ru-RU" sz="1600" dirty="0">
                <a:solidFill>
                  <a:schemeClr val="bg1"/>
                </a:solidFill>
              </a:rPr>
              <a:t> </a:t>
            </a:r>
            <a:r>
              <a:rPr lang="ru-RU" sz="1600" dirty="0" err="1">
                <a:solidFill>
                  <a:schemeClr val="bg1"/>
                </a:solidFill>
              </a:rPr>
              <a:t>анықтауға</a:t>
            </a:r>
            <a:r>
              <a:rPr lang="ru-RU" sz="1600" dirty="0">
                <a:solidFill>
                  <a:schemeClr val="bg1"/>
                </a:solidFill>
              </a:rPr>
              <a:t> </a:t>
            </a:r>
            <a:r>
              <a:rPr lang="ru-RU" sz="1600" dirty="0" err="1">
                <a:solidFill>
                  <a:schemeClr val="bg1"/>
                </a:solidFill>
              </a:rPr>
              <a:t>көмектесті</a:t>
            </a:r>
            <a:r>
              <a:rPr lang="ru-RU" sz="1600" dirty="0" smtClean="0">
                <a:solidFill>
                  <a:schemeClr val="bg1"/>
                </a:solidFill>
              </a:rPr>
              <a:t>.</a:t>
            </a:r>
          </a:p>
          <a:p>
            <a:r>
              <a:rPr lang="ru-RU" sz="1600" dirty="0" smtClean="0">
                <a:solidFill>
                  <a:schemeClr val="bg1"/>
                </a:solidFill>
              </a:rPr>
              <a:t>5</a:t>
            </a:r>
            <a:r>
              <a:rPr lang="ru-RU" sz="1600" dirty="0">
                <a:solidFill>
                  <a:schemeClr val="bg1"/>
                </a:solidFill>
              </a:rPr>
              <a:t>. </a:t>
            </a:r>
            <a:r>
              <a:rPr lang="ru-RU" sz="1600" dirty="0" err="1">
                <a:solidFill>
                  <a:schemeClr val="bg1"/>
                </a:solidFill>
              </a:rPr>
              <a:t>Қазіргі</a:t>
            </a:r>
            <a:r>
              <a:rPr lang="ru-RU" sz="1600" dirty="0">
                <a:solidFill>
                  <a:schemeClr val="bg1"/>
                </a:solidFill>
              </a:rPr>
              <a:t> </a:t>
            </a:r>
            <a:r>
              <a:rPr lang="ru-RU" sz="1600" dirty="0" err="1">
                <a:solidFill>
                  <a:schemeClr val="bg1"/>
                </a:solidFill>
              </a:rPr>
              <a:t>заманғы</a:t>
            </a:r>
            <a:r>
              <a:rPr lang="ru-RU" sz="1600" dirty="0">
                <a:solidFill>
                  <a:schemeClr val="bg1"/>
                </a:solidFill>
              </a:rPr>
              <a:t> </a:t>
            </a:r>
            <a:r>
              <a:rPr lang="ru-RU" sz="1600" dirty="0" err="1" smtClean="0">
                <a:solidFill>
                  <a:schemeClr val="bg1"/>
                </a:solidFill>
              </a:rPr>
              <a:t>маңызы</a:t>
            </a:r>
            <a:endParaRPr lang="ru-RU" sz="1600" dirty="0" smtClean="0">
              <a:solidFill>
                <a:schemeClr val="bg1"/>
              </a:solidFill>
            </a:endParaRPr>
          </a:p>
          <a:p>
            <a:r>
              <a:rPr lang="ru-RU" sz="1600" dirty="0" err="1" smtClean="0">
                <a:solidFill>
                  <a:schemeClr val="bg1"/>
                </a:solidFill>
              </a:rPr>
              <a:t>Ұлттық</a:t>
            </a:r>
            <a:r>
              <a:rPr lang="ru-RU" sz="1600" dirty="0" smtClean="0">
                <a:solidFill>
                  <a:schemeClr val="bg1"/>
                </a:solidFill>
              </a:rPr>
              <a:t> </a:t>
            </a:r>
            <a:r>
              <a:rPr lang="ru-RU" sz="1600" dirty="0">
                <a:solidFill>
                  <a:schemeClr val="bg1"/>
                </a:solidFill>
              </a:rPr>
              <a:t>символ: Алтын </a:t>
            </a:r>
            <a:r>
              <a:rPr lang="ru-RU" sz="1600" dirty="0" err="1">
                <a:solidFill>
                  <a:schemeClr val="bg1"/>
                </a:solidFill>
              </a:rPr>
              <a:t>адам</a:t>
            </a:r>
            <a:r>
              <a:rPr lang="ru-RU" sz="1600" dirty="0">
                <a:solidFill>
                  <a:schemeClr val="bg1"/>
                </a:solidFill>
              </a:rPr>
              <a:t> </a:t>
            </a:r>
            <a:r>
              <a:rPr lang="ru-RU" sz="1600" dirty="0" err="1">
                <a:solidFill>
                  <a:schemeClr val="bg1"/>
                </a:solidFill>
              </a:rPr>
              <a:t>Қазақстанның</a:t>
            </a:r>
            <a:r>
              <a:rPr lang="ru-RU" sz="1600" dirty="0">
                <a:solidFill>
                  <a:schemeClr val="bg1"/>
                </a:solidFill>
              </a:rPr>
              <a:t> </a:t>
            </a:r>
            <a:r>
              <a:rPr lang="ru-RU" sz="1600" dirty="0" err="1">
                <a:solidFill>
                  <a:schemeClr val="bg1"/>
                </a:solidFill>
              </a:rPr>
              <a:t>Тәуелсіздік</a:t>
            </a:r>
            <a:r>
              <a:rPr lang="ru-RU" sz="1600" dirty="0">
                <a:solidFill>
                  <a:schemeClr val="bg1"/>
                </a:solidFill>
              </a:rPr>
              <a:t> символы </a:t>
            </a:r>
            <a:r>
              <a:rPr lang="ru-RU" sz="1600" dirty="0" err="1">
                <a:solidFill>
                  <a:schemeClr val="bg1"/>
                </a:solidFill>
              </a:rPr>
              <a:t>ретінде</a:t>
            </a:r>
            <a:r>
              <a:rPr lang="ru-RU" sz="1600" dirty="0">
                <a:solidFill>
                  <a:schemeClr val="bg1"/>
                </a:solidFill>
              </a:rPr>
              <a:t> </a:t>
            </a:r>
            <a:r>
              <a:rPr lang="ru-RU" sz="1600" dirty="0" err="1">
                <a:solidFill>
                  <a:schemeClr val="bg1"/>
                </a:solidFill>
              </a:rPr>
              <a:t>қарастырылады</a:t>
            </a:r>
            <a:r>
              <a:rPr lang="ru-RU" sz="1600" dirty="0">
                <a:solidFill>
                  <a:schemeClr val="bg1"/>
                </a:solidFill>
              </a:rPr>
              <a:t>. </a:t>
            </a:r>
            <a:r>
              <a:rPr lang="ru-RU" sz="1600" dirty="0" err="1">
                <a:solidFill>
                  <a:schemeClr val="bg1"/>
                </a:solidFill>
              </a:rPr>
              <a:t>Оның</a:t>
            </a:r>
            <a:r>
              <a:rPr lang="ru-RU" sz="1600" dirty="0">
                <a:solidFill>
                  <a:schemeClr val="bg1"/>
                </a:solidFill>
              </a:rPr>
              <a:t> </a:t>
            </a:r>
            <a:r>
              <a:rPr lang="ru-RU" sz="1600" dirty="0" err="1">
                <a:solidFill>
                  <a:schemeClr val="bg1"/>
                </a:solidFill>
              </a:rPr>
              <a:t>мүсіні</a:t>
            </a:r>
            <a:r>
              <a:rPr lang="ru-RU" sz="1600" dirty="0">
                <a:solidFill>
                  <a:schemeClr val="bg1"/>
                </a:solidFill>
              </a:rPr>
              <a:t> </a:t>
            </a:r>
            <a:r>
              <a:rPr lang="ru-RU" sz="1600" dirty="0" err="1">
                <a:solidFill>
                  <a:schemeClr val="bg1"/>
                </a:solidFill>
              </a:rPr>
              <a:t>елорда</a:t>
            </a:r>
            <a:r>
              <a:rPr lang="ru-RU" sz="1600" dirty="0">
                <a:solidFill>
                  <a:schemeClr val="bg1"/>
                </a:solidFill>
              </a:rPr>
              <a:t> мен </a:t>
            </a:r>
            <a:r>
              <a:rPr lang="ru-RU" sz="1600" dirty="0" err="1">
                <a:solidFill>
                  <a:schemeClr val="bg1"/>
                </a:solidFill>
              </a:rPr>
              <a:t>басқа</a:t>
            </a:r>
            <a:r>
              <a:rPr lang="ru-RU" sz="1600" dirty="0">
                <a:solidFill>
                  <a:schemeClr val="bg1"/>
                </a:solidFill>
              </a:rPr>
              <a:t> да </a:t>
            </a:r>
            <a:r>
              <a:rPr lang="ru-RU" sz="1600" dirty="0" err="1">
                <a:solidFill>
                  <a:schemeClr val="bg1"/>
                </a:solidFill>
              </a:rPr>
              <a:t>қалаларда</a:t>
            </a:r>
            <a:r>
              <a:rPr lang="ru-RU" sz="1600" dirty="0">
                <a:solidFill>
                  <a:schemeClr val="bg1"/>
                </a:solidFill>
              </a:rPr>
              <a:t> </a:t>
            </a:r>
            <a:r>
              <a:rPr lang="ru-RU" sz="1600" dirty="0" err="1" smtClean="0">
                <a:solidFill>
                  <a:schemeClr val="bg1"/>
                </a:solidFill>
              </a:rPr>
              <a:t>қойылған.Туризмді</a:t>
            </a:r>
            <a:r>
              <a:rPr lang="ru-RU" sz="1600" dirty="0" smtClean="0">
                <a:solidFill>
                  <a:schemeClr val="bg1"/>
                </a:solidFill>
              </a:rPr>
              <a:t> </a:t>
            </a:r>
            <a:r>
              <a:rPr lang="ru-RU" sz="1600" dirty="0" err="1">
                <a:solidFill>
                  <a:schemeClr val="bg1"/>
                </a:solidFill>
              </a:rPr>
              <a:t>дамыту</a:t>
            </a:r>
            <a:r>
              <a:rPr lang="ru-RU" sz="1600" dirty="0">
                <a:solidFill>
                  <a:schemeClr val="bg1"/>
                </a:solidFill>
              </a:rPr>
              <a:t>: </a:t>
            </a:r>
            <a:r>
              <a:rPr lang="ru-RU" sz="1600" dirty="0" err="1">
                <a:solidFill>
                  <a:schemeClr val="bg1"/>
                </a:solidFill>
              </a:rPr>
              <a:t>Бұл</a:t>
            </a:r>
            <a:r>
              <a:rPr lang="ru-RU" sz="1600" dirty="0">
                <a:solidFill>
                  <a:schemeClr val="bg1"/>
                </a:solidFill>
              </a:rPr>
              <a:t> </a:t>
            </a:r>
            <a:r>
              <a:rPr lang="ru-RU" sz="1600" dirty="0" err="1">
                <a:solidFill>
                  <a:schemeClr val="bg1"/>
                </a:solidFill>
              </a:rPr>
              <a:t>олжа</a:t>
            </a:r>
            <a:r>
              <a:rPr lang="ru-RU" sz="1600" dirty="0">
                <a:solidFill>
                  <a:schemeClr val="bg1"/>
                </a:solidFill>
              </a:rPr>
              <a:t> </a:t>
            </a:r>
            <a:r>
              <a:rPr lang="ru-RU" sz="1600" dirty="0" err="1">
                <a:solidFill>
                  <a:schemeClr val="bg1"/>
                </a:solidFill>
              </a:rPr>
              <a:t>Қазақстанның</a:t>
            </a:r>
            <a:r>
              <a:rPr lang="ru-RU" sz="1600" dirty="0">
                <a:solidFill>
                  <a:schemeClr val="bg1"/>
                </a:solidFill>
              </a:rPr>
              <a:t> </a:t>
            </a:r>
            <a:r>
              <a:rPr lang="ru-RU" sz="1600" dirty="0" err="1">
                <a:solidFill>
                  <a:schemeClr val="bg1"/>
                </a:solidFill>
              </a:rPr>
              <a:t>туристік</a:t>
            </a:r>
            <a:r>
              <a:rPr lang="ru-RU" sz="1600" dirty="0">
                <a:solidFill>
                  <a:schemeClr val="bg1"/>
                </a:solidFill>
              </a:rPr>
              <a:t> </a:t>
            </a:r>
            <a:r>
              <a:rPr lang="ru-RU" sz="1600" dirty="0" err="1">
                <a:solidFill>
                  <a:schemeClr val="bg1"/>
                </a:solidFill>
              </a:rPr>
              <a:t>нысандарының</a:t>
            </a:r>
            <a:r>
              <a:rPr lang="ru-RU" sz="1600" dirty="0">
                <a:solidFill>
                  <a:schemeClr val="bg1"/>
                </a:solidFill>
              </a:rPr>
              <a:t> </a:t>
            </a:r>
            <a:r>
              <a:rPr lang="ru-RU" sz="1600" dirty="0" err="1">
                <a:solidFill>
                  <a:schemeClr val="bg1"/>
                </a:solidFill>
              </a:rPr>
              <a:t>бірі</a:t>
            </a:r>
            <a:r>
              <a:rPr lang="ru-RU" sz="1600" dirty="0">
                <a:solidFill>
                  <a:schemeClr val="bg1"/>
                </a:solidFill>
              </a:rPr>
              <a:t> </a:t>
            </a:r>
            <a:r>
              <a:rPr lang="ru-RU" sz="1600" dirty="0" err="1">
                <a:solidFill>
                  <a:schemeClr val="bg1"/>
                </a:solidFill>
              </a:rPr>
              <a:t>ретінде</a:t>
            </a:r>
            <a:r>
              <a:rPr lang="ru-RU" sz="1600" dirty="0">
                <a:solidFill>
                  <a:schemeClr val="bg1"/>
                </a:solidFill>
              </a:rPr>
              <a:t> </a:t>
            </a:r>
            <a:r>
              <a:rPr lang="ru-RU" sz="1600" dirty="0" err="1">
                <a:solidFill>
                  <a:schemeClr val="bg1"/>
                </a:solidFill>
              </a:rPr>
              <a:t>шетелдік</a:t>
            </a:r>
            <a:r>
              <a:rPr lang="ru-RU" sz="1600" dirty="0">
                <a:solidFill>
                  <a:schemeClr val="bg1"/>
                </a:solidFill>
              </a:rPr>
              <a:t> </a:t>
            </a:r>
            <a:r>
              <a:rPr lang="ru-RU" sz="1600" dirty="0" err="1">
                <a:solidFill>
                  <a:schemeClr val="bg1"/>
                </a:solidFill>
              </a:rPr>
              <a:t>және</a:t>
            </a:r>
            <a:r>
              <a:rPr lang="ru-RU" sz="1600" dirty="0">
                <a:solidFill>
                  <a:schemeClr val="bg1"/>
                </a:solidFill>
              </a:rPr>
              <a:t> </a:t>
            </a:r>
            <a:r>
              <a:rPr lang="ru-RU" sz="1600" dirty="0" err="1">
                <a:solidFill>
                  <a:schemeClr val="bg1"/>
                </a:solidFill>
              </a:rPr>
              <a:t>отандық</a:t>
            </a:r>
            <a:r>
              <a:rPr lang="ru-RU" sz="1600" dirty="0">
                <a:solidFill>
                  <a:schemeClr val="bg1"/>
                </a:solidFill>
              </a:rPr>
              <a:t> </a:t>
            </a:r>
            <a:r>
              <a:rPr lang="ru-RU" sz="1600" dirty="0" err="1">
                <a:solidFill>
                  <a:schemeClr val="bg1"/>
                </a:solidFill>
              </a:rPr>
              <a:t>туристердің</a:t>
            </a:r>
            <a:r>
              <a:rPr lang="ru-RU" sz="1600" dirty="0">
                <a:solidFill>
                  <a:schemeClr val="bg1"/>
                </a:solidFill>
              </a:rPr>
              <a:t> </a:t>
            </a:r>
            <a:r>
              <a:rPr lang="ru-RU" sz="1600" dirty="0" err="1">
                <a:solidFill>
                  <a:schemeClr val="bg1"/>
                </a:solidFill>
              </a:rPr>
              <a:t>қызығушылығын</a:t>
            </a:r>
            <a:r>
              <a:rPr lang="ru-RU" sz="1600" dirty="0">
                <a:solidFill>
                  <a:schemeClr val="bg1"/>
                </a:solidFill>
              </a:rPr>
              <a:t> </a:t>
            </a:r>
            <a:r>
              <a:rPr lang="ru-RU" sz="1600" dirty="0" err="1">
                <a:solidFill>
                  <a:schemeClr val="bg1"/>
                </a:solidFill>
              </a:rPr>
              <a:t>арттыруда</a:t>
            </a:r>
            <a:r>
              <a:rPr lang="ru-RU" sz="1600" dirty="0">
                <a:solidFill>
                  <a:schemeClr val="bg1"/>
                </a:solidFill>
              </a:rPr>
              <a:t>.	</a:t>
            </a:r>
            <a:r>
              <a:rPr lang="ru-RU" sz="1600" dirty="0" err="1" smtClean="0">
                <a:solidFill>
                  <a:schemeClr val="bg1"/>
                </a:solidFill>
              </a:rPr>
              <a:t>Мәдени</a:t>
            </a:r>
            <a:r>
              <a:rPr lang="ru-RU" sz="1600" dirty="0" smtClean="0">
                <a:solidFill>
                  <a:schemeClr val="bg1"/>
                </a:solidFill>
              </a:rPr>
              <a:t> </a:t>
            </a:r>
            <a:r>
              <a:rPr lang="ru-RU" sz="1600" dirty="0" err="1">
                <a:solidFill>
                  <a:schemeClr val="bg1"/>
                </a:solidFill>
              </a:rPr>
              <a:t>құндылықтың</a:t>
            </a:r>
            <a:r>
              <a:rPr lang="ru-RU" sz="1600" dirty="0">
                <a:solidFill>
                  <a:schemeClr val="bg1"/>
                </a:solidFill>
              </a:rPr>
              <a:t> </a:t>
            </a:r>
            <a:r>
              <a:rPr lang="ru-RU" sz="1600" dirty="0" err="1">
                <a:solidFill>
                  <a:schemeClr val="bg1"/>
                </a:solidFill>
              </a:rPr>
              <a:t>насихатталуы</a:t>
            </a:r>
            <a:r>
              <a:rPr lang="ru-RU" sz="1600" dirty="0">
                <a:solidFill>
                  <a:schemeClr val="bg1"/>
                </a:solidFill>
              </a:rPr>
              <a:t>: Алтын </a:t>
            </a:r>
            <a:r>
              <a:rPr lang="ru-RU" sz="1600" dirty="0" err="1">
                <a:solidFill>
                  <a:schemeClr val="bg1"/>
                </a:solidFill>
              </a:rPr>
              <a:t>адамның</a:t>
            </a:r>
            <a:r>
              <a:rPr lang="ru-RU" sz="1600" dirty="0">
                <a:solidFill>
                  <a:schemeClr val="bg1"/>
                </a:solidFill>
              </a:rPr>
              <a:t> </a:t>
            </a:r>
            <a:r>
              <a:rPr lang="ru-RU" sz="1600" dirty="0" err="1">
                <a:solidFill>
                  <a:schemeClr val="bg1"/>
                </a:solidFill>
              </a:rPr>
              <a:t>бейнесі</a:t>
            </a:r>
            <a:r>
              <a:rPr lang="ru-RU" sz="1600" dirty="0">
                <a:solidFill>
                  <a:schemeClr val="bg1"/>
                </a:solidFill>
              </a:rPr>
              <a:t> </a:t>
            </a:r>
            <a:r>
              <a:rPr lang="ru-RU" sz="1600" dirty="0" err="1">
                <a:solidFill>
                  <a:schemeClr val="bg1"/>
                </a:solidFill>
              </a:rPr>
              <a:t>Қазақстанның</a:t>
            </a:r>
            <a:r>
              <a:rPr lang="ru-RU" sz="1600" dirty="0">
                <a:solidFill>
                  <a:schemeClr val="bg1"/>
                </a:solidFill>
              </a:rPr>
              <a:t> </a:t>
            </a:r>
            <a:r>
              <a:rPr lang="ru-RU" sz="1600" dirty="0" err="1">
                <a:solidFill>
                  <a:schemeClr val="bg1"/>
                </a:solidFill>
              </a:rPr>
              <a:t>ұлттық</a:t>
            </a:r>
            <a:r>
              <a:rPr lang="ru-RU" sz="1600" dirty="0">
                <a:solidFill>
                  <a:schemeClr val="bg1"/>
                </a:solidFill>
              </a:rPr>
              <a:t> </a:t>
            </a:r>
            <a:r>
              <a:rPr lang="ru-RU" sz="1600" dirty="0" err="1">
                <a:solidFill>
                  <a:schemeClr val="bg1"/>
                </a:solidFill>
              </a:rPr>
              <a:t>валютасында</a:t>
            </a:r>
            <a:r>
              <a:rPr lang="ru-RU" sz="1600" dirty="0">
                <a:solidFill>
                  <a:schemeClr val="bg1"/>
                </a:solidFill>
              </a:rPr>
              <a:t>, </a:t>
            </a:r>
            <a:r>
              <a:rPr lang="ru-RU" sz="1600" dirty="0" err="1">
                <a:solidFill>
                  <a:schemeClr val="bg1"/>
                </a:solidFill>
              </a:rPr>
              <a:t>көрмелерде</a:t>
            </a:r>
            <a:r>
              <a:rPr lang="ru-RU" sz="1600" dirty="0">
                <a:solidFill>
                  <a:schemeClr val="bg1"/>
                </a:solidFill>
              </a:rPr>
              <a:t> </a:t>
            </a:r>
            <a:r>
              <a:rPr lang="ru-RU" sz="1600" dirty="0" err="1">
                <a:solidFill>
                  <a:schemeClr val="bg1"/>
                </a:solidFill>
              </a:rPr>
              <a:t>және</a:t>
            </a:r>
            <a:r>
              <a:rPr lang="ru-RU" sz="1600" dirty="0">
                <a:solidFill>
                  <a:schemeClr val="bg1"/>
                </a:solidFill>
              </a:rPr>
              <a:t> </a:t>
            </a:r>
            <a:r>
              <a:rPr lang="ru-RU" sz="1600" dirty="0" err="1">
                <a:solidFill>
                  <a:schemeClr val="bg1"/>
                </a:solidFill>
              </a:rPr>
              <a:t>мәдени</a:t>
            </a:r>
            <a:r>
              <a:rPr lang="ru-RU" sz="1600" dirty="0">
                <a:solidFill>
                  <a:schemeClr val="bg1"/>
                </a:solidFill>
              </a:rPr>
              <a:t> </a:t>
            </a:r>
            <a:r>
              <a:rPr lang="ru-RU" sz="1600" dirty="0" err="1">
                <a:solidFill>
                  <a:schemeClr val="bg1"/>
                </a:solidFill>
              </a:rPr>
              <a:t>іс-шараларда</a:t>
            </a:r>
            <a:r>
              <a:rPr lang="ru-RU" sz="1600" dirty="0">
                <a:solidFill>
                  <a:schemeClr val="bg1"/>
                </a:solidFill>
              </a:rPr>
              <a:t> </a:t>
            </a:r>
            <a:r>
              <a:rPr lang="ru-RU" sz="1600" dirty="0" err="1">
                <a:solidFill>
                  <a:schemeClr val="bg1"/>
                </a:solidFill>
              </a:rPr>
              <a:t>кеңінен</a:t>
            </a:r>
            <a:r>
              <a:rPr lang="ru-RU" sz="1600" dirty="0">
                <a:solidFill>
                  <a:schemeClr val="bg1"/>
                </a:solidFill>
              </a:rPr>
              <a:t> </a:t>
            </a:r>
            <a:r>
              <a:rPr lang="ru-RU" sz="1600" dirty="0" err="1">
                <a:solidFill>
                  <a:schemeClr val="bg1"/>
                </a:solidFill>
              </a:rPr>
              <a:t>қолданылады</a:t>
            </a:r>
            <a:r>
              <a:rPr lang="ru-RU" sz="1600" dirty="0">
                <a:solidFill>
                  <a:schemeClr val="bg1"/>
                </a:solidFill>
              </a:rPr>
              <a:t>.</a:t>
            </a:r>
          </a:p>
        </p:txBody>
      </p:sp>
    </p:spTree>
    <p:extLst>
      <p:ext uri="{BB962C8B-B14F-4D97-AF65-F5344CB8AC3E}">
        <p14:creationId xmlns:p14="http://schemas.microsoft.com/office/powerpoint/2010/main" val="420514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47650" y="646113"/>
            <a:ext cx="11201399" cy="6011862"/>
          </a:xfrm>
        </p:spPr>
      </p:pic>
      <p:sp>
        <p:nvSpPr>
          <p:cNvPr id="5" name="TextBox 4"/>
          <p:cNvSpPr txBox="1"/>
          <p:nvPr/>
        </p:nvSpPr>
        <p:spPr>
          <a:xfrm>
            <a:off x="104775" y="85725"/>
            <a:ext cx="9639300" cy="400110"/>
          </a:xfrm>
          <a:prstGeom prst="rect">
            <a:avLst/>
          </a:prstGeom>
          <a:noFill/>
        </p:spPr>
        <p:txBody>
          <a:bodyPr wrap="square" rtlCol="0">
            <a:spAutoFit/>
          </a:bodyPr>
          <a:lstStyle/>
          <a:p>
            <a:r>
              <a:rPr lang="kk-KZ" sz="2000" b="1" dirty="0" smtClean="0">
                <a:solidFill>
                  <a:schemeClr val="bg1"/>
                </a:solidFill>
              </a:rPr>
              <a:t>1-Тапсырма. Екі топқа ортақ тапсырма.</a:t>
            </a:r>
            <a:endParaRPr lang="ru-RU" sz="2000" b="1" dirty="0">
              <a:solidFill>
                <a:schemeClr val="bg1"/>
              </a:solidFill>
            </a:endParaRPr>
          </a:p>
        </p:txBody>
      </p:sp>
    </p:spTree>
    <p:extLst>
      <p:ext uri="{BB962C8B-B14F-4D97-AF65-F5344CB8AC3E}">
        <p14:creationId xmlns:p14="http://schemas.microsoft.com/office/powerpoint/2010/main" val="2778839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idx="1"/>
          </p:nvPr>
        </p:nvSpPr>
        <p:spPr>
          <a:xfrm>
            <a:off x="285750" y="95250"/>
            <a:ext cx="10848975" cy="6210300"/>
          </a:xfrm>
        </p:spPr>
        <p:txBody>
          <a:bodyPr>
            <a:normAutofit/>
          </a:bodyPr>
          <a:lstStyle/>
          <a:p>
            <a:r>
              <a:rPr lang="ru-RU" sz="3200" b="1" dirty="0" err="1" smtClean="0">
                <a:solidFill>
                  <a:schemeClr val="bg1"/>
                </a:solidFill>
              </a:rPr>
              <a:t>Жауабы</a:t>
            </a:r>
            <a:r>
              <a:rPr lang="ru-RU" sz="3200" b="1" dirty="0" smtClean="0">
                <a:solidFill>
                  <a:schemeClr val="bg1"/>
                </a:solidFill>
              </a:rPr>
              <a:t>: алтын </a:t>
            </a:r>
            <a:r>
              <a:rPr lang="ru-RU" sz="3200" b="1" dirty="0" err="1">
                <a:solidFill>
                  <a:schemeClr val="bg1"/>
                </a:solidFill>
              </a:rPr>
              <a:t>адам</a:t>
            </a:r>
            <a:r>
              <a:rPr lang="ru-RU" sz="3200" b="1" dirty="0">
                <a:solidFill>
                  <a:schemeClr val="bg1"/>
                </a:solidFill>
              </a:rPr>
              <a:t> </a:t>
            </a:r>
            <a:r>
              <a:rPr lang="ru-RU" sz="3200" b="1" dirty="0" err="1">
                <a:solidFill>
                  <a:schemeClr val="bg1"/>
                </a:solidFill>
              </a:rPr>
              <a:t>табылған</a:t>
            </a:r>
            <a:r>
              <a:rPr lang="ru-RU" sz="3200" b="1" dirty="0">
                <a:solidFill>
                  <a:schemeClr val="bg1"/>
                </a:solidFill>
              </a:rPr>
              <a:t> </a:t>
            </a:r>
            <a:r>
              <a:rPr lang="ru-RU" sz="3200" b="1" dirty="0" err="1">
                <a:solidFill>
                  <a:schemeClr val="bg1"/>
                </a:solidFill>
              </a:rPr>
              <a:t>орындар</a:t>
            </a:r>
            <a:r>
              <a:rPr lang="ru-RU" sz="3200" b="1" dirty="0">
                <a:solidFill>
                  <a:schemeClr val="bg1"/>
                </a:solidFill>
              </a:rPr>
              <a:t> мен </a:t>
            </a:r>
            <a:r>
              <a:rPr lang="ru-RU" sz="3200" b="1" dirty="0" err="1">
                <a:solidFill>
                  <a:schemeClr val="bg1"/>
                </a:solidFill>
              </a:rPr>
              <a:t>олардың</a:t>
            </a:r>
            <a:r>
              <a:rPr lang="ru-RU" sz="3200" b="1" dirty="0">
                <a:solidFill>
                  <a:schemeClr val="bg1"/>
                </a:solidFill>
              </a:rPr>
              <a:t> </a:t>
            </a:r>
            <a:r>
              <a:rPr lang="ru-RU" sz="3200" b="1" dirty="0" err="1">
                <a:solidFill>
                  <a:schemeClr val="bg1"/>
                </a:solidFill>
              </a:rPr>
              <a:t>ерекшеліктері</a:t>
            </a:r>
            <a:r>
              <a:rPr lang="ru-RU" sz="3200" b="1" dirty="0">
                <a:solidFill>
                  <a:schemeClr val="bg1"/>
                </a:solidFill>
              </a:rPr>
              <a:t>:</a:t>
            </a:r>
            <a:r>
              <a:rPr lang="ru-RU" dirty="0">
                <a:solidFill>
                  <a:schemeClr val="bg1"/>
                </a:solidFill>
              </a:rPr>
              <a:t>	</a:t>
            </a:r>
            <a:endParaRPr lang="ru-RU" dirty="0" smtClean="0">
              <a:solidFill>
                <a:schemeClr val="bg1"/>
              </a:solidFill>
            </a:endParaRPr>
          </a:p>
          <a:p>
            <a:r>
              <a:rPr lang="ru-RU" dirty="0" smtClean="0">
                <a:solidFill>
                  <a:schemeClr val="bg1"/>
                </a:solidFill>
              </a:rPr>
              <a:t>1.Есік </a:t>
            </a:r>
            <a:r>
              <a:rPr lang="ru-RU" dirty="0" err="1">
                <a:solidFill>
                  <a:schemeClr val="bg1"/>
                </a:solidFill>
              </a:rPr>
              <a:t>қорғаны</a:t>
            </a:r>
            <a:r>
              <a:rPr lang="ru-RU" dirty="0">
                <a:solidFill>
                  <a:schemeClr val="bg1"/>
                </a:solidFill>
              </a:rPr>
              <a:t> (1969)	</a:t>
            </a:r>
            <a:r>
              <a:rPr lang="ru-RU" dirty="0" err="1" smtClean="0">
                <a:solidFill>
                  <a:schemeClr val="bg1"/>
                </a:solidFill>
              </a:rPr>
              <a:t>Табылған</a:t>
            </a:r>
            <a:r>
              <a:rPr lang="ru-RU" dirty="0" smtClean="0">
                <a:solidFill>
                  <a:schemeClr val="bg1"/>
                </a:solidFill>
              </a:rPr>
              <a:t> </a:t>
            </a:r>
            <a:r>
              <a:rPr lang="ru-RU" dirty="0" err="1">
                <a:solidFill>
                  <a:schemeClr val="bg1"/>
                </a:solidFill>
              </a:rPr>
              <a:t>жері</a:t>
            </a:r>
            <a:r>
              <a:rPr lang="ru-RU" dirty="0">
                <a:solidFill>
                  <a:schemeClr val="bg1"/>
                </a:solidFill>
              </a:rPr>
              <a:t>: Алматы </a:t>
            </a:r>
            <a:r>
              <a:rPr lang="ru-RU" dirty="0" err="1" smtClean="0">
                <a:solidFill>
                  <a:schemeClr val="bg1"/>
                </a:solidFill>
              </a:rPr>
              <a:t>облысы.Уақыты</a:t>
            </a:r>
            <a:r>
              <a:rPr lang="ru-RU" dirty="0">
                <a:solidFill>
                  <a:schemeClr val="bg1"/>
                </a:solidFill>
              </a:rPr>
              <a:t>: </a:t>
            </a:r>
            <a:r>
              <a:rPr lang="ru-RU" dirty="0" err="1">
                <a:solidFill>
                  <a:schemeClr val="bg1"/>
                </a:solidFill>
              </a:rPr>
              <a:t>Б.з.д</a:t>
            </a:r>
            <a:r>
              <a:rPr lang="ru-RU" dirty="0">
                <a:solidFill>
                  <a:schemeClr val="bg1"/>
                </a:solidFill>
              </a:rPr>
              <a:t>. </a:t>
            </a:r>
            <a:r>
              <a:rPr lang="en-US" dirty="0">
                <a:solidFill>
                  <a:schemeClr val="bg1"/>
                </a:solidFill>
              </a:rPr>
              <a:t>V-IV </a:t>
            </a:r>
            <a:r>
              <a:rPr lang="ru-RU" dirty="0" err="1">
                <a:solidFill>
                  <a:schemeClr val="bg1"/>
                </a:solidFill>
              </a:rPr>
              <a:t>ғасырлар</a:t>
            </a:r>
            <a:r>
              <a:rPr lang="ru-RU" dirty="0">
                <a:solidFill>
                  <a:schemeClr val="bg1"/>
                </a:solidFill>
              </a:rPr>
              <a:t>.	</a:t>
            </a:r>
            <a:r>
              <a:rPr lang="ru-RU" dirty="0" err="1" smtClean="0">
                <a:solidFill>
                  <a:schemeClr val="bg1"/>
                </a:solidFill>
              </a:rPr>
              <a:t>Ерекшелігі</a:t>
            </a:r>
            <a:r>
              <a:rPr lang="ru-RU" dirty="0">
                <a:solidFill>
                  <a:schemeClr val="bg1"/>
                </a:solidFill>
              </a:rPr>
              <a:t>: </a:t>
            </a:r>
            <a:r>
              <a:rPr lang="ru-RU" dirty="0" err="1">
                <a:solidFill>
                  <a:schemeClr val="bg1"/>
                </a:solidFill>
              </a:rPr>
              <a:t>Бұл</a:t>
            </a:r>
            <a:r>
              <a:rPr lang="ru-RU" dirty="0">
                <a:solidFill>
                  <a:schemeClr val="bg1"/>
                </a:solidFill>
              </a:rPr>
              <a:t> </a:t>
            </a:r>
            <a:r>
              <a:rPr lang="ru-RU" dirty="0" err="1">
                <a:solidFill>
                  <a:schemeClr val="bg1"/>
                </a:solidFill>
              </a:rPr>
              <a:t>ең</a:t>
            </a:r>
            <a:r>
              <a:rPr lang="ru-RU" dirty="0">
                <a:solidFill>
                  <a:schemeClr val="bg1"/>
                </a:solidFill>
              </a:rPr>
              <a:t> </a:t>
            </a:r>
            <a:r>
              <a:rPr lang="ru-RU" dirty="0" err="1">
                <a:solidFill>
                  <a:schemeClr val="bg1"/>
                </a:solidFill>
              </a:rPr>
              <a:t>алғаш</a:t>
            </a:r>
            <a:r>
              <a:rPr lang="ru-RU" dirty="0">
                <a:solidFill>
                  <a:schemeClr val="bg1"/>
                </a:solidFill>
              </a:rPr>
              <a:t> </a:t>
            </a:r>
            <a:r>
              <a:rPr lang="ru-RU" dirty="0" err="1">
                <a:solidFill>
                  <a:schemeClr val="bg1"/>
                </a:solidFill>
              </a:rPr>
              <a:t>табылған</a:t>
            </a:r>
            <a:r>
              <a:rPr lang="ru-RU" dirty="0">
                <a:solidFill>
                  <a:schemeClr val="bg1"/>
                </a:solidFill>
              </a:rPr>
              <a:t> “Алтын </a:t>
            </a:r>
            <a:r>
              <a:rPr lang="ru-RU" dirty="0" err="1">
                <a:solidFill>
                  <a:schemeClr val="bg1"/>
                </a:solidFill>
              </a:rPr>
              <a:t>адам</a:t>
            </a:r>
            <a:r>
              <a:rPr lang="ru-RU" dirty="0">
                <a:solidFill>
                  <a:schemeClr val="bg1"/>
                </a:solidFill>
              </a:rPr>
              <a:t>”. </a:t>
            </a:r>
            <a:r>
              <a:rPr lang="ru-RU" dirty="0" err="1">
                <a:solidFill>
                  <a:schemeClr val="bg1"/>
                </a:solidFill>
              </a:rPr>
              <a:t>Сақ</a:t>
            </a:r>
            <a:r>
              <a:rPr lang="ru-RU" dirty="0">
                <a:solidFill>
                  <a:schemeClr val="bg1"/>
                </a:solidFill>
              </a:rPr>
              <a:t> </a:t>
            </a:r>
            <a:r>
              <a:rPr lang="ru-RU" dirty="0" err="1">
                <a:solidFill>
                  <a:schemeClr val="bg1"/>
                </a:solidFill>
              </a:rPr>
              <a:t>жауынгерінің</a:t>
            </a:r>
            <a:r>
              <a:rPr lang="ru-RU" dirty="0">
                <a:solidFill>
                  <a:schemeClr val="bg1"/>
                </a:solidFill>
              </a:rPr>
              <a:t> </a:t>
            </a:r>
            <a:r>
              <a:rPr lang="ru-RU" dirty="0" err="1">
                <a:solidFill>
                  <a:schemeClr val="bg1"/>
                </a:solidFill>
              </a:rPr>
              <a:t>киімі</a:t>
            </a:r>
            <a:r>
              <a:rPr lang="ru-RU" dirty="0">
                <a:solidFill>
                  <a:schemeClr val="bg1"/>
                </a:solidFill>
              </a:rPr>
              <a:t> алтын </a:t>
            </a:r>
            <a:r>
              <a:rPr lang="ru-RU" dirty="0" err="1">
                <a:solidFill>
                  <a:schemeClr val="bg1"/>
                </a:solidFill>
              </a:rPr>
              <a:t>әшекейлермен</a:t>
            </a:r>
            <a:r>
              <a:rPr lang="ru-RU" dirty="0">
                <a:solidFill>
                  <a:schemeClr val="bg1"/>
                </a:solidFill>
              </a:rPr>
              <a:t> </a:t>
            </a:r>
            <a:r>
              <a:rPr lang="ru-RU" dirty="0" err="1">
                <a:solidFill>
                  <a:schemeClr val="bg1"/>
                </a:solidFill>
              </a:rPr>
              <a:t>көмкерілген</a:t>
            </a:r>
            <a:r>
              <a:rPr lang="ru-RU" dirty="0">
                <a:solidFill>
                  <a:schemeClr val="bg1"/>
                </a:solidFill>
              </a:rPr>
              <a:t>, бас </a:t>
            </a:r>
            <a:r>
              <a:rPr lang="ru-RU" dirty="0" err="1">
                <a:solidFill>
                  <a:schemeClr val="bg1"/>
                </a:solidFill>
              </a:rPr>
              <a:t>киімі</a:t>
            </a:r>
            <a:r>
              <a:rPr lang="ru-RU" dirty="0">
                <a:solidFill>
                  <a:schemeClr val="bg1"/>
                </a:solidFill>
              </a:rPr>
              <a:t> </a:t>
            </a:r>
            <a:r>
              <a:rPr lang="ru-RU" dirty="0" err="1">
                <a:solidFill>
                  <a:schemeClr val="bg1"/>
                </a:solidFill>
              </a:rPr>
              <a:t>биік</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шошақ</a:t>
            </a:r>
            <a:r>
              <a:rPr lang="ru-RU" dirty="0">
                <a:solidFill>
                  <a:schemeClr val="bg1"/>
                </a:solidFill>
              </a:rPr>
              <a:t>, </a:t>
            </a:r>
            <a:r>
              <a:rPr lang="ru-RU" dirty="0" err="1">
                <a:solidFill>
                  <a:schemeClr val="bg1"/>
                </a:solidFill>
              </a:rPr>
              <a:t>аң</a:t>
            </a:r>
            <a:r>
              <a:rPr lang="ru-RU" dirty="0">
                <a:solidFill>
                  <a:schemeClr val="bg1"/>
                </a:solidFill>
              </a:rPr>
              <a:t> </a:t>
            </a:r>
            <a:r>
              <a:rPr lang="ru-RU" dirty="0" err="1">
                <a:solidFill>
                  <a:schemeClr val="bg1"/>
                </a:solidFill>
              </a:rPr>
              <a:t>стиліндегі</a:t>
            </a:r>
            <a:r>
              <a:rPr lang="ru-RU" dirty="0">
                <a:solidFill>
                  <a:schemeClr val="bg1"/>
                </a:solidFill>
              </a:rPr>
              <a:t> </a:t>
            </a:r>
            <a:r>
              <a:rPr lang="ru-RU" dirty="0" err="1">
                <a:solidFill>
                  <a:schemeClr val="bg1"/>
                </a:solidFill>
              </a:rPr>
              <a:t>әшекейлермен</a:t>
            </a:r>
            <a:r>
              <a:rPr lang="ru-RU" dirty="0">
                <a:solidFill>
                  <a:schemeClr val="bg1"/>
                </a:solidFill>
              </a:rPr>
              <a:t> </a:t>
            </a:r>
            <a:r>
              <a:rPr lang="ru-RU" dirty="0" err="1" smtClean="0">
                <a:solidFill>
                  <a:schemeClr val="bg1"/>
                </a:solidFill>
              </a:rPr>
              <a:t>безендірілген.Археолог</a:t>
            </a:r>
            <a:r>
              <a:rPr lang="ru-RU" dirty="0">
                <a:solidFill>
                  <a:schemeClr val="bg1"/>
                </a:solidFill>
              </a:rPr>
              <a:t>: </a:t>
            </a:r>
            <a:r>
              <a:rPr lang="ru-RU" dirty="0" err="1">
                <a:solidFill>
                  <a:schemeClr val="bg1"/>
                </a:solidFill>
              </a:rPr>
              <a:t>Кемал</a:t>
            </a:r>
            <a:r>
              <a:rPr lang="ru-RU" dirty="0">
                <a:solidFill>
                  <a:schemeClr val="bg1"/>
                </a:solidFill>
              </a:rPr>
              <a:t> </a:t>
            </a:r>
            <a:r>
              <a:rPr lang="ru-RU" dirty="0" err="1">
                <a:solidFill>
                  <a:schemeClr val="bg1"/>
                </a:solidFill>
              </a:rPr>
              <a:t>Ақышев</a:t>
            </a:r>
            <a:r>
              <a:rPr lang="ru-RU" dirty="0">
                <a:solidFill>
                  <a:schemeClr val="bg1"/>
                </a:solidFill>
              </a:rPr>
              <a:t>.	</a:t>
            </a:r>
            <a:endParaRPr lang="ru-RU" dirty="0" smtClean="0">
              <a:solidFill>
                <a:schemeClr val="bg1"/>
              </a:solidFill>
            </a:endParaRPr>
          </a:p>
          <a:p>
            <a:r>
              <a:rPr lang="ru-RU" dirty="0" smtClean="0">
                <a:solidFill>
                  <a:schemeClr val="bg1"/>
                </a:solidFill>
              </a:rPr>
              <a:t>2.Аралтөбе </a:t>
            </a:r>
            <a:r>
              <a:rPr lang="ru-RU" dirty="0" err="1">
                <a:solidFill>
                  <a:schemeClr val="bg1"/>
                </a:solidFill>
              </a:rPr>
              <a:t>қорғаны</a:t>
            </a:r>
            <a:r>
              <a:rPr lang="ru-RU" dirty="0">
                <a:solidFill>
                  <a:schemeClr val="bg1"/>
                </a:solidFill>
              </a:rPr>
              <a:t> (</a:t>
            </a:r>
            <a:r>
              <a:rPr lang="ru-RU" dirty="0" smtClean="0">
                <a:solidFill>
                  <a:schemeClr val="bg1"/>
                </a:solidFill>
              </a:rPr>
              <a:t>1999) </a:t>
            </a:r>
            <a:r>
              <a:rPr lang="ru-RU" dirty="0" err="1" smtClean="0">
                <a:solidFill>
                  <a:schemeClr val="bg1"/>
                </a:solidFill>
              </a:rPr>
              <a:t>Табылған</a:t>
            </a:r>
            <a:r>
              <a:rPr lang="ru-RU" dirty="0" smtClean="0">
                <a:solidFill>
                  <a:schemeClr val="bg1"/>
                </a:solidFill>
              </a:rPr>
              <a:t> </a:t>
            </a:r>
            <a:r>
              <a:rPr lang="ru-RU" dirty="0" err="1">
                <a:solidFill>
                  <a:schemeClr val="bg1"/>
                </a:solidFill>
              </a:rPr>
              <a:t>жері</a:t>
            </a:r>
            <a:r>
              <a:rPr lang="ru-RU" dirty="0">
                <a:solidFill>
                  <a:schemeClr val="bg1"/>
                </a:solidFill>
              </a:rPr>
              <a:t>: Атырау </a:t>
            </a:r>
            <a:r>
              <a:rPr lang="ru-RU" dirty="0" err="1" smtClean="0">
                <a:solidFill>
                  <a:schemeClr val="bg1"/>
                </a:solidFill>
              </a:rPr>
              <a:t>облысы.Уақыты</a:t>
            </a:r>
            <a:r>
              <a:rPr lang="ru-RU" dirty="0">
                <a:solidFill>
                  <a:schemeClr val="bg1"/>
                </a:solidFill>
              </a:rPr>
              <a:t>: </a:t>
            </a:r>
            <a:r>
              <a:rPr lang="ru-RU" dirty="0" err="1">
                <a:solidFill>
                  <a:schemeClr val="bg1"/>
                </a:solidFill>
              </a:rPr>
              <a:t>Б.з.д</a:t>
            </a:r>
            <a:r>
              <a:rPr lang="ru-RU" dirty="0">
                <a:solidFill>
                  <a:schemeClr val="bg1"/>
                </a:solidFill>
              </a:rPr>
              <a:t>. </a:t>
            </a:r>
            <a:r>
              <a:rPr lang="en-US" dirty="0">
                <a:solidFill>
                  <a:schemeClr val="bg1"/>
                </a:solidFill>
              </a:rPr>
              <a:t>IV-II </a:t>
            </a:r>
            <a:r>
              <a:rPr lang="ru-RU" dirty="0" err="1" smtClean="0">
                <a:solidFill>
                  <a:schemeClr val="bg1"/>
                </a:solidFill>
              </a:rPr>
              <a:t>ғасырлар.Ерекшелігі</a:t>
            </a:r>
            <a:r>
              <a:rPr lang="ru-RU" dirty="0">
                <a:solidFill>
                  <a:schemeClr val="bg1"/>
                </a:solidFill>
              </a:rPr>
              <a:t>: </a:t>
            </a:r>
            <a:r>
              <a:rPr lang="ru-RU" dirty="0" err="1">
                <a:solidFill>
                  <a:schemeClr val="bg1"/>
                </a:solidFill>
              </a:rPr>
              <a:t>Бұл</a:t>
            </a:r>
            <a:r>
              <a:rPr lang="ru-RU" dirty="0">
                <a:solidFill>
                  <a:schemeClr val="bg1"/>
                </a:solidFill>
              </a:rPr>
              <a:t> сармат </a:t>
            </a:r>
            <a:r>
              <a:rPr lang="ru-RU" dirty="0" err="1">
                <a:solidFill>
                  <a:schemeClr val="bg1"/>
                </a:solidFill>
              </a:rPr>
              <a:t>көсемінің</a:t>
            </a:r>
            <a:r>
              <a:rPr lang="ru-RU" dirty="0">
                <a:solidFill>
                  <a:schemeClr val="bg1"/>
                </a:solidFill>
              </a:rPr>
              <a:t> </a:t>
            </a:r>
            <a:r>
              <a:rPr lang="ru-RU" dirty="0" err="1">
                <a:solidFill>
                  <a:schemeClr val="bg1"/>
                </a:solidFill>
              </a:rPr>
              <a:t>қабірі</a:t>
            </a:r>
            <a:r>
              <a:rPr lang="ru-RU" dirty="0">
                <a:solidFill>
                  <a:schemeClr val="bg1"/>
                </a:solidFill>
              </a:rPr>
              <a:t>. </a:t>
            </a:r>
            <a:r>
              <a:rPr lang="ru-RU" dirty="0" err="1">
                <a:solidFill>
                  <a:schemeClr val="bg1"/>
                </a:solidFill>
              </a:rPr>
              <a:t>Жерлеу</a:t>
            </a:r>
            <a:r>
              <a:rPr lang="ru-RU" dirty="0">
                <a:solidFill>
                  <a:schemeClr val="bg1"/>
                </a:solidFill>
              </a:rPr>
              <a:t> </a:t>
            </a:r>
            <a:r>
              <a:rPr lang="ru-RU" dirty="0" err="1">
                <a:solidFill>
                  <a:schemeClr val="bg1"/>
                </a:solidFill>
              </a:rPr>
              <a:t>орнында</a:t>
            </a:r>
            <a:r>
              <a:rPr lang="ru-RU" dirty="0">
                <a:solidFill>
                  <a:schemeClr val="bg1"/>
                </a:solidFill>
              </a:rPr>
              <a:t> алтын </a:t>
            </a:r>
            <a:r>
              <a:rPr lang="ru-RU" dirty="0" err="1">
                <a:solidFill>
                  <a:schemeClr val="bg1"/>
                </a:solidFill>
              </a:rPr>
              <a:t>әшекейлер</a:t>
            </a:r>
            <a:r>
              <a:rPr lang="ru-RU" dirty="0">
                <a:solidFill>
                  <a:schemeClr val="bg1"/>
                </a:solidFill>
              </a:rPr>
              <a:t>, </a:t>
            </a:r>
            <a:r>
              <a:rPr lang="ru-RU" dirty="0" err="1">
                <a:solidFill>
                  <a:schemeClr val="bg1"/>
                </a:solidFill>
              </a:rPr>
              <a:t>қару-жарақ</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тұрмыстық</a:t>
            </a:r>
            <a:r>
              <a:rPr lang="ru-RU" dirty="0">
                <a:solidFill>
                  <a:schemeClr val="bg1"/>
                </a:solidFill>
              </a:rPr>
              <a:t> </a:t>
            </a:r>
            <a:r>
              <a:rPr lang="ru-RU" dirty="0" err="1">
                <a:solidFill>
                  <a:schemeClr val="bg1"/>
                </a:solidFill>
              </a:rPr>
              <a:t>бұйымдар</a:t>
            </a:r>
            <a:r>
              <a:rPr lang="ru-RU" dirty="0">
                <a:solidFill>
                  <a:schemeClr val="bg1"/>
                </a:solidFill>
              </a:rPr>
              <a:t> </a:t>
            </a:r>
            <a:r>
              <a:rPr lang="ru-RU" dirty="0" err="1">
                <a:solidFill>
                  <a:schemeClr val="bg1"/>
                </a:solidFill>
              </a:rPr>
              <a:t>табылған</a:t>
            </a:r>
            <a:r>
              <a:rPr lang="ru-RU" dirty="0">
                <a:solidFill>
                  <a:schemeClr val="bg1"/>
                </a:solidFill>
              </a:rPr>
              <a:t>.	</a:t>
            </a:r>
            <a:endParaRPr lang="ru-RU" dirty="0" smtClean="0">
              <a:solidFill>
                <a:schemeClr val="bg1"/>
              </a:solidFill>
            </a:endParaRPr>
          </a:p>
          <a:p>
            <a:r>
              <a:rPr lang="ru-RU" dirty="0" smtClean="0">
                <a:solidFill>
                  <a:schemeClr val="bg1"/>
                </a:solidFill>
              </a:rPr>
              <a:t>3.Шілікті </a:t>
            </a:r>
            <a:r>
              <a:rPr lang="ru-RU" dirty="0" err="1">
                <a:solidFill>
                  <a:schemeClr val="bg1"/>
                </a:solidFill>
              </a:rPr>
              <a:t>қорғаны</a:t>
            </a:r>
            <a:r>
              <a:rPr lang="ru-RU" dirty="0">
                <a:solidFill>
                  <a:schemeClr val="bg1"/>
                </a:solidFill>
              </a:rPr>
              <a:t> (</a:t>
            </a:r>
            <a:r>
              <a:rPr lang="ru-RU" dirty="0" smtClean="0">
                <a:solidFill>
                  <a:schemeClr val="bg1"/>
                </a:solidFill>
              </a:rPr>
              <a:t>2003)  </a:t>
            </a:r>
            <a:r>
              <a:rPr lang="ru-RU" dirty="0" err="1" smtClean="0">
                <a:solidFill>
                  <a:schemeClr val="bg1"/>
                </a:solidFill>
              </a:rPr>
              <a:t>Табылған</a:t>
            </a:r>
            <a:r>
              <a:rPr lang="ru-RU" dirty="0" smtClean="0">
                <a:solidFill>
                  <a:schemeClr val="bg1"/>
                </a:solidFill>
              </a:rPr>
              <a:t> </a:t>
            </a:r>
            <a:r>
              <a:rPr lang="ru-RU" dirty="0" err="1">
                <a:solidFill>
                  <a:schemeClr val="bg1"/>
                </a:solidFill>
              </a:rPr>
              <a:t>жері</a:t>
            </a:r>
            <a:r>
              <a:rPr lang="ru-RU" dirty="0">
                <a:solidFill>
                  <a:schemeClr val="bg1"/>
                </a:solidFill>
              </a:rPr>
              <a:t>: </a:t>
            </a:r>
            <a:r>
              <a:rPr lang="ru-RU" dirty="0" err="1">
                <a:solidFill>
                  <a:schemeClr val="bg1"/>
                </a:solidFill>
              </a:rPr>
              <a:t>Шығыс</a:t>
            </a:r>
            <a:r>
              <a:rPr lang="ru-RU" dirty="0">
                <a:solidFill>
                  <a:schemeClr val="bg1"/>
                </a:solidFill>
              </a:rPr>
              <a:t> </a:t>
            </a:r>
            <a:r>
              <a:rPr lang="ru-RU" dirty="0" err="1">
                <a:solidFill>
                  <a:schemeClr val="bg1"/>
                </a:solidFill>
              </a:rPr>
              <a:t>Қазақстан</a:t>
            </a:r>
            <a:r>
              <a:rPr lang="ru-RU" dirty="0">
                <a:solidFill>
                  <a:schemeClr val="bg1"/>
                </a:solidFill>
              </a:rPr>
              <a:t> </a:t>
            </a:r>
            <a:r>
              <a:rPr lang="ru-RU" dirty="0" err="1" smtClean="0">
                <a:solidFill>
                  <a:schemeClr val="bg1"/>
                </a:solidFill>
              </a:rPr>
              <a:t>облысы.Уақыты</a:t>
            </a:r>
            <a:r>
              <a:rPr lang="ru-RU" dirty="0">
                <a:solidFill>
                  <a:schemeClr val="bg1"/>
                </a:solidFill>
              </a:rPr>
              <a:t>: </a:t>
            </a:r>
            <a:r>
              <a:rPr lang="ru-RU" dirty="0" err="1">
                <a:solidFill>
                  <a:schemeClr val="bg1"/>
                </a:solidFill>
              </a:rPr>
              <a:t>Б.з.д</a:t>
            </a:r>
            <a:r>
              <a:rPr lang="ru-RU" dirty="0">
                <a:solidFill>
                  <a:schemeClr val="bg1"/>
                </a:solidFill>
              </a:rPr>
              <a:t>. </a:t>
            </a:r>
            <a:r>
              <a:rPr lang="en-US" dirty="0" smtClean="0">
                <a:solidFill>
                  <a:schemeClr val="bg1"/>
                </a:solidFill>
              </a:rPr>
              <a:t>VIII</a:t>
            </a:r>
            <a:r>
              <a:rPr lang="kk-KZ" dirty="0" smtClean="0">
                <a:solidFill>
                  <a:schemeClr val="bg1"/>
                </a:solidFill>
              </a:rPr>
              <a:t>-</a:t>
            </a:r>
            <a:r>
              <a:rPr lang="en-US" dirty="0" smtClean="0">
                <a:solidFill>
                  <a:schemeClr val="bg1"/>
                </a:solidFill>
              </a:rPr>
              <a:t>VII</a:t>
            </a:r>
            <a:r>
              <a:rPr lang="ru-RU" dirty="0" err="1" smtClean="0">
                <a:solidFill>
                  <a:schemeClr val="bg1"/>
                </a:solidFill>
              </a:rPr>
              <a:t>ғасырлар.Ерекшелігі</a:t>
            </a:r>
            <a:r>
              <a:rPr lang="ru-RU" dirty="0">
                <a:solidFill>
                  <a:schemeClr val="bg1"/>
                </a:solidFill>
              </a:rPr>
              <a:t>: </a:t>
            </a:r>
            <a:r>
              <a:rPr lang="ru-RU" dirty="0" err="1">
                <a:solidFill>
                  <a:schemeClr val="bg1"/>
                </a:solidFill>
              </a:rPr>
              <a:t>Қазақстандағы</a:t>
            </a:r>
            <a:r>
              <a:rPr lang="ru-RU" dirty="0">
                <a:solidFill>
                  <a:schemeClr val="bg1"/>
                </a:solidFill>
              </a:rPr>
              <a:t> </a:t>
            </a:r>
            <a:r>
              <a:rPr lang="ru-RU" dirty="0" err="1">
                <a:solidFill>
                  <a:schemeClr val="bg1"/>
                </a:solidFill>
              </a:rPr>
              <a:t>ең</a:t>
            </a:r>
            <a:r>
              <a:rPr lang="ru-RU" dirty="0">
                <a:solidFill>
                  <a:schemeClr val="bg1"/>
                </a:solidFill>
              </a:rPr>
              <a:t> </a:t>
            </a:r>
            <a:r>
              <a:rPr lang="ru-RU" dirty="0" err="1">
                <a:solidFill>
                  <a:schemeClr val="bg1"/>
                </a:solidFill>
              </a:rPr>
              <a:t>көне</a:t>
            </a:r>
            <a:r>
              <a:rPr lang="ru-RU" dirty="0">
                <a:solidFill>
                  <a:schemeClr val="bg1"/>
                </a:solidFill>
              </a:rPr>
              <a:t> “Алтын </a:t>
            </a:r>
            <a:r>
              <a:rPr lang="ru-RU" dirty="0" err="1">
                <a:solidFill>
                  <a:schemeClr val="bg1"/>
                </a:solidFill>
              </a:rPr>
              <a:t>адам</a:t>
            </a:r>
            <a:r>
              <a:rPr lang="ru-RU" dirty="0">
                <a:solidFill>
                  <a:schemeClr val="bg1"/>
                </a:solidFill>
              </a:rPr>
              <a:t>”. 4300-ден </a:t>
            </a:r>
            <a:r>
              <a:rPr lang="ru-RU" dirty="0" err="1">
                <a:solidFill>
                  <a:schemeClr val="bg1"/>
                </a:solidFill>
              </a:rPr>
              <a:t>астам</a:t>
            </a:r>
            <a:r>
              <a:rPr lang="ru-RU" dirty="0">
                <a:solidFill>
                  <a:schemeClr val="bg1"/>
                </a:solidFill>
              </a:rPr>
              <a:t> алтын </a:t>
            </a:r>
            <a:r>
              <a:rPr lang="ru-RU" dirty="0" err="1">
                <a:solidFill>
                  <a:schemeClr val="bg1"/>
                </a:solidFill>
              </a:rPr>
              <a:t>әшекейлер</a:t>
            </a:r>
            <a:r>
              <a:rPr lang="ru-RU" dirty="0">
                <a:solidFill>
                  <a:schemeClr val="bg1"/>
                </a:solidFill>
              </a:rPr>
              <a:t> </a:t>
            </a:r>
            <a:r>
              <a:rPr lang="ru-RU" dirty="0" err="1">
                <a:solidFill>
                  <a:schemeClr val="bg1"/>
                </a:solidFill>
              </a:rPr>
              <a:t>аң</a:t>
            </a:r>
            <a:r>
              <a:rPr lang="ru-RU" dirty="0">
                <a:solidFill>
                  <a:schemeClr val="bg1"/>
                </a:solidFill>
              </a:rPr>
              <a:t> </a:t>
            </a:r>
            <a:r>
              <a:rPr lang="ru-RU" dirty="0" err="1">
                <a:solidFill>
                  <a:schemeClr val="bg1"/>
                </a:solidFill>
              </a:rPr>
              <a:t>стилінде</a:t>
            </a:r>
            <a:r>
              <a:rPr lang="ru-RU" dirty="0">
                <a:solidFill>
                  <a:schemeClr val="bg1"/>
                </a:solidFill>
              </a:rPr>
              <a:t> </a:t>
            </a:r>
            <a:r>
              <a:rPr lang="ru-RU" dirty="0" err="1" smtClean="0">
                <a:solidFill>
                  <a:schemeClr val="bg1"/>
                </a:solidFill>
              </a:rPr>
              <a:t>жасалған.Археолог</a:t>
            </a:r>
            <a:r>
              <a:rPr lang="ru-RU" dirty="0">
                <a:solidFill>
                  <a:schemeClr val="bg1"/>
                </a:solidFill>
              </a:rPr>
              <a:t>: </a:t>
            </a:r>
            <a:r>
              <a:rPr lang="ru-RU" dirty="0" err="1">
                <a:solidFill>
                  <a:schemeClr val="bg1"/>
                </a:solidFill>
              </a:rPr>
              <a:t>Әбдеш</a:t>
            </a:r>
            <a:r>
              <a:rPr lang="ru-RU" dirty="0">
                <a:solidFill>
                  <a:schemeClr val="bg1"/>
                </a:solidFill>
              </a:rPr>
              <a:t> </a:t>
            </a:r>
            <a:r>
              <a:rPr lang="ru-RU" dirty="0" err="1">
                <a:solidFill>
                  <a:schemeClr val="bg1"/>
                </a:solidFill>
              </a:rPr>
              <a:t>Төлеубаев</a:t>
            </a:r>
            <a:r>
              <a:rPr lang="ru-RU" dirty="0" smtClean="0">
                <a:solidFill>
                  <a:schemeClr val="bg1"/>
                </a:solidFill>
              </a:rPr>
              <a:t>.</a:t>
            </a:r>
          </a:p>
          <a:p>
            <a:r>
              <a:rPr lang="ru-RU" dirty="0" smtClean="0">
                <a:solidFill>
                  <a:schemeClr val="bg1"/>
                </a:solidFill>
              </a:rPr>
              <a:t>4.Талды-2 </a:t>
            </a:r>
            <a:r>
              <a:rPr lang="ru-RU" dirty="0" err="1">
                <a:solidFill>
                  <a:schemeClr val="bg1"/>
                </a:solidFill>
              </a:rPr>
              <a:t>қорымы</a:t>
            </a:r>
            <a:r>
              <a:rPr lang="ru-RU" dirty="0">
                <a:solidFill>
                  <a:schemeClr val="bg1"/>
                </a:solidFill>
              </a:rPr>
              <a:t> (</a:t>
            </a:r>
            <a:r>
              <a:rPr lang="ru-RU" dirty="0" smtClean="0">
                <a:solidFill>
                  <a:schemeClr val="bg1"/>
                </a:solidFill>
              </a:rPr>
              <a:t>2010) </a:t>
            </a:r>
            <a:r>
              <a:rPr lang="ru-RU" dirty="0" err="1" smtClean="0">
                <a:solidFill>
                  <a:schemeClr val="bg1"/>
                </a:solidFill>
              </a:rPr>
              <a:t>Табылған</a:t>
            </a:r>
            <a:r>
              <a:rPr lang="ru-RU" dirty="0" smtClean="0">
                <a:solidFill>
                  <a:schemeClr val="bg1"/>
                </a:solidFill>
              </a:rPr>
              <a:t> </a:t>
            </a:r>
            <a:r>
              <a:rPr lang="ru-RU" dirty="0" err="1">
                <a:solidFill>
                  <a:schemeClr val="bg1"/>
                </a:solidFill>
              </a:rPr>
              <a:t>жері</a:t>
            </a:r>
            <a:r>
              <a:rPr lang="ru-RU" dirty="0">
                <a:solidFill>
                  <a:schemeClr val="bg1"/>
                </a:solidFill>
              </a:rPr>
              <a:t>: </a:t>
            </a:r>
            <a:r>
              <a:rPr lang="ru-RU" dirty="0" err="1">
                <a:solidFill>
                  <a:schemeClr val="bg1"/>
                </a:solidFill>
              </a:rPr>
              <a:t>Қарағанды</a:t>
            </a:r>
            <a:r>
              <a:rPr lang="ru-RU" dirty="0">
                <a:solidFill>
                  <a:schemeClr val="bg1"/>
                </a:solidFill>
              </a:rPr>
              <a:t> </a:t>
            </a:r>
            <a:r>
              <a:rPr lang="ru-RU" dirty="0" err="1" smtClean="0">
                <a:solidFill>
                  <a:schemeClr val="bg1"/>
                </a:solidFill>
              </a:rPr>
              <a:t>облысы.Уақыты</a:t>
            </a:r>
            <a:r>
              <a:rPr lang="ru-RU" dirty="0">
                <a:solidFill>
                  <a:schemeClr val="bg1"/>
                </a:solidFill>
              </a:rPr>
              <a:t>: </a:t>
            </a:r>
            <a:r>
              <a:rPr lang="ru-RU" dirty="0" err="1">
                <a:solidFill>
                  <a:schemeClr val="bg1"/>
                </a:solidFill>
              </a:rPr>
              <a:t>Б.з.д</a:t>
            </a:r>
            <a:r>
              <a:rPr lang="ru-RU" dirty="0">
                <a:solidFill>
                  <a:schemeClr val="bg1"/>
                </a:solidFill>
              </a:rPr>
              <a:t>. </a:t>
            </a:r>
            <a:r>
              <a:rPr lang="en-US" dirty="0">
                <a:solidFill>
                  <a:schemeClr val="bg1"/>
                </a:solidFill>
              </a:rPr>
              <a:t>VI-V </a:t>
            </a:r>
            <a:r>
              <a:rPr lang="ru-RU" dirty="0" err="1" smtClean="0">
                <a:solidFill>
                  <a:schemeClr val="bg1"/>
                </a:solidFill>
              </a:rPr>
              <a:t>ғасырлар.Ерекшелігі</a:t>
            </a:r>
            <a:r>
              <a:rPr lang="ru-RU" dirty="0">
                <a:solidFill>
                  <a:schemeClr val="bg1"/>
                </a:solidFill>
              </a:rPr>
              <a:t>: </a:t>
            </a:r>
            <a:r>
              <a:rPr lang="ru-RU" dirty="0" err="1">
                <a:solidFill>
                  <a:schemeClr val="bg1"/>
                </a:solidFill>
              </a:rPr>
              <a:t>Сақ</a:t>
            </a:r>
            <a:r>
              <a:rPr lang="ru-RU" dirty="0">
                <a:solidFill>
                  <a:schemeClr val="bg1"/>
                </a:solidFill>
              </a:rPr>
              <a:t> </a:t>
            </a:r>
            <a:r>
              <a:rPr lang="ru-RU" dirty="0" err="1">
                <a:solidFill>
                  <a:schemeClr val="bg1"/>
                </a:solidFill>
              </a:rPr>
              <a:t>дәуіріне</a:t>
            </a:r>
            <a:r>
              <a:rPr lang="ru-RU" dirty="0">
                <a:solidFill>
                  <a:schemeClr val="bg1"/>
                </a:solidFill>
              </a:rPr>
              <a:t> </a:t>
            </a:r>
            <a:r>
              <a:rPr lang="ru-RU" dirty="0" err="1">
                <a:solidFill>
                  <a:schemeClr val="bg1"/>
                </a:solidFill>
              </a:rPr>
              <a:t>жататын</a:t>
            </a:r>
            <a:r>
              <a:rPr lang="ru-RU" dirty="0">
                <a:solidFill>
                  <a:schemeClr val="bg1"/>
                </a:solidFill>
              </a:rPr>
              <a:t> “Алтын </a:t>
            </a:r>
            <a:r>
              <a:rPr lang="ru-RU" dirty="0" err="1">
                <a:solidFill>
                  <a:schemeClr val="bg1"/>
                </a:solidFill>
              </a:rPr>
              <a:t>адам</a:t>
            </a:r>
            <a:r>
              <a:rPr lang="ru-RU" dirty="0">
                <a:solidFill>
                  <a:schemeClr val="bg1"/>
                </a:solidFill>
              </a:rPr>
              <a:t>”. </a:t>
            </a:r>
            <a:r>
              <a:rPr lang="ru-RU" dirty="0" err="1">
                <a:solidFill>
                  <a:schemeClr val="bg1"/>
                </a:solidFill>
              </a:rPr>
              <a:t>Әшекейлер</a:t>
            </a:r>
            <a:r>
              <a:rPr lang="ru-RU" dirty="0">
                <a:solidFill>
                  <a:schemeClr val="bg1"/>
                </a:solidFill>
              </a:rPr>
              <a:t> </a:t>
            </a:r>
            <a:r>
              <a:rPr lang="ru-RU" dirty="0" err="1">
                <a:solidFill>
                  <a:schemeClr val="bg1"/>
                </a:solidFill>
              </a:rPr>
              <a:t>аң</a:t>
            </a:r>
            <a:r>
              <a:rPr lang="ru-RU" dirty="0">
                <a:solidFill>
                  <a:schemeClr val="bg1"/>
                </a:solidFill>
              </a:rPr>
              <a:t> </a:t>
            </a:r>
            <a:r>
              <a:rPr lang="ru-RU" dirty="0" err="1">
                <a:solidFill>
                  <a:schemeClr val="bg1"/>
                </a:solidFill>
              </a:rPr>
              <a:t>стилінде</a:t>
            </a:r>
            <a:r>
              <a:rPr lang="ru-RU" dirty="0">
                <a:solidFill>
                  <a:schemeClr val="bg1"/>
                </a:solidFill>
              </a:rPr>
              <a:t> </a:t>
            </a:r>
            <a:r>
              <a:rPr lang="ru-RU" dirty="0" err="1">
                <a:solidFill>
                  <a:schemeClr val="bg1"/>
                </a:solidFill>
              </a:rPr>
              <a:t>жасалған</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ерекше</a:t>
            </a:r>
            <a:r>
              <a:rPr lang="ru-RU" dirty="0">
                <a:solidFill>
                  <a:schemeClr val="bg1"/>
                </a:solidFill>
              </a:rPr>
              <a:t> </a:t>
            </a:r>
            <a:r>
              <a:rPr lang="ru-RU" dirty="0" err="1">
                <a:solidFill>
                  <a:schemeClr val="bg1"/>
                </a:solidFill>
              </a:rPr>
              <a:t>діни</a:t>
            </a:r>
            <a:r>
              <a:rPr lang="ru-RU" dirty="0">
                <a:solidFill>
                  <a:schemeClr val="bg1"/>
                </a:solidFill>
              </a:rPr>
              <a:t> </a:t>
            </a:r>
            <a:r>
              <a:rPr lang="ru-RU" dirty="0" err="1">
                <a:solidFill>
                  <a:schemeClr val="bg1"/>
                </a:solidFill>
              </a:rPr>
              <a:t>рәсімдерді</a:t>
            </a:r>
            <a:r>
              <a:rPr lang="ru-RU" dirty="0">
                <a:solidFill>
                  <a:schemeClr val="bg1"/>
                </a:solidFill>
              </a:rPr>
              <a:t> </a:t>
            </a:r>
            <a:r>
              <a:rPr lang="ru-RU" dirty="0" err="1">
                <a:solidFill>
                  <a:schemeClr val="bg1"/>
                </a:solidFill>
              </a:rPr>
              <a:t>көрсетеді</a:t>
            </a:r>
            <a:r>
              <a:rPr lang="ru-RU" dirty="0">
                <a:solidFill>
                  <a:schemeClr val="bg1"/>
                </a:solidFill>
              </a:rPr>
              <a:t>.	</a:t>
            </a:r>
            <a:endParaRPr lang="ru-RU" dirty="0" smtClean="0">
              <a:solidFill>
                <a:schemeClr val="bg1"/>
              </a:solidFill>
            </a:endParaRPr>
          </a:p>
          <a:p>
            <a:r>
              <a:rPr lang="ru-RU" dirty="0" smtClean="0">
                <a:solidFill>
                  <a:schemeClr val="bg1"/>
                </a:solidFill>
              </a:rPr>
              <a:t>5.Тақсай </a:t>
            </a:r>
            <a:r>
              <a:rPr lang="ru-RU" dirty="0" err="1">
                <a:solidFill>
                  <a:schemeClr val="bg1"/>
                </a:solidFill>
              </a:rPr>
              <a:t>обасы</a:t>
            </a:r>
            <a:r>
              <a:rPr lang="ru-RU" dirty="0">
                <a:solidFill>
                  <a:schemeClr val="bg1"/>
                </a:solidFill>
              </a:rPr>
              <a:t> (</a:t>
            </a:r>
            <a:r>
              <a:rPr lang="ru-RU" dirty="0" smtClean="0">
                <a:solidFill>
                  <a:schemeClr val="bg1"/>
                </a:solidFill>
              </a:rPr>
              <a:t>2012) </a:t>
            </a:r>
            <a:r>
              <a:rPr lang="ru-RU" dirty="0" err="1" smtClean="0">
                <a:solidFill>
                  <a:schemeClr val="bg1"/>
                </a:solidFill>
              </a:rPr>
              <a:t>Табылған</a:t>
            </a:r>
            <a:r>
              <a:rPr lang="ru-RU" dirty="0" smtClean="0">
                <a:solidFill>
                  <a:schemeClr val="bg1"/>
                </a:solidFill>
              </a:rPr>
              <a:t> </a:t>
            </a:r>
            <a:r>
              <a:rPr lang="ru-RU" dirty="0" err="1">
                <a:solidFill>
                  <a:schemeClr val="bg1"/>
                </a:solidFill>
              </a:rPr>
              <a:t>жері</a:t>
            </a:r>
            <a:r>
              <a:rPr lang="ru-RU" dirty="0">
                <a:solidFill>
                  <a:schemeClr val="bg1"/>
                </a:solidFill>
              </a:rPr>
              <a:t>: </a:t>
            </a:r>
            <a:r>
              <a:rPr lang="ru-RU" dirty="0" err="1">
                <a:solidFill>
                  <a:schemeClr val="bg1"/>
                </a:solidFill>
              </a:rPr>
              <a:t>Батыс</a:t>
            </a:r>
            <a:r>
              <a:rPr lang="ru-RU" dirty="0">
                <a:solidFill>
                  <a:schemeClr val="bg1"/>
                </a:solidFill>
              </a:rPr>
              <a:t> </a:t>
            </a:r>
            <a:r>
              <a:rPr lang="ru-RU" dirty="0" err="1">
                <a:solidFill>
                  <a:schemeClr val="bg1"/>
                </a:solidFill>
              </a:rPr>
              <a:t>Қазақстан</a:t>
            </a:r>
            <a:r>
              <a:rPr lang="ru-RU" dirty="0">
                <a:solidFill>
                  <a:schemeClr val="bg1"/>
                </a:solidFill>
              </a:rPr>
              <a:t> </a:t>
            </a:r>
            <a:r>
              <a:rPr lang="ru-RU" dirty="0" err="1">
                <a:solidFill>
                  <a:schemeClr val="bg1"/>
                </a:solidFill>
              </a:rPr>
              <a:t>облысы</a:t>
            </a:r>
            <a:r>
              <a:rPr lang="ru-RU" dirty="0">
                <a:solidFill>
                  <a:schemeClr val="bg1"/>
                </a:solidFill>
              </a:rPr>
              <a:t>.	</a:t>
            </a:r>
            <a:r>
              <a:rPr lang="ru-RU" dirty="0" err="1" smtClean="0">
                <a:solidFill>
                  <a:schemeClr val="bg1"/>
                </a:solidFill>
              </a:rPr>
              <a:t>Уақыты</a:t>
            </a:r>
            <a:r>
              <a:rPr lang="ru-RU" dirty="0">
                <a:solidFill>
                  <a:schemeClr val="bg1"/>
                </a:solidFill>
              </a:rPr>
              <a:t>: </a:t>
            </a:r>
            <a:r>
              <a:rPr lang="ru-RU" dirty="0" err="1">
                <a:solidFill>
                  <a:schemeClr val="bg1"/>
                </a:solidFill>
              </a:rPr>
              <a:t>Б.з.д</a:t>
            </a:r>
            <a:r>
              <a:rPr lang="ru-RU" dirty="0">
                <a:solidFill>
                  <a:schemeClr val="bg1"/>
                </a:solidFill>
              </a:rPr>
              <a:t>. </a:t>
            </a:r>
            <a:r>
              <a:rPr lang="en-US" dirty="0">
                <a:solidFill>
                  <a:schemeClr val="bg1"/>
                </a:solidFill>
              </a:rPr>
              <a:t>VI </a:t>
            </a:r>
            <a:r>
              <a:rPr lang="ru-RU" dirty="0" err="1" smtClean="0">
                <a:solidFill>
                  <a:schemeClr val="bg1"/>
                </a:solidFill>
              </a:rPr>
              <a:t>ғасыр</a:t>
            </a:r>
            <a:r>
              <a:rPr lang="ru-RU" dirty="0" smtClean="0">
                <a:solidFill>
                  <a:schemeClr val="bg1"/>
                </a:solidFill>
              </a:rPr>
              <a:t>. </a:t>
            </a:r>
            <a:r>
              <a:rPr lang="ru-RU" dirty="0" err="1" smtClean="0">
                <a:solidFill>
                  <a:schemeClr val="bg1"/>
                </a:solidFill>
              </a:rPr>
              <a:t>Ерекшелігі</a:t>
            </a:r>
            <a:r>
              <a:rPr lang="ru-RU" dirty="0">
                <a:solidFill>
                  <a:schemeClr val="bg1"/>
                </a:solidFill>
              </a:rPr>
              <a:t>: </a:t>
            </a:r>
            <a:r>
              <a:rPr lang="ru-RU" dirty="0" err="1">
                <a:solidFill>
                  <a:schemeClr val="bg1"/>
                </a:solidFill>
              </a:rPr>
              <a:t>Бұл</a:t>
            </a:r>
            <a:r>
              <a:rPr lang="ru-RU" dirty="0">
                <a:solidFill>
                  <a:schemeClr val="bg1"/>
                </a:solidFill>
              </a:rPr>
              <a:t> сармат </a:t>
            </a:r>
            <a:r>
              <a:rPr lang="ru-RU" dirty="0" err="1">
                <a:solidFill>
                  <a:schemeClr val="bg1"/>
                </a:solidFill>
              </a:rPr>
              <a:t>ханшайымы</a:t>
            </a:r>
            <a:r>
              <a:rPr lang="ru-RU" dirty="0">
                <a:solidFill>
                  <a:schemeClr val="bg1"/>
                </a:solidFill>
              </a:rPr>
              <a:t>. </a:t>
            </a:r>
            <a:r>
              <a:rPr lang="ru-RU" dirty="0" err="1">
                <a:solidFill>
                  <a:schemeClr val="bg1"/>
                </a:solidFill>
              </a:rPr>
              <a:t>Оның</a:t>
            </a:r>
            <a:r>
              <a:rPr lang="ru-RU" dirty="0">
                <a:solidFill>
                  <a:schemeClr val="bg1"/>
                </a:solidFill>
              </a:rPr>
              <a:t> бас </a:t>
            </a:r>
            <a:r>
              <a:rPr lang="ru-RU" dirty="0" err="1">
                <a:solidFill>
                  <a:schemeClr val="bg1"/>
                </a:solidFill>
              </a:rPr>
              <a:t>киімі</a:t>
            </a:r>
            <a:r>
              <a:rPr lang="ru-RU" dirty="0">
                <a:solidFill>
                  <a:schemeClr val="bg1"/>
                </a:solidFill>
              </a:rPr>
              <a:t> мен алтын </a:t>
            </a:r>
            <a:r>
              <a:rPr lang="ru-RU" dirty="0" err="1">
                <a:solidFill>
                  <a:schemeClr val="bg1"/>
                </a:solidFill>
              </a:rPr>
              <a:t>әшекейлері</a:t>
            </a:r>
            <a:r>
              <a:rPr lang="ru-RU" dirty="0">
                <a:solidFill>
                  <a:schemeClr val="bg1"/>
                </a:solidFill>
              </a:rPr>
              <a:t> </a:t>
            </a:r>
            <a:r>
              <a:rPr lang="ru-RU" dirty="0" err="1">
                <a:solidFill>
                  <a:schemeClr val="bg1"/>
                </a:solidFill>
              </a:rPr>
              <a:t>ерекше</a:t>
            </a:r>
            <a:r>
              <a:rPr lang="ru-RU" dirty="0">
                <a:solidFill>
                  <a:schemeClr val="bg1"/>
                </a:solidFill>
              </a:rPr>
              <a:t> </a:t>
            </a:r>
            <a:r>
              <a:rPr lang="ru-RU" dirty="0" err="1">
                <a:solidFill>
                  <a:schemeClr val="bg1"/>
                </a:solidFill>
              </a:rPr>
              <a:t>сәнді</a:t>
            </a:r>
            <a:r>
              <a:rPr lang="ru-RU" dirty="0">
                <a:solidFill>
                  <a:schemeClr val="bg1"/>
                </a:solidFill>
              </a:rPr>
              <a:t>, </a:t>
            </a:r>
            <a:r>
              <a:rPr lang="ru-RU" dirty="0" err="1">
                <a:solidFill>
                  <a:schemeClr val="bg1"/>
                </a:solidFill>
              </a:rPr>
              <a:t>көсемдік</a:t>
            </a:r>
            <a:r>
              <a:rPr lang="ru-RU" dirty="0">
                <a:solidFill>
                  <a:schemeClr val="bg1"/>
                </a:solidFill>
              </a:rPr>
              <a:t> </a:t>
            </a:r>
            <a:r>
              <a:rPr lang="ru-RU" dirty="0" err="1">
                <a:solidFill>
                  <a:schemeClr val="bg1"/>
                </a:solidFill>
              </a:rPr>
              <a:t>рөлін</a:t>
            </a:r>
            <a:r>
              <a:rPr lang="ru-RU" dirty="0">
                <a:solidFill>
                  <a:schemeClr val="bg1"/>
                </a:solidFill>
              </a:rPr>
              <a:t> </a:t>
            </a:r>
            <a:r>
              <a:rPr lang="ru-RU" dirty="0" err="1">
                <a:solidFill>
                  <a:schemeClr val="bg1"/>
                </a:solidFill>
              </a:rPr>
              <a:t>айғақтайды</a:t>
            </a:r>
            <a:r>
              <a:rPr lang="ru-RU" dirty="0">
                <a:solidFill>
                  <a:schemeClr val="bg1"/>
                </a:solidFill>
              </a:rPr>
              <a:t>.</a:t>
            </a:r>
          </a:p>
        </p:txBody>
      </p:sp>
    </p:spTree>
    <p:extLst>
      <p:ext uri="{BB962C8B-B14F-4D97-AF65-F5344CB8AC3E}">
        <p14:creationId xmlns:p14="http://schemas.microsoft.com/office/powerpoint/2010/main" val="344133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81000" y="152400"/>
            <a:ext cx="11220449" cy="6153150"/>
          </a:xfrm>
        </p:spPr>
        <p:txBody>
          <a:bodyPr/>
          <a:lstStyle/>
          <a:p>
            <a:r>
              <a:rPr lang="kk-KZ" b="1" dirty="0" smtClean="0">
                <a:solidFill>
                  <a:schemeClr val="bg1"/>
                </a:solidFill>
              </a:rPr>
              <a:t>Тиграхауда тобы тапсырма                                                Хаумаварга тобы тапсырма</a:t>
            </a:r>
          </a:p>
          <a:p>
            <a:endParaRPr lang="ru-RU" dirty="0">
              <a:solidFill>
                <a:schemeClr val="bg1"/>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561974"/>
            <a:ext cx="5133975" cy="5915025"/>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6449" y="647700"/>
            <a:ext cx="6048375" cy="5829299"/>
          </a:xfrm>
          <a:prstGeom prst="rect">
            <a:avLst/>
          </a:prstGeom>
        </p:spPr>
      </p:pic>
    </p:spTree>
    <p:extLst>
      <p:ext uri="{BB962C8B-B14F-4D97-AF65-F5344CB8AC3E}">
        <p14:creationId xmlns:p14="http://schemas.microsoft.com/office/powerpoint/2010/main" val="3154618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00050" y="238125"/>
            <a:ext cx="10982325" cy="6000750"/>
          </a:xfrm>
        </p:spPr>
        <p:txBody>
          <a:bodyPr>
            <a:normAutofit fontScale="92500" lnSpcReduction="10000"/>
          </a:bodyPr>
          <a:lstStyle/>
          <a:p>
            <a:r>
              <a:rPr lang="kk-KZ" sz="3200" b="1" dirty="0" smtClean="0">
                <a:solidFill>
                  <a:schemeClr val="bg1"/>
                </a:solidFill>
              </a:rPr>
              <a:t>Жауабы: </a:t>
            </a:r>
          </a:p>
          <a:p>
            <a:r>
              <a:rPr lang="kk-KZ" b="1" dirty="0" smtClean="0">
                <a:solidFill>
                  <a:schemeClr val="bg1"/>
                </a:solidFill>
              </a:rPr>
              <a:t>Тиграхауда тапсырма</a:t>
            </a:r>
          </a:p>
          <a:p>
            <a:r>
              <a:rPr lang="kk-KZ" dirty="0">
                <a:solidFill>
                  <a:schemeClr val="bg1"/>
                </a:solidFill>
              </a:rPr>
              <a:t>Есік облысынан табылған адам — біздің заманымызға дейінгі </a:t>
            </a:r>
            <a:r>
              <a:rPr lang="en-US" dirty="0">
                <a:solidFill>
                  <a:schemeClr val="bg1"/>
                </a:solidFill>
              </a:rPr>
              <a:t>IV </a:t>
            </a:r>
            <a:r>
              <a:rPr lang="kk-KZ" dirty="0">
                <a:solidFill>
                  <a:schemeClr val="bg1"/>
                </a:solidFill>
              </a:rPr>
              <a:t>ғасырдың соңында өмір сүрген сақ жауынгері. Бұл адам 1969-1970 жылдары археолог К.А. Ақышевтің жетекшілігімен жүргізілген қазба жұмыстары барысында табылды. Оның қабірі Есік ауданындағы тау етегінде орналасқан, және ол өте бай жерлеу орнынан шыққан.</a:t>
            </a:r>
            <a:endParaRPr lang="kk-KZ" dirty="0" smtClean="0">
              <a:solidFill>
                <a:schemeClr val="bg1"/>
              </a:solidFill>
            </a:endParaRPr>
          </a:p>
          <a:p>
            <a:r>
              <a:rPr lang="ru-RU" dirty="0" err="1">
                <a:solidFill>
                  <a:schemeClr val="bg1"/>
                </a:solidFill>
              </a:rPr>
              <a:t>Бұл</a:t>
            </a:r>
            <a:r>
              <a:rPr lang="ru-RU" dirty="0">
                <a:solidFill>
                  <a:schemeClr val="bg1"/>
                </a:solidFill>
              </a:rPr>
              <a:t> </a:t>
            </a:r>
            <a:r>
              <a:rPr lang="ru-RU" dirty="0" err="1">
                <a:solidFill>
                  <a:schemeClr val="bg1"/>
                </a:solidFill>
              </a:rPr>
              <a:t>адам</a:t>
            </a:r>
            <a:r>
              <a:rPr lang="ru-RU" dirty="0">
                <a:solidFill>
                  <a:schemeClr val="bg1"/>
                </a:solidFill>
              </a:rPr>
              <a:t> мен </a:t>
            </a:r>
            <a:r>
              <a:rPr lang="ru-RU" dirty="0" err="1">
                <a:solidFill>
                  <a:schemeClr val="bg1"/>
                </a:solidFill>
              </a:rPr>
              <a:t>оның</a:t>
            </a:r>
            <a:r>
              <a:rPr lang="ru-RU" dirty="0">
                <a:solidFill>
                  <a:schemeClr val="bg1"/>
                </a:solidFill>
              </a:rPr>
              <a:t> </a:t>
            </a:r>
            <a:r>
              <a:rPr lang="ru-RU" dirty="0" err="1">
                <a:solidFill>
                  <a:schemeClr val="bg1"/>
                </a:solidFill>
              </a:rPr>
              <a:t>қабірі</a:t>
            </a:r>
            <a:r>
              <a:rPr lang="ru-RU" dirty="0">
                <a:solidFill>
                  <a:schemeClr val="bg1"/>
                </a:solidFill>
              </a:rPr>
              <a:t> </a:t>
            </a:r>
            <a:r>
              <a:rPr lang="ru-RU" dirty="0" err="1">
                <a:solidFill>
                  <a:schemeClr val="bg1"/>
                </a:solidFill>
              </a:rPr>
              <a:t>сақтардың</a:t>
            </a:r>
            <a:r>
              <a:rPr lang="ru-RU" dirty="0">
                <a:solidFill>
                  <a:schemeClr val="bg1"/>
                </a:solidFill>
              </a:rPr>
              <a:t> </a:t>
            </a:r>
            <a:r>
              <a:rPr lang="ru-RU" dirty="0" err="1">
                <a:solidFill>
                  <a:schemeClr val="bg1"/>
                </a:solidFill>
              </a:rPr>
              <a:t>жоғары</a:t>
            </a:r>
            <a:r>
              <a:rPr lang="ru-RU" dirty="0">
                <a:solidFill>
                  <a:schemeClr val="bg1"/>
                </a:solidFill>
              </a:rPr>
              <a:t> </a:t>
            </a:r>
            <a:r>
              <a:rPr lang="ru-RU" dirty="0" err="1">
                <a:solidFill>
                  <a:schemeClr val="bg1"/>
                </a:solidFill>
              </a:rPr>
              <a:t>мәдениетін</a:t>
            </a:r>
            <a:r>
              <a:rPr lang="ru-RU" dirty="0">
                <a:solidFill>
                  <a:schemeClr val="bg1"/>
                </a:solidFill>
              </a:rPr>
              <a:t>, </a:t>
            </a:r>
            <a:r>
              <a:rPr lang="ru-RU" dirty="0" err="1">
                <a:solidFill>
                  <a:schemeClr val="bg1"/>
                </a:solidFill>
              </a:rPr>
              <a:t>өнерін</a:t>
            </a:r>
            <a:r>
              <a:rPr lang="ru-RU" dirty="0">
                <a:solidFill>
                  <a:schemeClr val="bg1"/>
                </a:solidFill>
              </a:rPr>
              <a:t> </a:t>
            </a:r>
            <a:r>
              <a:rPr lang="ru-RU" dirty="0" err="1">
                <a:solidFill>
                  <a:schemeClr val="bg1"/>
                </a:solidFill>
              </a:rPr>
              <a:t>және</a:t>
            </a:r>
            <a:r>
              <a:rPr lang="ru-RU" dirty="0">
                <a:solidFill>
                  <a:schemeClr val="bg1"/>
                </a:solidFill>
              </a:rPr>
              <a:t> </a:t>
            </a:r>
            <a:r>
              <a:rPr lang="ru-RU" dirty="0" err="1">
                <a:solidFill>
                  <a:schemeClr val="bg1"/>
                </a:solidFill>
              </a:rPr>
              <a:t>олардың</a:t>
            </a:r>
            <a:r>
              <a:rPr lang="ru-RU" dirty="0">
                <a:solidFill>
                  <a:schemeClr val="bg1"/>
                </a:solidFill>
              </a:rPr>
              <a:t> </a:t>
            </a:r>
            <a:r>
              <a:rPr lang="ru-RU" dirty="0" err="1">
                <a:solidFill>
                  <a:schemeClr val="bg1"/>
                </a:solidFill>
              </a:rPr>
              <a:t>жерлеу</a:t>
            </a:r>
            <a:r>
              <a:rPr lang="ru-RU" dirty="0">
                <a:solidFill>
                  <a:schemeClr val="bg1"/>
                </a:solidFill>
              </a:rPr>
              <a:t> </a:t>
            </a:r>
            <a:r>
              <a:rPr lang="ru-RU" dirty="0" err="1">
                <a:solidFill>
                  <a:schemeClr val="bg1"/>
                </a:solidFill>
              </a:rPr>
              <a:t>рәсімдеріндегі</a:t>
            </a:r>
            <a:r>
              <a:rPr lang="ru-RU" dirty="0">
                <a:solidFill>
                  <a:schemeClr val="bg1"/>
                </a:solidFill>
              </a:rPr>
              <a:t> </a:t>
            </a:r>
            <a:r>
              <a:rPr lang="ru-RU" dirty="0" err="1">
                <a:solidFill>
                  <a:schemeClr val="bg1"/>
                </a:solidFill>
              </a:rPr>
              <a:t>байлықты</a:t>
            </a:r>
            <a:r>
              <a:rPr lang="ru-RU" dirty="0">
                <a:solidFill>
                  <a:schemeClr val="bg1"/>
                </a:solidFill>
              </a:rPr>
              <a:t> </a:t>
            </a:r>
            <a:r>
              <a:rPr lang="ru-RU" dirty="0" err="1">
                <a:solidFill>
                  <a:schemeClr val="bg1"/>
                </a:solidFill>
              </a:rPr>
              <a:t>айқын</a:t>
            </a:r>
            <a:r>
              <a:rPr lang="ru-RU" dirty="0">
                <a:solidFill>
                  <a:schemeClr val="bg1"/>
                </a:solidFill>
              </a:rPr>
              <a:t> </a:t>
            </a:r>
            <a:r>
              <a:rPr lang="ru-RU" dirty="0" err="1">
                <a:solidFill>
                  <a:schemeClr val="bg1"/>
                </a:solidFill>
              </a:rPr>
              <a:t>көрсетеді</a:t>
            </a:r>
            <a:r>
              <a:rPr lang="ru-RU" dirty="0">
                <a:solidFill>
                  <a:schemeClr val="bg1"/>
                </a:solidFill>
              </a:rPr>
              <a:t>. </a:t>
            </a:r>
            <a:r>
              <a:rPr lang="ru-RU" dirty="0" err="1">
                <a:solidFill>
                  <a:schemeClr val="bg1"/>
                </a:solidFill>
              </a:rPr>
              <a:t>Табылған</a:t>
            </a:r>
            <a:r>
              <a:rPr lang="ru-RU" dirty="0">
                <a:solidFill>
                  <a:schemeClr val="bg1"/>
                </a:solidFill>
              </a:rPr>
              <a:t> </a:t>
            </a:r>
            <a:r>
              <a:rPr lang="ru-RU" dirty="0" err="1">
                <a:solidFill>
                  <a:schemeClr val="bg1"/>
                </a:solidFill>
              </a:rPr>
              <a:t>жәдігерлер</a:t>
            </a:r>
            <a:r>
              <a:rPr lang="ru-RU" dirty="0">
                <a:solidFill>
                  <a:schemeClr val="bg1"/>
                </a:solidFill>
              </a:rPr>
              <a:t> — алтын </a:t>
            </a:r>
            <a:r>
              <a:rPr lang="ru-RU" dirty="0" err="1">
                <a:solidFill>
                  <a:schemeClr val="bg1"/>
                </a:solidFill>
              </a:rPr>
              <a:t>бұйымдар</a:t>
            </a:r>
            <a:r>
              <a:rPr lang="ru-RU" dirty="0">
                <a:solidFill>
                  <a:schemeClr val="bg1"/>
                </a:solidFill>
              </a:rPr>
              <a:t> мен </a:t>
            </a:r>
            <a:r>
              <a:rPr lang="ru-RU" dirty="0" err="1">
                <a:solidFill>
                  <a:schemeClr val="bg1"/>
                </a:solidFill>
              </a:rPr>
              <a:t>сәнді</a:t>
            </a:r>
            <a:r>
              <a:rPr lang="ru-RU" dirty="0">
                <a:solidFill>
                  <a:schemeClr val="bg1"/>
                </a:solidFill>
              </a:rPr>
              <a:t> </a:t>
            </a:r>
            <a:r>
              <a:rPr lang="ru-RU" dirty="0" err="1">
                <a:solidFill>
                  <a:schemeClr val="bg1"/>
                </a:solidFill>
              </a:rPr>
              <a:t>қару-жарақтар</a:t>
            </a:r>
            <a:r>
              <a:rPr lang="ru-RU" dirty="0">
                <a:solidFill>
                  <a:schemeClr val="bg1"/>
                </a:solidFill>
              </a:rPr>
              <a:t> — </a:t>
            </a:r>
            <a:r>
              <a:rPr lang="ru-RU" dirty="0" err="1">
                <a:solidFill>
                  <a:schemeClr val="bg1"/>
                </a:solidFill>
              </a:rPr>
              <a:t>бұл</a:t>
            </a:r>
            <a:r>
              <a:rPr lang="ru-RU" dirty="0">
                <a:solidFill>
                  <a:schemeClr val="bg1"/>
                </a:solidFill>
              </a:rPr>
              <a:t> </a:t>
            </a:r>
            <a:r>
              <a:rPr lang="ru-RU" dirty="0" err="1">
                <a:solidFill>
                  <a:schemeClr val="bg1"/>
                </a:solidFill>
              </a:rPr>
              <a:t>адамның</a:t>
            </a:r>
            <a:r>
              <a:rPr lang="ru-RU" dirty="0">
                <a:solidFill>
                  <a:schemeClr val="bg1"/>
                </a:solidFill>
              </a:rPr>
              <a:t> тек </a:t>
            </a:r>
            <a:r>
              <a:rPr lang="ru-RU" dirty="0" err="1">
                <a:solidFill>
                  <a:schemeClr val="bg1"/>
                </a:solidFill>
              </a:rPr>
              <a:t>әлеуметтік</a:t>
            </a:r>
            <a:r>
              <a:rPr lang="ru-RU" dirty="0">
                <a:solidFill>
                  <a:schemeClr val="bg1"/>
                </a:solidFill>
              </a:rPr>
              <a:t> </a:t>
            </a:r>
            <a:r>
              <a:rPr lang="ru-RU" dirty="0" err="1">
                <a:solidFill>
                  <a:schemeClr val="bg1"/>
                </a:solidFill>
              </a:rPr>
              <a:t>мәртебесінің</a:t>
            </a:r>
            <a:r>
              <a:rPr lang="ru-RU" dirty="0">
                <a:solidFill>
                  <a:schemeClr val="bg1"/>
                </a:solidFill>
              </a:rPr>
              <a:t> </a:t>
            </a:r>
            <a:r>
              <a:rPr lang="ru-RU" dirty="0" err="1">
                <a:solidFill>
                  <a:schemeClr val="bg1"/>
                </a:solidFill>
              </a:rPr>
              <a:t>жоғары</a:t>
            </a:r>
            <a:r>
              <a:rPr lang="ru-RU" dirty="0">
                <a:solidFill>
                  <a:schemeClr val="bg1"/>
                </a:solidFill>
              </a:rPr>
              <a:t> </a:t>
            </a:r>
            <a:r>
              <a:rPr lang="ru-RU" dirty="0" err="1">
                <a:solidFill>
                  <a:schemeClr val="bg1"/>
                </a:solidFill>
              </a:rPr>
              <a:t>екенін</a:t>
            </a:r>
            <a:r>
              <a:rPr lang="ru-RU" dirty="0">
                <a:solidFill>
                  <a:schemeClr val="bg1"/>
                </a:solidFill>
              </a:rPr>
              <a:t> </a:t>
            </a:r>
            <a:r>
              <a:rPr lang="ru-RU" dirty="0" err="1">
                <a:solidFill>
                  <a:schemeClr val="bg1"/>
                </a:solidFill>
              </a:rPr>
              <a:t>ғана</a:t>
            </a:r>
            <a:r>
              <a:rPr lang="ru-RU" dirty="0">
                <a:solidFill>
                  <a:schemeClr val="bg1"/>
                </a:solidFill>
              </a:rPr>
              <a:t> </a:t>
            </a:r>
            <a:r>
              <a:rPr lang="ru-RU" dirty="0" err="1">
                <a:solidFill>
                  <a:schemeClr val="bg1"/>
                </a:solidFill>
              </a:rPr>
              <a:t>емес</a:t>
            </a:r>
            <a:r>
              <a:rPr lang="ru-RU" dirty="0">
                <a:solidFill>
                  <a:schemeClr val="bg1"/>
                </a:solidFill>
              </a:rPr>
              <a:t>, </a:t>
            </a:r>
            <a:r>
              <a:rPr lang="ru-RU" dirty="0" err="1">
                <a:solidFill>
                  <a:schemeClr val="bg1"/>
                </a:solidFill>
              </a:rPr>
              <a:t>сонымен</a:t>
            </a:r>
            <a:r>
              <a:rPr lang="ru-RU" dirty="0">
                <a:solidFill>
                  <a:schemeClr val="bg1"/>
                </a:solidFill>
              </a:rPr>
              <a:t> </a:t>
            </a:r>
            <a:r>
              <a:rPr lang="ru-RU" dirty="0" err="1">
                <a:solidFill>
                  <a:schemeClr val="bg1"/>
                </a:solidFill>
              </a:rPr>
              <a:t>бірге</a:t>
            </a:r>
            <a:r>
              <a:rPr lang="ru-RU" dirty="0">
                <a:solidFill>
                  <a:schemeClr val="bg1"/>
                </a:solidFill>
              </a:rPr>
              <a:t> </a:t>
            </a:r>
            <a:r>
              <a:rPr lang="ru-RU" dirty="0" err="1">
                <a:solidFill>
                  <a:schemeClr val="bg1"/>
                </a:solidFill>
              </a:rPr>
              <a:t>сақ</a:t>
            </a:r>
            <a:r>
              <a:rPr lang="ru-RU" dirty="0">
                <a:solidFill>
                  <a:schemeClr val="bg1"/>
                </a:solidFill>
              </a:rPr>
              <a:t> </a:t>
            </a:r>
            <a:r>
              <a:rPr lang="ru-RU" dirty="0" err="1">
                <a:solidFill>
                  <a:schemeClr val="bg1"/>
                </a:solidFill>
              </a:rPr>
              <a:t>мәдениетінің</a:t>
            </a:r>
            <a:r>
              <a:rPr lang="ru-RU" dirty="0">
                <a:solidFill>
                  <a:schemeClr val="bg1"/>
                </a:solidFill>
              </a:rPr>
              <a:t> </a:t>
            </a:r>
            <a:r>
              <a:rPr lang="ru-RU" dirty="0" err="1">
                <a:solidFill>
                  <a:schemeClr val="bg1"/>
                </a:solidFill>
              </a:rPr>
              <a:t>жоғары</a:t>
            </a:r>
            <a:r>
              <a:rPr lang="ru-RU" dirty="0">
                <a:solidFill>
                  <a:schemeClr val="bg1"/>
                </a:solidFill>
              </a:rPr>
              <a:t> </a:t>
            </a:r>
            <a:r>
              <a:rPr lang="ru-RU" dirty="0" err="1">
                <a:solidFill>
                  <a:schemeClr val="bg1"/>
                </a:solidFill>
              </a:rPr>
              <a:t>деңгейін</a:t>
            </a:r>
            <a:r>
              <a:rPr lang="ru-RU" dirty="0">
                <a:solidFill>
                  <a:schemeClr val="bg1"/>
                </a:solidFill>
              </a:rPr>
              <a:t> де </a:t>
            </a:r>
            <a:r>
              <a:rPr lang="ru-RU" dirty="0" err="1">
                <a:solidFill>
                  <a:schemeClr val="bg1"/>
                </a:solidFill>
              </a:rPr>
              <a:t>дәлелдейді</a:t>
            </a:r>
            <a:r>
              <a:rPr lang="ru-RU" dirty="0">
                <a:solidFill>
                  <a:schemeClr val="bg1"/>
                </a:solidFill>
              </a:rPr>
              <a:t>. </a:t>
            </a:r>
            <a:r>
              <a:rPr lang="ru-RU" dirty="0" err="1">
                <a:solidFill>
                  <a:schemeClr val="bg1"/>
                </a:solidFill>
              </a:rPr>
              <a:t>Сондықтан</a:t>
            </a:r>
            <a:r>
              <a:rPr lang="ru-RU" dirty="0">
                <a:solidFill>
                  <a:schemeClr val="bg1"/>
                </a:solidFill>
              </a:rPr>
              <a:t> </a:t>
            </a:r>
            <a:r>
              <a:rPr lang="ru-RU" dirty="0" err="1">
                <a:solidFill>
                  <a:schemeClr val="bg1"/>
                </a:solidFill>
              </a:rPr>
              <a:t>бұл</a:t>
            </a:r>
            <a:r>
              <a:rPr lang="ru-RU" dirty="0">
                <a:solidFill>
                  <a:schemeClr val="bg1"/>
                </a:solidFill>
              </a:rPr>
              <a:t> </a:t>
            </a:r>
            <a:r>
              <a:rPr lang="ru-RU" dirty="0" err="1">
                <a:solidFill>
                  <a:schemeClr val="bg1"/>
                </a:solidFill>
              </a:rPr>
              <a:t>табыс</a:t>
            </a:r>
            <a:r>
              <a:rPr lang="ru-RU" dirty="0">
                <a:solidFill>
                  <a:schemeClr val="bg1"/>
                </a:solidFill>
              </a:rPr>
              <a:t> </a:t>
            </a:r>
            <a:r>
              <a:rPr lang="ru-RU" dirty="0" err="1">
                <a:solidFill>
                  <a:schemeClr val="bg1"/>
                </a:solidFill>
              </a:rPr>
              <a:t>тарих</a:t>
            </a:r>
            <a:r>
              <a:rPr lang="ru-RU" dirty="0">
                <a:solidFill>
                  <a:schemeClr val="bg1"/>
                </a:solidFill>
              </a:rPr>
              <a:t> </a:t>
            </a:r>
            <a:r>
              <a:rPr lang="ru-RU" dirty="0" err="1">
                <a:solidFill>
                  <a:schemeClr val="bg1"/>
                </a:solidFill>
              </a:rPr>
              <a:t>ғылымында</a:t>
            </a:r>
            <a:r>
              <a:rPr lang="ru-RU" dirty="0">
                <a:solidFill>
                  <a:schemeClr val="bg1"/>
                </a:solidFill>
              </a:rPr>
              <a:t> </a:t>
            </a:r>
            <a:r>
              <a:rPr lang="ru-RU" dirty="0" err="1">
                <a:solidFill>
                  <a:schemeClr val="bg1"/>
                </a:solidFill>
              </a:rPr>
              <a:t>ерекше</a:t>
            </a:r>
            <a:r>
              <a:rPr lang="ru-RU" dirty="0">
                <a:solidFill>
                  <a:schemeClr val="bg1"/>
                </a:solidFill>
              </a:rPr>
              <a:t> </a:t>
            </a:r>
            <a:r>
              <a:rPr lang="ru-RU" dirty="0" err="1">
                <a:solidFill>
                  <a:schemeClr val="bg1"/>
                </a:solidFill>
              </a:rPr>
              <a:t>құнды</a:t>
            </a:r>
            <a:r>
              <a:rPr lang="ru-RU" dirty="0">
                <a:solidFill>
                  <a:schemeClr val="bg1"/>
                </a:solidFill>
              </a:rPr>
              <a:t> </a:t>
            </a:r>
            <a:r>
              <a:rPr lang="ru-RU" dirty="0" err="1">
                <a:solidFill>
                  <a:schemeClr val="bg1"/>
                </a:solidFill>
              </a:rPr>
              <a:t>жәдігер</a:t>
            </a:r>
            <a:r>
              <a:rPr lang="ru-RU" dirty="0">
                <a:solidFill>
                  <a:schemeClr val="bg1"/>
                </a:solidFill>
              </a:rPr>
              <a:t> </a:t>
            </a:r>
            <a:r>
              <a:rPr lang="ru-RU" dirty="0" err="1">
                <a:solidFill>
                  <a:schemeClr val="bg1"/>
                </a:solidFill>
              </a:rPr>
              <a:t>ретінде</a:t>
            </a:r>
            <a:r>
              <a:rPr lang="ru-RU" dirty="0">
                <a:solidFill>
                  <a:schemeClr val="bg1"/>
                </a:solidFill>
              </a:rPr>
              <a:t> </a:t>
            </a:r>
            <a:r>
              <a:rPr lang="ru-RU" dirty="0" err="1">
                <a:solidFill>
                  <a:schemeClr val="bg1"/>
                </a:solidFill>
              </a:rPr>
              <a:t>бағаланады</a:t>
            </a:r>
            <a:r>
              <a:rPr lang="ru-RU" dirty="0" smtClean="0">
                <a:solidFill>
                  <a:schemeClr val="bg1"/>
                </a:solidFill>
              </a:rPr>
              <a:t>.</a:t>
            </a:r>
          </a:p>
          <a:p>
            <a:r>
              <a:rPr lang="kk-KZ" dirty="0" smtClean="0">
                <a:solidFill>
                  <a:schemeClr val="bg1"/>
                </a:solidFill>
              </a:rPr>
              <a:t> </a:t>
            </a:r>
          </a:p>
          <a:p>
            <a:r>
              <a:rPr lang="kk-KZ" b="1" dirty="0" smtClean="0">
                <a:solidFill>
                  <a:schemeClr val="bg1"/>
                </a:solidFill>
              </a:rPr>
              <a:t>Хаумаварга тапсырма</a:t>
            </a:r>
          </a:p>
          <a:p>
            <a:r>
              <a:rPr lang="kk-KZ" dirty="0" smtClean="0">
                <a:solidFill>
                  <a:schemeClr val="bg1"/>
                </a:solidFill>
              </a:rPr>
              <a:t>1.70 см</a:t>
            </a:r>
          </a:p>
          <a:p>
            <a:r>
              <a:rPr lang="kk-KZ" dirty="0" smtClean="0">
                <a:solidFill>
                  <a:schemeClr val="bg1"/>
                </a:solidFill>
              </a:rPr>
              <a:t>2.150  </a:t>
            </a:r>
          </a:p>
          <a:p>
            <a:r>
              <a:rPr lang="kk-KZ" dirty="0" smtClean="0">
                <a:solidFill>
                  <a:schemeClr val="bg1"/>
                </a:solidFill>
              </a:rPr>
              <a:t>3.Арқардың алтын мүсіні</a:t>
            </a:r>
          </a:p>
          <a:p>
            <a:r>
              <a:rPr lang="kk-KZ" dirty="0">
                <a:solidFill>
                  <a:schemeClr val="bg1"/>
                </a:solidFill>
              </a:rPr>
              <a:t>4. Олар сабы жіңішке алтын лентамен спираль </a:t>
            </a:r>
            <a:r>
              <a:rPr lang="kk-KZ" dirty="0" smtClean="0">
                <a:solidFill>
                  <a:schemeClr val="bg1"/>
                </a:solidFill>
              </a:rPr>
              <a:t>сияқты оралған </a:t>
            </a:r>
            <a:r>
              <a:rPr lang="kk-KZ" dirty="0">
                <a:solidFill>
                  <a:schemeClr val="bg1"/>
                </a:solidFill>
              </a:rPr>
              <a:t>және жоғары жағы жапырақ тәрізденіп, ортасы қуыс болып келген. </a:t>
            </a:r>
            <a:endParaRPr lang="kk-KZ" dirty="0" smtClean="0">
              <a:solidFill>
                <a:schemeClr val="bg1"/>
              </a:solidFill>
            </a:endParaRPr>
          </a:p>
          <a:p>
            <a:r>
              <a:rPr lang="kk-KZ" dirty="0" smtClean="0">
                <a:solidFill>
                  <a:schemeClr val="bg1"/>
                </a:solidFill>
              </a:rPr>
              <a:t>5.4 </a:t>
            </a:r>
          </a:p>
          <a:p>
            <a:r>
              <a:rPr lang="kk-KZ" dirty="0" smtClean="0">
                <a:solidFill>
                  <a:schemeClr val="bg1"/>
                </a:solidFill>
              </a:rPr>
              <a:t>6.көк әлемі,жер әлемі,жер асты әлемі</a:t>
            </a:r>
            <a:endParaRPr lang="ru-RU" dirty="0">
              <a:solidFill>
                <a:schemeClr val="bg1"/>
              </a:solidFill>
            </a:endParaRPr>
          </a:p>
        </p:txBody>
      </p:sp>
    </p:spTree>
    <p:extLst>
      <p:ext uri="{BB962C8B-B14F-4D97-AF65-F5344CB8AC3E}">
        <p14:creationId xmlns:p14="http://schemas.microsoft.com/office/powerpoint/2010/main" val="2944905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4800" y="180975"/>
            <a:ext cx="10601325" cy="6286499"/>
          </a:xfrm>
        </p:spPr>
        <p:txBody>
          <a:bodyPr>
            <a:normAutofit/>
          </a:bodyPr>
          <a:lstStyle/>
          <a:p>
            <a:r>
              <a:rPr lang="kk-KZ" sz="2800" b="1" dirty="0" smtClean="0">
                <a:solidFill>
                  <a:schemeClr val="bg1"/>
                </a:solidFill>
              </a:rPr>
              <a:t>3-тапсырма.Топ басшылардың сайысы</a:t>
            </a:r>
            <a:r>
              <a:rPr lang="ru-RU" sz="2800" b="1" dirty="0" smtClean="0">
                <a:solidFill>
                  <a:schemeClr val="bg1"/>
                </a:solidFill>
              </a:rPr>
              <a:t>.</a:t>
            </a:r>
            <a:r>
              <a:rPr lang="ru-RU" sz="2800" b="1" dirty="0" err="1" smtClean="0">
                <a:solidFill>
                  <a:schemeClr val="bg1"/>
                </a:solidFill>
              </a:rPr>
              <a:t>Бұл</a:t>
            </a:r>
            <a:r>
              <a:rPr lang="ru-RU" sz="2800" b="1" dirty="0" smtClean="0">
                <a:solidFill>
                  <a:schemeClr val="bg1"/>
                </a:solidFill>
              </a:rPr>
              <a:t> </a:t>
            </a:r>
            <a:r>
              <a:rPr lang="ru-RU" sz="2800" b="1" dirty="0" err="1" smtClean="0">
                <a:solidFill>
                  <a:schemeClr val="bg1"/>
                </a:solidFill>
              </a:rPr>
              <a:t>кім</a:t>
            </a:r>
            <a:r>
              <a:rPr lang="ru-RU" sz="2800" b="1" dirty="0" smtClean="0">
                <a:solidFill>
                  <a:schemeClr val="bg1"/>
                </a:solidFill>
              </a:rPr>
              <a:t>?,</a:t>
            </a:r>
            <a:r>
              <a:rPr lang="ru-RU" sz="2800" b="1" dirty="0" err="1" smtClean="0">
                <a:solidFill>
                  <a:schemeClr val="bg1"/>
                </a:solidFill>
              </a:rPr>
              <a:t>Ол</a:t>
            </a:r>
            <a:r>
              <a:rPr lang="ru-RU" sz="2800" b="1" dirty="0" smtClean="0">
                <a:solidFill>
                  <a:schemeClr val="bg1"/>
                </a:solidFill>
              </a:rPr>
              <a:t> не?</a:t>
            </a:r>
          </a:p>
          <a:p>
            <a:r>
              <a:rPr lang="kk-KZ" sz="2000" b="1" dirty="0" smtClean="0">
                <a:solidFill>
                  <a:schemeClr val="bg1"/>
                </a:solidFill>
              </a:rPr>
              <a:t>                        1.Бұл парсы патшасы Кир.</a:t>
            </a:r>
          </a:p>
          <a:p>
            <a:endParaRPr lang="kk-KZ" sz="2000" b="1" dirty="0">
              <a:solidFill>
                <a:schemeClr val="bg1"/>
              </a:solidFill>
            </a:endParaRPr>
          </a:p>
          <a:p>
            <a:r>
              <a:rPr lang="kk-KZ" sz="2000" b="1" dirty="0" smtClean="0">
                <a:solidFill>
                  <a:schemeClr val="bg1"/>
                </a:solidFill>
              </a:rPr>
              <a:t>                        2. Суретте «Алтын киімді адам» бейнеленген.</a:t>
            </a:r>
          </a:p>
          <a:p>
            <a:endParaRPr lang="kk-KZ" sz="2000" b="1" dirty="0">
              <a:solidFill>
                <a:schemeClr val="bg1"/>
              </a:solidFill>
            </a:endParaRPr>
          </a:p>
          <a:p>
            <a:endParaRPr lang="kk-KZ" sz="2000" b="1" dirty="0" smtClean="0">
              <a:solidFill>
                <a:schemeClr val="bg1"/>
              </a:solidFill>
            </a:endParaRPr>
          </a:p>
          <a:p>
            <a:r>
              <a:rPr lang="kk-KZ" sz="2000" b="1" dirty="0" smtClean="0">
                <a:solidFill>
                  <a:schemeClr val="bg1"/>
                </a:solidFill>
              </a:rPr>
              <a:t>                  3. Кемел Ақышев.</a:t>
            </a:r>
          </a:p>
          <a:p>
            <a:endParaRPr lang="kk-KZ" sz="2000" b="1" dirty="0">
              <a:solidFill>
                <a:schemeClr val="bg1"/>
              </a:solidFill>
            </a:endParaRPr>
          </a:p>
          <a:p>
            <a:endParaRPr lang="kk-KZ" sz="2000" b="1" dirty="0" smtClean="0">
              <a:solidFill>
                <a:schemeClr val="bg1"/>
              </a:solidFill>
            </a:endParaRPr>
          </a:p>
          <a:p>
            <a:r>
              <a:rPr lang="kk-KZ" sz="2000" b="1" dirty="0">
                <a:solidFill>
                  <a:schemeClr val="bg1"/>
                </a:solidFill>
              </a:rPr>
              <a:t> </a:t>
            </a:r>
            <a:r>
              <a:rPr lang="kk-KZ" sz="2000" b="1" dirty="0" smtClean="0">
                <a:solidFill>
                  <a:schemeClr val="bg1"/>
                </a:solidFill>
              </a:rPr>
              <a:t>                 4. Сақ патшайымы Томирис.</a:t>
            </a:r>
          </a:p>
          <a:p>
            <a:r>
              <a:rPr lang="kk-KZ" sz="2000" b="1" dirty="0">
                <a:solidFill>
                  <a:schemeClr val="bg1"/>
                </a:solidFill>
              </a:rPr>
              <a:t> </a:t>
            </a:r>
            <a:r>
              <a:rPr lang="kk-KZ" sz="2000" b="1" dirty="0" smtClean="0">
                <a:solidFill>
                  <a:schemeClr val="bg1"/>
                </a:solidFill>
              </a:rPr>
              <a:t>   </a:t>
            </a:r>
          </a:p>
          <a:p>
            <a:r>
              <a:rPr lang="kk-KZ" sz="2000" b="1" dirty="0">
                <a:solidFill>
                  <a:schemeClr val="bg1"/>
                </a:solidFill>
              </a:rPr>
              <a:t> </a:t>
            </a:r>
            <a:r>
              <a:rPr lang="kk-KZ" sz="2000" b="1" dirty="0" smtClean="0">
                <a:solidFill>
                  <a:schemeClr val="bg1"/>
                </a:solidFill>
              </a:rPr>
              <a:t>                 5. Томирис парсы патшасы Кирді өлтіру сәтіндегі сурет.</a:t>
            </a:r>
          </a:p>
          <a:p>
            <a:endParaRPr lang="kk-KZ" sz="2000" b="1" dirty="0">
              <a:solidFill>
                <a:schemeClr val="bg1"/>
              </a:solidFill>
            </a:endParaRPr>
          </a:p>
          <a:p>
            <a:endParaRPr lang="kk-KZ" sz="2000" b="1" dirty="0" smtClean="0">
              <a:solidFill>
                <a:schemeClr val="bg1"/>
              </a:solidFill>
            </a:endParaRPr>
          </a:p>
          <a:p>
            <a:endParaRPr lang="kk-KZ" sz="2000" b="1" dirty="0" smtClean="0">
              <a:solidFill>
                <a:schemeClr val="bg1"/>
              </a:solidFill>
            </a:endParaRPr>
          </a:p>
          <a:p>
            <a:endParaRPr lang="kk-KZ" sz="2000" b="1" dirty="0" smtClean="0">
              <a:solidFill>
                <a:schemeClr val="bg1"/>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6" y="756828"/>
            <a:ext cx="1082277" cy="628649"/>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5072" y="1590676"/>
            <a:ext cx="973931" cy="709003"/>
          </a:xfrm>
          <a:prstGeom prst="rect">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043" y="2459330"/>
            <a:ext cx="661988" cy="1010044"/>
          </a:xfrm>
          <a:prstGeom prst="rect">
            <a:avLst/>
          </a:prstGeom>
        </p:spPr>
      </p:pic>
      <p:pic>
        <p:nvPicPr>
          <p:cNvPr id="7" name="Рисунок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800" y="3629026"/>
            <a:ext cx="1133474" cy="1047750"/>
          </a:xfrm>
          <a:prstGeom prst="rect">
            <a:avLst/>
          </a:prstGeom>
        </p:spPr>
      </p:pic>
      <p:pic>
        <p:nvPicPr>
          <p:cNvPr id="8" name="Рисунок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800" y="4836524"/>
            <a:ext cx="1088231" cy="911206"/>
          </a:xfrm>
          <a:prstGeom prst="rect">
            <a:avLst/>
          </a:prstGeom>
        </p:spPr>
      </p:pic>
    </p:spTree>
    <p:extLst>
      <p:ext uri="{BB962C8B-B14F-4D97-AF65-F5344CB8AC3E}">
        <p14:creationId xmlns:p14="http://schemas.microsoft.com/office/powerpoint/2010/main" val="3646615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Другая 5">
      <a:dk1>
        <a:sysClr val="windowText" lastClr="000000"/>
      </a:dk1>
      <a:lt1>
        <a:sysClr val="window" lastClr="FFFFFF"/>
      </a:lt1>
      <a:dk2>
        <a:srgbClr val="C2E2F6"/>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Другая 1">
      <a:majorFont>
        <a:latin typeface="Times New Roman"/>
        <a:ea typeface=""/>
        <a:cs typeface=""/>
      </a:majorFont>
      <a:minorFont>
        <a:latin typeface="Times New Roman"/>
        <a:ea typeface=""/>
        <a:cs typeface=""/>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267</TotalTime>
  <Words>744</Words>
  <Application>Microsoft Office PowerPoint</Application>
  <PresentationFormat>Широкоэкранный</PresentationFormat>
  <Paragraphs>76</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Times New Roman</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Алтын киімді адамды</dc:title>
  <dc:creator>USER</dc:creator>
  <cp:lastModifiedBy>USER</cp:lastModifiedBy>
  <cp:revision>22</cp:revision>
  <dcterms:created xsi:type="dcterms:W3CDTF">2024-12-22T07:13:51Z</dcterms:created>
  <dcterms:modified xsi:type="dcterms:W3CDTF">2024-12-22T13:56:27Z</dcterms:modified>
</cp:coreProperties>
</file>