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2" r:id="rId4"/>
    <p:sldId id="263" r:id="rId5"/>
    <p:sldId id="265" r:id="rId6"/>
    <p:sldId id="266" r:id="rId7"/>
    <p:sldId id="267" r:id="rId8"/>
    <p:sldId id="269" r:id="rId9"/>
    <p:sldId id="268" r:id="rId10"/>
    <p:sldId id="259" r:id="rId11"/>
    <p:sldId id="264" r:id="rId12"/>
    <p:sldId id="27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D3C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203A6-12B3-4E60-A31B-51207D6FB454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754DA-8119-49D8-9C59-88C98A424F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8474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754DA-8119-49D8-9C59-88C98A424FA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87062-EFBD-4C99-8072-E5E71BEE5170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AF388-92F6-4395-BF4E-586BD1E03C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0B8DF-D450-40A8-A1B8-8936E5B8FA0A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064CF-B959-4200-A06A-E63AC9D5A8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B9B60-BFF9-4405-9538-74534AF9ECC8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CB1DF-6CA8-4B1D-99B8-BFCFD1474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65527-7D25-445A-8B86-6D0849A98589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B9F0C-FA91-4919-87FA-5284D46A9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63A1D-AF64-46CD-84EA-5CB9ED3E70A3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6803B-DA07-4AAC-A25D-3E487302C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E4943-743F-43AA-B9B2-F0D16A6D3A48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3C438-08AA-46B8-AF44-0BC265A3D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46342-78A7-4052-A1F9-94A151F9019B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BBD94-E72B-4171-AD30-149187C4FA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5021B-1435-4855-A727-89202ED57913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7C03B-F315-43BE-AEBE-6756451EF0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4CFA0-4BCC-404D-A65F-0B6221289819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56397-30B3-4EE8-B220-2EE3A6CBD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BBDF0-9FCD-45B1-BCEA-18F080CB6499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D771-32FD-490C-AA9E-86712599B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401D7-6A48-442A-A6AE-ACFD72B554DE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43CC8-3769-48AD-89EC-DC58E40EB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50000">
              <a:srgbClr val="9CB86E"/>
            </a:gs>
            <a:gs pos="50000">
              <a:srgbClr val="9CB86E"/>
            </a:gs>
            <a:gs pos="50000">
              <a:srgbClr val="9CB86E"/>
            </a:gs>
            <a:gs pos="50000">
              <a:srgbClr val="9CB86E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AEF7FF-732E-4F54-AA4E-D38540ECDAE4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CF9822-5293-4763-AA15-E9CC080DB3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642100"/>
            <a:ext cx="1403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Рисунок 21" descr="Презентация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1901" y="116632"/>
            <a:ext cx="8980198" cy="6624736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1033" name="Рисунок 22" descr="005.jp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5589588"/>
            <a:ext cx="15875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Рисунок 24" descr="1230319196_kolokolchik-7.jpg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550" y="333375"/>
            <a:ext cx="89535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/>
          <a:lstStyle/>
          <a:p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Пәні: Сауат ашу</a:t>
            </a:r>
            <a:br>
              <a:rPr lang="kk-K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Бөлім: Бізді қоршаған орта</a:t>
            </a:r>
            <a:br>
              <a:rPr lang="kk-K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Тақырыбы: Мен және табиғат. Ғғ дыбысы мен әрпі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14694" y="4857760"/>
            <a:ext cx="57150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Дайындаған: Туленова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Акмарал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Сагатовна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Павлодар </a:t>
            </a: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облысы, </a:t>
            </a: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Павлодар ауданы </a:t>
            </a:r>
          </a:p>
          <a:p>
            <a:pPr algn="just"/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Чернорецк орта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бастауыш </a:t>
            </a: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 мұғалімі</a:t>
            </a:r>
            <a:endParaRPr lang="ru-RU" sz="20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низ 2"/>
          <p:cNvSpPr/>
          <p:nvPr/>
        </p:nvSpPr>
        <p:spPr>
          <a:xfrm>
            <a:off x="2571736" y="285728"/>
            <a:ext cx="4357718" cy="785818"/>
          </a:xfrm>
          <a:prstGeom prst="ribbon">
            <a:avLst>
              <a:gd name="adj1" fmla="val 19692"/>
              <a:gd name="adj2" fmla="val 6036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Ықшам</a:t>
            </a:r>
            <a:r>
              <a:rPr lang="kk-KZ" dirty="0" smtClean="0"/>
              <a:t> сабақ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1428736"/>
            <a:ext cx="8286808" cy="3643338"/>
          </a:xfrm>
          <a:prstGeom prst="roundRect">
            <a:avLst>
              <a:gd name="adj" fmla="val 998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Курс барысында белсенді әдіс-тәсілдерді тиімді қолдануды білдім. </a:t>
            </a:r>
          </a:p>
          <a:p>
            <a:pPr>
              <a:buFontTx/>
              <a:buChar char="-"/>
            </a:pPr>
            <a:r>
              <a:rPr lang="kk-KZ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 Саралаудың әр түрлі тәсілдерін жоспарлап,  қолдануды үйрендім. </a:t>
            </a:r>
          </a:p>
          <a:p>
            <a:pPr>
              <a:buFontTx/>
              <a:buChar char="-"/>
            </a:pPr>
            <a:r>
              <a:rPr lang="kk-KZ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 Саралау әдістерінің арасында оқушылар мақсаттарға жетіп, оқуға деген қызығушылықтары артатынын білдім. </a:t>
            </a:r>
          </a:p>
          <a:p>
            <a:pPr>
              <a:buFontTx/>
              <a:buChar char="-"/>
            </a:pPr>
            <a:r>
              <a:rPr lang="kk-KZ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 Уақытты дұрыс тиімді пайдалануды үйрендім. </a:t>
            </a:r>
          </a:p>
          <a:p>
            <a:pPr>
              <a:buFontTx/>
              <a:buChar char="-"/>
            </a:pPr>
            <a:r>
              <a:rPr lang="kk-KZ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 Әріптестерімнің ықшам сабақ кезінде пайдаланылған әдіс-тәсілдерін, қысқа мерзімді жоспарды құруда  ұсыныстарын басшылыққа ала отырып, болашақта тәжірибемде қолданамын деп ойлаймын.</a:t>
            </a:r>
          </a:p>
          <a:p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ента лицом вниз 1"/>
          <p:cNvSpPr/>
          <p:nvPr/>
        </p:nvSpPr>
        <p:spPr>
          <a:xfrm>
            <a:off x="2500298" y="285728"/>
            <a:ext cx="4357718" cy="785818"/>
          </a:xfrm>
          <a:prstGeom prst="ribbon">
            <a:avLst>
              <a:gd name="adj1" fmla="val 19692"/>
              <a:gd name="adj2" fmla="val 6036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Менің  түйіндемем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0034" y="1357298"/>
            <a:ext cx="8072494" cy="4643470"/>
          </a:xfrm>
          <a:prstGeom prst="roundRect">
            <a:avLst>
              <a:gd name="adj" fmla="val 1191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latinLnBrk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kk-KZ" altLang="ko-KR" sz="20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 Орта мерзімді және ұзақ мерзімді жоспарды  басшылыққа ала отырып, қысқа мерзімді жоспар құруды үйрендім.</a:t>
            </a:r>
          </a:p>
          <a:p>
            <a:pPr marL="342900" indent="-342900" latinLnBrk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kk-KZ" altLang="ko-KR" sz="20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Тапсырмаға сай дескрипторларды құруды білдім.</a:t>
            </a:r>
          </a:p>
          <a:p>
            <a:pPr marL="342900" indent="-342900" latinLnBrk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kk-KZ" altLang="ko-KR" sz="20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Бағалау түрлерін қолдануды  оқушылырдың білім алу үшін барлық мүмкіндіктер жасау керектігін білдім.</a:t>
            </a:r>
          </a:p>
          <a:p>
            <a:pPr marL="342900" indent="-342900" latinLnBrk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kk-KZ" altLang="ko-KR" sz="20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Зерттеу жұмыстарын ұйымдастыру. </a:t>
            </a:r>
          </a:p>
          <a:p>
            <a:pPr marL="342900" indent="-342900" latinLnBrk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kk-KZ" altLang="ko-KR" sz="20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Алдағы уақытта барлық оқушылардың ерекшелігін ескеремін. </a:t>
            </a:r>
          </a:p>
          <a:p>
            <a:pPr marL="342900" indent="-342900" latinLnBrk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kk-KZ" altLang="ko-KR" sz="20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Оқушылардың дарындылық деңгейін анықтауға байланысты саралау тапсырмаларды дайындаймын. </a:t>
            </a:r>
          </a:p>
          <a:p>
            <a:pPr marL="342900" indent="-342900" latinLnBrk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kk-KZ" altLang="ko-KR" sz="20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Осы курста үйренгенімнің бәрін келешекте іске асыруды көздеймін.</a:t>
            </a: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3116"/>
            <a:ext cx="8229600" cy="1143000"/>
          </a:xfrm>
        </p:spPr>
        <p:txBody>
          <a:bodyPr/>
          <a:lstStyle/>
          <a:p>
            <a:r>
              <a:rPr lang="kk-KZ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 rot="16200000">
            <a:off x="428596" y="71414"/>
            <a:ext cx="1500198" cy="1928826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 мақсаты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 rot="16200000">
            <a:off x="428596" y="2357430"/>
            <a:ext cx="1500198" cy="1928826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Сабақ мақсаты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носка со стрелкой вниз 5"/>
          <p:cNvSpPr/>
          <p:nvPr/>
        </p:nvSpPr>
        <p:spPr>
          <a:xfrm rot="16200000">
            <a:off x="428596" y="4857760"/>
            <a:ext cx="1571636" cy="2000264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Бағалау критерийлері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28860" y="428604"/>
            <a:ext cx="5000660" cy="150019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1.1.9.3 Сөздің буыннан тұратынын түсіну және             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           сөздегі буын санын анықтау.                              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1.2.1.2 Оқудың түрлерін (буындап оқу жиі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           кездесетін сөздерді тұтас оқу, түсініп оқу) 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           қолдану.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28860" y="2214554"/>
            <a:ext cx="5000660" cy="21431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k-KZ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Барлық оқушылар: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Буындап оқу, тұтастай оқуды, түсініп оқуды біледі. Сөзбен, буындап, түсініп оқуды түсінеді.</a:t>
            </a: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Көптеген оқушылар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: Сөздегі буын санын анықтайды. Сөздерді бір-бірімен байланыстырып оқи алады.</a:t>
            </a: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Кейбір оқушылар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: Буын түрлерін ажыратып, таңбалайды. Қысқа мәтіндерді оқиды.</a:t>
            </a:r>
          </a:p>
          <a:p>
            <a:endParaRPr lang="kk-KZ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28860" y="5214950"/>
            <a:ext cx="5000660" cy="11430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Сөздерді сызбамен көрсете отырып, буынға бөледі. Сөздегі буын санын анықтайды. Буынды тұтастай түсініп оқиды.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перфолента 13"/>
          <p:cNvSpPr/>
          <p:nvPr/>
        </p:nvSpPr>
        <p:spPr>
          <a:xfrm>
            <a:off x="1000100" y="2214554"/>
            <a:ext cx="3143272" cy="1428760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Ойлан, жұптас, бөліс” әдіс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000364" y="4214818"/>
            <a:ext cx="3214710" cy="1571636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“Елші” әдісі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143504" y="2143116"/>
            <a:ext cx="3214710" cy="1500198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“Миға шабуыл” әдісі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3214678" y="428604"/>
            <a:ext cx="3000396" cy="1214446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“Белсенді оқу” әдісі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918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альтернативный процесс 6"/>
          <p:cNvSpPr/>
          <p:nvPr/>
        </p:nvSpPr>
        <p:spPr>
          <a:xfrm>
            <a:off x="3143240" y="428604"/>
            <a:ext cx="3357586" cy="857256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“Ойлан, жұптас, бөліс” әдісі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357686" y="4500570"/>
            <a:ext cx="3857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«Бағдаршам» 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әдісі арқылы бағалау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s://go4.imgsmail.ru/imgpreview?key=5cc6025cefc7e354&amp;mb=imgdb_preview_103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929198"/>
            <a:ext cx="12858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User\Desktop\6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714620"/>
            <a:ext cx="64643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43098" cy="582594"/>
          </a:xfrm>
        </p:spPr>
        <p:txBody>
          <a:bodyPr/>
          <a:lstStyle/>
          <a:p>
            <a:r>
              <a:rPr lang="kk-KZ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(Ж) 1-тапсырма</a:t>
            </a:r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4294967295"/>
          </p:nvPr>
        </p:nvSpPr>
        <p:spPr>
          <a:xfrm>
            <a:off x="0" y="1285860"/>
            <a:ext cx="3008313" cy="3214703"/>
          </a:xfrm>
        </p:spPr>
        <p:txBody>
          <a:bodyPr/>
          <a:lstStyle/>
          <a:p>
            <a:pPr algn="ctr"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- Заттардың атауларын буынға бөліп айтыңыз. Сөзде неше буын бар? Сызбамен көрсетіңіз.</a:t>
            </a:r>
          </a:p>
          <a:p>
            <a:pPr algn="ctr"/>
            <a:endParaRPr lang="kk-K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14" name="Рисунок 13" descr="http://ramki-photoshop.ru/predmety/1/podkova_small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2714620"/>
            <a:ext cx="6191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://3.bp.blogspot.com/_L4YcOcLVW3E/Sw-SzQZALjI/AAAAAAAAArc/CRgGwkZFakU/s1600/e1c4799dde1d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2714620"/>
            <a:ext cx="882651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go2.imgsmail.ru/imgpreview?key=690cc03d459bc71a&amp;mb=imgdb_preview_884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2643182"/>
            <a:ext cx="885825" cy="703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000232" y="3429000"/>
            <a:ext cx="561975" cy="171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214414" y="3429000"/>
            <a:ext cx="561975" cy="171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28596" y="3429000"/>
            <a:ext cx="561975" cy="171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928926" y="3429000"/>
            <a:ext cx="561975" cy="171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4000496" y="1571612"/>
          <a:ext cx="4429156" cy="2663205"/>
        </p:xfrm>
        <a:graphic>
          <a:graphicData uri="http://schemas.openxmlformats.org/drawingml/2006/table">
            <a:tbl>
              <a:tblPr/>
              <a:tblGrid>
                <a:gridCol w="2046662"/>
                <a:gridCol w="2382494"/>
              </a:tblGrid>
              <a:tr h="528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Бағалау критериясы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Дескрипт</a:t>
                      </a: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</a:t>
                      </a:r>
                      <a:r>
                        <a:rPr lang="ru-RU" sz="18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4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Білім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алушы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өзде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рд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сызбамен көрсетеді;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-сөздегі буын санын анықтайды.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Білім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алушы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-заттың атауын буынға бөліп айтады;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сөздегі буын санын айтады;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-буынды сызбамен көрсетеді.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3214678" y="428604"/>
            <a:ext cx="3357586" cy="500066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«Миға шабуыл»  әдісі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Сөздерді  оқыңыз және сәйкес суреттермен байланыстырып  сызыңыз.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://tatianatur.ru/tourism/skiing/school/school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500306"/>
            <a:ext cx="723900" cy="635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s://thumbs.dreamstime.com/z/color-sketch-red-cat-abyssinian-breed-2806974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2428869"/>
            <a:ext cx="729793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penguin.su/im_pic_games/7_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1670" y="2428868"/>
            <a:ext cx="8200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us.123rf.com/450wm/yaviki/yaviki1211/yaviki121100013/16461588-dishes-silhouettes-on-yellow-background-in-retro-style.jpg?ver=6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2428868"/>
            <a:ext cx="856844" cy="715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85720" y="3357562"/>
            <a:ext cx="414340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пин-гвин                       шаң-ғы                 ы-дыс-тар          мы-сық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572000" y="1571612"/>
          <a:ext cx="3929090" cy="2857520"/>
        </p:xfrm>
        <a:graphic>
          <a:graphicData uri="http://schemas.openxmlformats.org/drawingml/2006/table">
            <a:tbl>
              <a:tblPr/>
              <a:tblGrid>
                <a:gridCol w="1901310"/>
                <a:gridCol w="2027780"/>
              </a:tblGrid>
              <a:tr h="6473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Бағалау критериясы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Дескриптор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0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Білім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алушы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сөздерді буындап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немесе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тұтас сөздермен оқиды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-түсініп оқиды.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Білім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алушы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18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буындап</a:t>
                      </a: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немесе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тұтастай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оқиды;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сөздерді сәйкес суреттермен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байланыстырады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857356" y="4429132"/>
            <a:ext cx="47149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«Бағалау ағашы»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әдісі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 descr="C:\Users\user\Desktop\78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68" y="4857760"/>
            <a:ext cx="142876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43098" cy="582594"/>
          </a:xfrm>
        </p:spPr>
        <p:txBody>
          <a:bodyPr/>
          <a:lstStyle/>
          <a:p>
            <a: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(Ө)2-</a:t>
            </a:r>
            <a:r>
              <a:rPr lang="kk-KZ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543296" cy="1993899"/>
          </a:xfrm>
        </p:spPr>
        <p:txBody>
          <a:bodyPr/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-Ғ әрпінің айналасына топтастырады. -Ғ дыбысы бар сөздерді атаңдар, Ғалым, балға, таға, шалғы, торғай, қарға, ғарышкер, ғарыш, ағаш, сағат сөздерін атайды.  Әрбір сурет бойынша Ғ дыбысының сөздегі орнына талдау жасайды. </a:t>
            </a:r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214678" y="428604"/>
            <a:ext cx="3357586" cy="500066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«Елші»  әдісі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14810" y="1571612"/>
          <a:ext cx="4076700" cy="2296044"/>
        </p:xfrm>
        <a:graphic>
          <a:graphicData uri="http://schemas.openxmlformats.org/drawingml/2006/table">
            <a:tbl>
              <a:tblPr/>
              <a:tblGrid>
                <a:gridCol w="2038033"/>
                <a:gridCol w="2038667"/>
              </a:tblGrid>
              <a:tr h="42862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Бағалау критерийлері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Дескриптор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1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сөздерді тұтастай оқиды</a:t>
                      </a: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буын түрлерін ажыратады.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тұтастай сөздерді оқып береді;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 буын түрлерін ажырата алады.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428992" y="4071942"/>
            <a:ext cx="24378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Бағалау: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«Бес саусақ»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C:\Users\user\Desktop\65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572008"/>
            <a:ext cx="228601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43098" cy="582594"/>
          </a:xfrm>
        </p:spPr>
        <p:txBody>
          <a:bodyPr/>
          <a:lstStyle/>
          <a:p>
            <a:r>
              <a:rPr lang="kk-KZ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(Т)  3-тапсырма</a:t>
            </a:r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3214678" y="428604"/>
            <a:ext cx="3357586" cy="500066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Саралау әдісі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488" y="2928934"/>
            <a:ext cx="407196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«Фуршет» әдісі</a:t>
            </a: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AutoShape 2" descr="Картинки по запросу бағалау түрлер фуршет әдіс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1" name="Picture 7" descr="C:\Users\User\Desktop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000504"/>
            <a:ext cx="2857520" cy="19288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214414" y="1142984"/>
            <a:ext cx="7215238" cy="19288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Қабілеті төмен оқушыға арналған тапсырма</a:t>
            </a: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Мына сөздерді буынға бөліп, дауысты дыбыстарды ажыратады. Тіл, білім, өнер, күлкі, қалам, дәптер, ата, әже, немере, ақын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er\Desktop\56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735811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Блок-схема: альтернативный процесс 5"/>
          <p:cNvSpPr/>
          <p:nvPr/>
        </p:nvSpPr>
        <p:spPr>
          <a:xfrm>
            <a:off x="2643174" y="428604"/>
            <a:ext cx="4000528" cy="857256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/>
          <p:cNvSpPr/>
          <p:nvPr/>
        </p:nvSpPr>
        <p:spPr>
          <a:xfrm>
            <a:off x="2357422" y="357166"/>
            <a:ext cx="4500594" cy="928694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Қалыптастырушы бағалау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s://go4.imgsmail.ru/imgpreview?key=5cc6025cefc7e354&amp;mb=imgdb_preview_103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71612"/>
            <a:ext cx="1357322" cy="1357322"/>
          </a:xfrm>
          <a:prstGeom prst="rect">
            <a:avLst/>
          </a:prstGeom>
          <a:ln w="2286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Рисунок 8" descr="C:\Users\user\Desktop\7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1571612"/>
            <a:ext cx="1714512" cy="1500198"/>
          </a:xfrm>
          <a:prstGeom prst="rect">
            <a:avLst/>
          </a:prstGeom>
          <a:ln w="2286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Рисунок 10" descr="C:\Users\user\Desktop\565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2285992"/>
            <a:ext cx="2853690" cy="2143140"/>
          </a:xfrm>
          <a:prstGeom prst="rect">
            <a:avLst/>
          </a:prstGeom>
          <a:ln w="2286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6" name="Рисунок 15" descr="C:\Users\user\Desktop\658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4429132"/>
            <a:ext cx="2066933" cy="1714512"/>
          </a:xfrm>
          <a:prstGeom prst="rect">
            <a:avLst/>
          </a:prstGeom>
          <a:ln w="2286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7" name="Рисунок 16" descr="C:\Users\User\Desktop\11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4572008"/>
            <a:ext cx="2005023" cy="1718081"/>
          </a:xfrm>
          <a:prstGeom prst="rect">
            <a:avLst/>
          </a:prstGeom>
          <a:ln w="2286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Фокина Л. П. Шаблон школь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552</Words>
  <Application>Microsoft Office PowerPoint</Application>
  <PresentationFormat>Экран (4:3)</PresentationFormat>
  <Paragraphs>83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Фокина Л. П. Шаблон школьный</vt:lpstr>
      <vt:lpstr> Пәні: Сауат ашу Бөлім: Бізді қоршаған орта Тақырыбы: Мен және табиғат. Ғғ дыбысы мен әрпі</vt:lpstr>
      <vt:lpstr>Слайд 2</vt:lpstr>
      <vt:lpstr>Слайд 3</vt:lpstr>
      <vt:lpstr>(Ж) 1-тапсырма</vt:lpstr>
      <vt:lpstr>  (Ө)2-тапсырма</vt:lpstr>
      <vt:lpstr>   (Т)  3-тапсырма</vt:lpstr>
      <vt:lpstr>Слайд 7</vt:lpstr>
      <vt:lpstr>Слайд 8</vt:lpstr>
      <vt:lpstr>Слайд 9</vt:lpstr>
      <vt:lpstr>Слайд 10</vt:lpstr>
      <vt:lpstr>Слайд 11</vt:lpstr>
      <vt:lpstr>Назарларыңызға рахмет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Павлодар облысы, Екібастұз қаласы №26 мектеп-гимназиясы КММ-нің  бастауыш сынып мұғалімі Жуматаева Жанар Амангельдиевна   Сынып:  1 «А» 4Бөлім: Бізді қоршаған орта Тақырыбы: Мен және табиғат. Ғғ дыбысы мен әрпі</dc:title>
  <dc:creator>Пользователь Windows</dc:creator>
  <cp:lastModifiedBy>Пользователь Windows</cp:lastModifiedBy>
  <cp:revision>58</cp:revision>
  <dcterms:created xsi:type="dcterms:W3CDTF">2018-02-26T15:47:43Z</dcterms:created>
  <dcterms:modified xsi:type="dcterms:W3CDTF">2019-10-10T06:46:40Z</dcterms:modified>
</cp:coreProperties>
</file>