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2"/>
  </p:notesMasterIdLst>
  <p:sldIdLst>
    <p:sldId id="431" r:id="rId2"/>
    <p:sldId id="430" r:id="rId3"/>
    <p:sldId id="257" r:id="rId4"/>
    <p:sldId id="411" r:id="rId5"/>
    <p:sldId id="409" r:id="rId6"/>
    <p:sldId id="333" r:id="rId7"/>
    <p:sldId id="388" r:id="rId8"/>
    <p:sldId id="408" r:id="rId9"/>
    <p:sldId id="396" r:id="rId10"/>
    <p:sldId id="410" r:id="rId11"/>
    <p:sldId id="389" r:id="rId12"/>
    <p:sldId id="415" r:id="rId13"/>
    <p:sldId id="416" r:id="rId14"/>
    <p:sldId id="417" r:id="rId15"/>
    <p:sldId id="423" r:id="rId16"/>
    <p:sldId id="429" r:id="rId17"/>
    <p:sldId id="420" r:id="rId18"/>
    <p:sldId id="399" r:id="rId19"/>
    <p:sldId id="424" r:id="rId20"/>
    <p:sldId id="414" r:id="rId21"/>
    <p:sldId id="402" r:id="rId22"/>
    <p:sldId id="403" r:id="rId23"/>
    <p:sldId id="421" r:id="rId24"/>
    <p:sldId id="427" r:id="rId25"/>
    <p:sldId id="422" r:id="rId26"/>
    <p:sldId id="426" r:id="rId27"/>
    <p:sldId id="406" r:id="rId28"/>
    <p:sldId id="386" r:id="rId29"/>
    <p:sldId id="265" r:id="rId30"/>
    <p:sldId id="26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719A1"/>
    <a:srgbClr val="990000"/>
    <a:srgbClr val="64164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73" autoAdjust="0"/>
    <p:restoredTop sz="94660"/>
  </p:normalViewPr>
  <p:slideViewPr>
    <p:cSldViewPr>
      <p:cViewPr>
        <p:scale>
          <a:sx n="60" d="100"/>
          <a:sy n="60" d="100"/>
        </p:scale>
        <p:origin x="-14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A74C1-AB36-41C5-836A-9F3F8B6D062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B9E8C-FE16-437D-9CE6-607B819F4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B9E8C-FE16-437D-9CE6-607B819F4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B9E8C-FE16-437D-9CE6-607B819F4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D859DF-003F-4F48-B07D-75139CAD61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B9E8C-FE16-437D-9CE6-607B819F451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EBCEE3-E687-44AE-A787-578F932989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6F191A-F940-4387-B535-D82793DE52FD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8A25B0-BD2E-47C2-9FEC-60369B5FCC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283A-D1F6-431E-A2B2-0F36753A69E8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9799-CF89-4F2E-9412-D886E3AADE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EBE8-B074-4B5E-BC8F-3B66A1164208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1D12-1DDC-4039-9F92-1629B037FA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7893FC-6552-4809-BE01-27095E8D8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F56D-1311-42E0-89F1-05EFB3B527B0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2132-747D-4CFF-BF3F-5B850FB88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2375E4-DE3C-43E1-BEBC-44CF534E62FE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FD7CB6-024A-4A13-8F37-0C4C082D3D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1090-A677-49B1-8CD9-043E8D616961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B234-1385-49C3-8CB2-027D520EEE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78E8CF-4B52-4FBA-B9A4-500A44D85824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E58B57-43D1-4C1C-98A5-FBC9409618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3D117-4B4C-4B23-9B0E-4D957DD6863A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0D85-9A14-4422-8109-8CAEACE7D3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D3FE46-1D6F-4F27-A64A-7D58A572E6F1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D5E63C-EAF5-477B-9D21-1900A8F02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268587-7380-4CD1-9814-C375E3F193EF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89981-96A0-42BB-9B4D-BCB6DB2C04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F14813-8247-472F-8058-8706D6A716FC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7AD077-B816-4735-96C8-A0247AF7F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BBEFD31-A0FD-4F3E-B8DD-540027CDC060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A5A3DF4A-6968-4EBE-AE57-B56B764BC4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9" r:id="rId2"/>
    <p:sldLayoutId id="2147483975" r:id="rId3"/>
    <p:sldLayoutId id="2147483970" r:id="rId4"/>
    <p:sldLayoutId id="2147483976" r:id="rId5"/>
    <p:sldLayoutId id="2147483971" r:id="rId6"/>
    <p:sldLayoutId id="2147483977" r:id="rId7"/>
    <p:sldLayoutId id="2147483978" r:id="rId8"/>
    <p:sldLayoutId id="2147483979" r:id="rId9"/>
    <p:sldLayoutId id="2147483972" r:id="rId10"/>
    <p:sldLayoutId id="2147483973" r:id="rId11"/>
    <p:sldLayoutId id="21474839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7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%202_%20GAME.p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2_%20GAME.pp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Astana%20Hyper%20Time%20Lapse%20HD%20(Kazakhstan)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0545"/>
            <a:ext cx="10691813" cy="756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2500306"/>
            <a:ext cx="69294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Алматы қаласы</a:t>
            </a:r>
            <a:b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Наурызбай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№174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мектеп-гимназия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Республикалық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аясында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ағылшын тілі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пәнінен өткен ашық сабақ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 and travelling</a:t>
            </a:r>
            <a:endParaRPr lang="en-US" sz="28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Ағылшын тілі пәнінің мұғалімі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Алмабаева Гульнур Ислямгазыевна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85918" y="285728"/>
            <a:ext cx="592935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Groups</a:t>
            </a:r>
            <a:endParaRPr lang="ru-RU" sz="6000" dirty="0"/>
          </a:p>
        </p:txBody>
      </p:sp>
      <p:sp>
        <p:nvSpPr>
          <p:cNvPr id="6" name="Овал 5"/>
          <p:cNvSpPr/>
          <p:nvPr/>
        </p:nvSpPr>
        <p:spPr>
          <a:xfrm>
            <a:off x="1071538" y="4357694"/>
            <a:ext cx="4071966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 Group 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Kazakhstan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57786" y="4286256"/>
            <a:ext cx="3786214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2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pPr marL="342900" indent="-342900"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Great Britain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>
            <a:off x="3214678" y="1643050"/>
            <a:ext cx="3500462" cy="235745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strategy: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Whole picture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J00957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2174" y="5643578"/>
            <a:ext cx="1451164" cy="102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1500166" y="214290"/>
            <a:ext cx="7286659" cy="698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marR="0" lvl="0" indent="-282575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New words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43" descr="j02949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4414" cy="104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1142984"/>
            <a:ext cx="2643206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Arrive at your destination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1142984"/>
            <a:ext cx="4429156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Көздеген жерге жету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1785926"/>
            <a:ext cx="2643206" cy="571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 abroad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1785926"/>
            <a:ext cx="4357718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шетелге бару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2500306"/>
            <a:ext cx="2571768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 backpacking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2500306"/>
            <a:ext cx="4214842" cy="428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Туристік сапарға шығу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3071810"/>
            <a:ext cx="250033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Hire a car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3071810"/>
            <a:ext cx="4000528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Көлік жалдау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3714752"/>
            <a:ext cx="2571768" cy="4286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Reserve a seat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3714752"/>
            <a:ext cx="3857652" cy="4286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Орын алу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4286256"/>
            <a:ext cx="2571768" cy="428628"/>
          </a:xfrm>
          <a:prstGeom prst="rect">
            <a:avLst/>
          </a:prstGeom>
          <a:solidFill>
            <a:srgbClr val="D719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See the sights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4286256"/>
            <a:ext cx="3643338" cy="428628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Көрікті жерлерді аралау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57290" y="4857760"/>
            <a:ext cx="257176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Take a cab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4857760"/>
            <a:ext cx="3500462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Таксимен жол жүру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357290" y="5429264"/>
            <a:ext cx="2571768" cy="428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Travel by rail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5429264"/>
            <a:ext cx="321471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Теміржол көлігімен жол жүру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build="p" animBg="1"/>
      <p:bldP spid="14" grpId="0" build="p" animBg="1"/>
      <p:bldP spid="16" grpId="0" build="p" animBg="1"/>
      <p:bldP spid="18" grpId="0" build="p" animBg="1"/>
      <p:bldP spid="20" grpId="0" build="p" animBg="1"/>
      <p:bldP spid="22" grpId="0" build="p" animBg="1"/>
      <p:bldP spid="2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57290" y="1285860"/>
            <a:ext cx="7429552" cy="33575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1. </a:t>
            </a:r>
          </a:p>
          <a:p>
            <a:pPr lvl="0"/>
            <a:r>
              <a:rPr lang="en-US" sz="3600" b="1" dirty="0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Descriptor </a:t>
            </a:r>
            <a:r>
              <a:rPr lang="en-US" sz="3600" dirty="0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learner</a:t>
            </a:r>
          </a:p>
          <a:p>
            <a:pPr lvl="0"/>
            <a:r>
              <a:rPr lang="en-US" sz="3600" dirty="0" smtClean="0">
                <a:solidFill>
                  <a:srgbClr val="00000A"/>
                </a:solidFill>
                <a:latin typeface="Times New Roman" pitchFamily="18" charset="0"/>
                <a:cs typeface="Times New Roman" pitchFamily="18" charset="0"/>
              </a:rPr>
              <a:t>-Carefully listen to the audio material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-Match the new words and phrases with the photos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382" y="0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Vocabulary. Match the photos from A till H.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 and check! (SB page 73)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t="27949"/>
          <a:stretch>
            <a:fillRect/>
          </a:stretch>
        </p:blipFill>
        <p:spPr bwMode="auto">
          <a:xfrm>
            <a:off x="0" y="857232"/>
            <a:ext cx="9144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500562" y="3929066"/>
            <a:ext cx="1714512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Go abroad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7884" y="2357430"/>
            <a:ext cx="2357454" cy="5000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Arrive at your destination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928670"/>
            <a:ext cx="235745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Go backpacking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86546" y="4286256"/>
            <a:ext cx="235745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Hire a car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286256"/>
            <a:ext cx="235745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Reserve a car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0826" y="785794"/>
            <a:ext cx="235745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See the sights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7620" y="3000372"/>
            <a:ext cx="235745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Take a cab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500174"/>
            <a:ext cx="235745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Travel by rail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571480"/>
            <a:ext cx="7429552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2. </a:t>
            </a:r>
          </a:p>
          <a:p>
            <a:pPr lvl="0"/>
            <a:r>
              <a:rPr lang="en-US" sz="3600" b="1" dirty="0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Descriptor :</a:t>
            </a:r>
          </a:p>
          <a:p>
            <a:pPr lvl="0">
              <a:buFontTx/>
              <a:buChar char="-"/>
            </a:pPr>
            <a:r>
              <a:rPr lang="en-US" sz="3600" dirty="0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learners learn to practice the new phrases.</a:t>
            </a:r>
          </a:p>
          <a:p>
            <a:pPr lvl="0">
              <a:buFontTx/>
              <a:buChar char="-"/>
            </a:pPr>
            <a:r>
              <a:rPr lang="en-US" sz="3600" dirty="0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Complete the sentences with new phrases</a:t>
            </a:r>
          </a:p>
          <a:p>
            <a:pPr lvl="0">
              <a:buFontTx/>
              <a:buChar char="-"/>
            </a:pPr>
            <a:endParaRPr lang="en-US" sz="3600" dirty="0" smtClean="0">
              <a:solidFill>
                <a:srgbClr val="00000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Program Files\Microsoft Office\CLIPART\PUB60COR\PH01046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214926"/>
            <a:ext cx="170995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628654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 2 p 79 Complete the sentences from exercise 1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1. You need a passport when you….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2. It’s been a long journey but soon you’ll….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and can relax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3.The train is always very busy so you should ……………before you travel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4.I love trains so I…………….when ever I can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5.If you……….you carry everything  on your back as you travel. 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6.If you want to……..you have to stand  by the side of the road.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628654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Keys of exercise 2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1. You need a passport when you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 abroad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2. It’s been a long journey but soon you’ll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reach your destination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and can relax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3.The train is always very busy so you should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reserve a seat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before you travel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4.I love trains so I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travel by rail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when ever I can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5.If you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 backpacking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you carry everything  on your back as you travel. 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6.If you want to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a cab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you have to stand  by the side of the road.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571480"/>
            <a:ext cx="7429552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Bilimland</a:t>
            </a:r>
            <a:r>
              <a:rPr lang="en-US" sz="3600" b="1" dirty="0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recourse.</a:t>
            </a:r>
          </a:p>
          <a:p>
            <a:pPr lvl="0" algn="ctr"/>
            <a:r>
              <a:rPr lang="en-US" sz="3600" b="1" dirty="0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3. </a:t>
            </a:r>
          </a:p>
          <a:p>
            <a:pPr lvl="0"/>
            <a:r>
              <a:rPr lang="en-US" sz="3600" b="1" dirty="0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Descriptor :</a:t>
            </a:r>
          </a:p>
          <a:p>
            <a:pPr lvl="0"/>
            <a:r>
              <a:rPr lang="en-US" sz="3600" dirty="0" smtClean="0"/>
              <a:t>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learners learn  to put words by transport categories. </a:t>
            </a: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a learners learn to realize the importance of transports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Program Files\Microsoft Office\CLIPART\PUB60COR\PH01046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214926"/>
            <a:ext cx="170995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0"/>
            <a:ext cx="7000923" cy="292893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Group the words according to the categories in the mind map.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BILIMLAND RESOURSE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2" name="AutoShape 9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8914" name="Picture 2" descr="Картинки по запросу бағалау әдістер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7286676" cy="47148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J00957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7507" y="5191160"/>
            <a:ext cx="2146525" cy="16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0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5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14312" y="857250"/>
            <a:ext cx="1214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5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14312" y="5429250"/>
            <a:ext cx="1214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5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14312" y="4286250"/>
            <a:ext cx="1214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5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14312" y="3143250"/>
            <a:ext cx="1214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95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14312" y="2000250"/>
            <a:ext cx="1214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4" descr="J00957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928688"/>
            <a:ext cx="2397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4" descr="J00957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4357688"/>
            <a:ext cx="2397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4" descr="J00957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214688"/>
            <a:ext cx="2397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4" descr="J00957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071688"/>
            <a:ext cx="2397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4" descr="J00957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500688"/>
            <a:ext cx="2397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 descr="BNNRPL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214290"/>
            <a:ext cx="728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785918" y="214291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Travelling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79"/>
          <p:cNvSpPr>
            <a:spLocks noChangeArrowheads="1"/>
          </p:cNvSpPr>
          <p:nvPr/>
        </p:nvSpPr>
        <p:spPr bwMode="auto">
          <a:xfrm>
            <a:off x="1000100" y="1500174"/>
            <a:ext cx="82153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Teacher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Now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students,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today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we’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make long journey from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Kazakhstan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Great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Britain by bus.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our way we can see a lot  of sights of Kazakhstan then when we arrive Great Britain we’ll see the sights of Great Britain too. So let’s begin our journey.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" name="Picture 10" descr="BD13659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1" flipH="1">
            <a:off x="1285496" y="4928503"/>
            <a:ext cx="2428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80"/>
          <p:cNvSpPr>
            <a:spLocks noChangeArrowheads="1"/>
          </p:cNvSpPr>
          <p:nvPr/>
        </p:nvSpPr>
        <p:spPr bwMode="auto">
          <a:xfrm>
            <a:off x="3500430" y="4714884"/>
            <a:ext cx="4643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1-st group.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Kazakhstan.</a:t>
            </a:r>
            <a:endParaRPr lang="en-US" sz="3200" b="1" dirty="0">
              <a:solidFill>
                <a:srgbClr val="C00000"/>
              </a:solidFill>
              <a:latin typeface="Corbe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Rectangle 81"/>
          <p:cNvSpPr>
            <a:spLocks noChangeArrowheads="1"/>
          </p:cNvSpPr>
          <p:nvPr/>
        </p:nvSpPr>
        <p:spPr bwMode="auto">
          <a:xfrm>
            <a:off x="4071966" y="5415993"/>
            <a:ext cx="4786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2-nd group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Great Britain. </a:t>
            </a:r>
            <a:endParaRPr lang="en-US" sz="3200" dirty="0">
              <a:solidFill>
                <a:srgbClr val="C00000"/>
              </a:solidFill>
              <a:latin typeface="Corbe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80165" tIns="40083" rIns="80165" bIns="40083"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82"/>
            <a:ext cx="9144000" cy="6863397"/>
          </a:xfrm>
        </p:spPr>
      </p:pic>
      <p:sp>
        <p:nvSpPr>
          <p:cNvPr id="5" name="Прямоугольник 4"/>
          <p:cNvSpPr/>
          <p:nvPr/>
        </p:nvSpPr>
        <p:spPr>
          <a:xfrm>
            <a:off x="1192921" y="3235934"/>
            <a:ext cx="7382854" cy="2558550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en-US" sz="3900" b="1" dirty="0" smtClean="0">
                <a:solidFill>
                  <a:srgbClr val="196483"/>
                </a:solidFill>
              </a:rPr>
              <a:t>English lesson</a:t>
            </a:r>
          </a:p>
          <a:p>
            <a:pPr algn="ctr"/>
            <a:r>
              <a:rPr lang="en-US" sz="3900" b="1" dirty="0" smtClean="0">
                <a:solidFill>
                  <a:srgbClr val="196483"/>
                </a:solidFill>
              </a:rPr>
              <a:t>Theme: </a:t>
            </a:r>
            <a:r>
              <a:rPr lang="en-US" sz="3900" b="1" dirty="0" smtClean="0">
                <a:solidFill>
                  <a:srgbClr val="FF0000"/>
                </a:solidFill>
              </a:rPr>
              <a:t>The places of interest in Kazakhstan</a:t>
            </a:r>
          </a:p>
          <a:p>
            <a:pPr algn="ctr"/>
            <a:r>
              <a:rPr lang="en-US" sz="3900" b="1" dirty="0" smtClean="0">
                <a:solidFill>
                  <a:srgbClr val="FF0000"/>
                </a:solidFill>
              </a:rPr>
              <a:t>Grade 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91154" y="1860822"/>
            <a:ext cx="5309139" cy="573391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№ 174 </a:t>
            </a:r>
            <a:r>
              <a:rPr lang="en-US" sz="3200" b="1" dirty="0" smtClean="0">
                <a:solidFill>
                  <a:schemeClr val="bg1"/>
                </a:solidFill>
              </a:rPr>
              <a:t>School-gymnasium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01160" y="6087483"/>
            <a:ext cx="963397" cy="511836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2018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0691813" cy="756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785926"/>
            <a:ext cx="32146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 smtClean="0">
                <a:solidFill>
                  <a:srgbClr val="195B7E"/>
                </a:solidFill>
                <a:latin typeface="Verdana" panose="020B0604030504040204" pitchFamily="34" charset="0"/>
              </a:rPr>
              <a:t>"If we teach today the way we were taught yesterday, we'll steal from children tomorrow"</a:t>
            </a:r>
          </a:p>
          <a:p>
            <a:endParaRPr lang="en-US" altLang="ru-RU" b="1" dirty="0" smtClean="0">
              <a:solidFill>
                <a:srgbClr val="195B7E"/>
              </a:solidFill>
              <a:latin typeface="Verdana" panose="020B0604030504040204" pitchFamily="34" charset="0"/>
            </a:endParaRPr>
          </a:p>
          <a:p>
            <a:r>
              <a:rPr lang="en-US" altLang="ru-RU" b="1" dirty="0" smtClean="0">
                <a:solidFill>
                  <a:srgbClr val="195B7E"/>
                </a:solidFill>
                <a:latin typeface="Verdana" panose="020B0604030504040204" pitchFamily="34" charset="0"/>
              </a:rPr>
              <a:t>John Dewey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30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0"/>
            <a:ext cx="7933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Find the place of modern sights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http://previews.123rf.com/images/volina/volina1308/volina130800863/21876044-Map-of-administrative-divisions-of-Kazakhstan-Stock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" y="785794"/>
            <a:ext cx="9144000" cy="592933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CLIPART\PUB60COR\PH01046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3184" y="0"/>
            <a:ext cx="104081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go4.imgsmail.ru/imgpreview?key=534d02c8b73e9d94&amp;mb=imgdb_preview_8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5884" y="1571612"/>
            <a:ext cx="950562" cy="1428760"/>
          </a:xfrm>
          <a:prstGeom prst="rect">
            <a:avLst/>
          </a:prstGeom>
          <a:noFill/>
        </p:spPr>
      </p:pic>
      <p:sp>
        <p:nvSpPr>
          <p:cNvPr id="35844" name="AutoShape 4" descr="Картинки по запросу хан шаты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хан шаты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8" name="Picture 8" descr="https://encrypted-tbn1.gstatic.com/images?q=tbn:ANd9GcTaJ4FhrTjRWNZ3693upWTi5UJFw9Y3LHCDYoaubo5hceIRFBlW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714488"/>
            <a:ext cx="2130409" cy="1134374"/>
          </a:xfrm>
          <a:prstGeom prst="rect">
            <a:avLst/>
          </a:prstGeom>
          <a:noFill/>
        </p:spPr>
      </p:pic>
      <p:pic>
        <p:nvPicPr>
          <p:cNvPr id="35852" name="Picture 12" descr="http://im2.asset.yvimg.kz/userimages/ispanec/a4hOSqWtfTsg29W5U1nIR6478vCS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357694"/>
            <a:ext cx="1571604" cy="1042257"/>
          </a:xfrm>
          <a:prstGeom prst="rect">
            <a:avLst/>
          </a:prstGeom>
          <a:noFill/>
        </p:spPr>
      </p:pic>
      <p:pic>
        <p:nvPicPr>
          <p:cNvPr id="35854" name="Picture 14" descr="http://visitkazakhstan.kz/uploads/img/thumb_127132953789_plac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357693"/>
            <a:ext cx="1571626" cy="1047751"/>
          </a:xfrm>
          <a:prstGeom prst="rect">
            <a:avLst/>
          </a:prstGeom>
          <a:noFill/>
        </p:spPr>
      </p:pic>
      <p:pic>
        <p:nvPicPr>
          <p:cNvPr id="13" name="Picture 2" descr="picture of View of Zhumbaktas roc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1785926"/>
            <a:ext cx="1678900" cy="1118148"/>
          </a:xfrm>
          <a:prstGeom prst="rect">
            <a:avLst/>
          </a:prstGeom>
          <a:noFill/>
        </p:spPr>
      </p:pic>
      <p:pic>
        <p:nvPicPr>
          <p:cNvPr id="14" name="Picture 4" descr="http://adres.flmaster.kz/img/1/9/f1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1643050"/>
            <a:ext cx="1940958" cy="1285885"/>
          </a:xfrm>
          <a:prstGeom prst="rect">
            <a:avLst/>
          </a:prstGeom>
          <a:noFill/>
        </p:spPr>
      </p:pic>
      <p:pic>
        <p:nvPicPr>
          <p:cNvPr id="15" name="Picture 8" descr="http://www.astanahotels.ru/image/sights/astana/piramid(1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2" y="1643050"/>
            <a:ext cx="1714512" cy="1289314"/>
          </a:xfrm>
          <a:prstGeom prst="rect">
            <a:avLst/>
          </a:prstGeom>
          <a:noFill/>
        </p:spPr>
      </p:pic>
      <p:pic>
        <p:nvPicPr>
          <p:cNvPr id="16" name="Picture 2" descr="picture of View of Zhumbaktas roc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1714488"/>
            <a:ext cx="1643074" cy="1094288"/>
          </a:xfrm>
          <a:prstGeom prst="rect">
            <a:avLst/>
          </a:prstGeom>
          <a:noFill/>
        </p:spPr>
      </p:pic>
      <p:pic>
        <p:nvPicPr>
          <p:cNvPr id="17" name="Picture 2" descr="https://upload.wikimedia.org/wikipedia/commons/thumb/d/da/Monument_of_Independence,_Republic_Square,_Almaty.jpg/744px-Monument_of_Independence,_Republic_Square,_Almat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1" y="3857629"/>
            <a:ext cx="129760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planetolog.ru/maps/country/big/dk/united-kingd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4987" cy="6857999"/>
          </a:xfrm>
          <a:prstGeom prst="rect">
            <a:avLst/>
          </a:prstGeom>
          <a:noFill/>
        </p:spPr>
      </p:pic>
      <p:pic>
        <p:nvPicPr>
          <p:cNvPr id="11" name="Picture 4" descr="АНИМАЦИЯ восклицательный знак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00174"/>
            <a:ext cx="785819" cy="2218964"/>
          </a:xfrm>
          <a:prstGeom prst="rect">
            <a:avLst/>
          </a:prstGeom>
          <a:noFill/>
        </p:spPr>
      </p:pic>
      <p:pic>
        <p:nvPicPr>
          <p:cNvPr id="75780" name="Picture 4" descr="http://animo2.ucoz.ru/_ph/131/1/22866980.jpg?145435344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57818" y="1785926"/>
            <a:ext cx="4143404" cy="184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festival.1september.ru/articles/588517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18" y="298088"/>
            <a:ext cx="9016082" cy="5845556"/>
          </a:xfrm>
          <a:prstGeom prst="rect">
            <a:avLst/>
          </a:prstGeom>
          <a:noFill/>
        </p:spPr>
      </p:pic>
      <p:sp>
        <p:nvSpPr>
          <p:cNvPr id="11" name="Сердце 10"/>
          <p:cNvSpPr/>
          <p:nvPr/>
        </p:nvSpPr>
        <p:spPr>
          <a:xfrm>
            <a:off x="3571868" y="357166"/>
            <a:ext cx="2071702" cy="150019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6429388" y="4286256"/>
            <a:ext cx="2071702" cy="14287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3571868" y="4429132"/>
            <a:ext cx="2143140" cy="15716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714348" y="4286256"/>
            <a:ext cx="2143140" cy="14287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/>
          <p:cNvSpPr/>
          <p:nvPr/>
        </p:nvSpPr>
        <p:spPr>
          <a:xfrm>
            <a:off x="428596" y="2428868"/>
            <a:ext cx="2071702" cy="14287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ердце 15"/>
          <p:cNvSpPr/>
          <p:nvPr/>
        </p:nvSpPr>
        <p:spPr>
          <a:xfrm>
            <a:off x="500034" y="500042"/>
            <a:ext cx="2286016" cy="17145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/>
          <p:cNvSpPr/>
          <p:nvPr/>
        </p:nvSpPr>
        <p:spPr>
          <a:xfrm>
            <a:off x="6215074" y="571480"/>
            <a:ext cx="2286016" cy="15716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6786578" y="2428868"/>
            <a:ext cx="1857388" cy="14287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1504" y="142852"/>
            <a:ext cx="80010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00CC"/>
                </a:solidFill>
              </a:rPr>
              <a:t>Name   </a:t>
            </a:r>
            <a:endParaRPr lang="ru-RU" sz="8800" b="1" dirty="0" smtClean="0">
              <a:solidFill>
                <a:srgbClr val="0000CC"/>
              </a:solidFill>
            </a:endParaRPr>
          </a:p>
          <a:p>
            <a:pPr algn="ctr"/>
            <a:r>
              <a:rPr lang="en-US" sz="8800" b="1" dirty="0" smtClean="0">
                <a:solidFill>
                  <a:srgbClr val="0000CC"/>
                </a:solidFill>
              </a:rPr>
              <a:t>the</a:t>
            </a:r>
            <a:r>
              <a:rPr lang="ru-RU" sz="8800" b="1" dirty="0" smtClean="0">
                <a:solidFill>
                  <a:srgbClr val="0000CC"/>
                </a:solidFill>
              </a:rPr>
              <a:t> </a:t>
            </a:r>
            <a:r>
              <a:rPr lang="en-US" sz="8800" b="1" dirty="0" smtClean="0">
                <a:solidFill>
                  <a:srgbClr val="0000CC"/>
                </a:solidFill>
              </a:rPr>
              <a:t> sights  of </a:t>
            </a:r>
            <a:endParaRPr lang="ru-RU" sz="8800" b="1" dirty="0" smtClean="0">
              <a:solidFill>
                <a:srgbClr val="0000CC"/>
              </a:solidFill>
            </a:endParaRPr>
          </a:p>
          <a:p>
            <a:pPr algn="ctr"/>
            <a:r>
              <a:rPr lang="en-US" sz="8800" b="1" dirty="0" smtClean="0">
                <a:solidFill>
                  <a:srgbClr val="0000CC"/>
                </a:solidFill>
              </a:rPr>
              <a:t>London</a:t>
            </a:r>
            <a:endParaRPr lang="ru-RU" sz="8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festival.1september.ru/articles/588517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9016082" cy="5845556"/>
          </a:xfrm>
          <a:prstGeom prst="rect">
            <a:avLst/>
          </a:prstGeom>
          <a:noFill/>
        </p:spPr>
      </p:pic>
      <p:pic>
        <p:nvPicPr>
          <p:cNvPr id="3" name="Picture 2" descr="http://i.telegraph.co.uk/multimedia/archive/02051/newcastle_205146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642918"/>
            <a:ext cx="2471954" cy="1542285"/>
          </a:xfrm>
          <a:prstGeom prst="rect">
            <a:avLst/>
          </a:prstGeom>
          <a:noFill/>
        </p:spPr>
      </p:pic>
      <p:pic>
        <p:nvPicPr>
          <p:cNvPr id="4" name="Picture 4" descr="https://encrypted-tbn3.gstatic.com/images?q=tbn:ANd9GcQHatB0Q9kGYE8AqX3LSs85McoyfAjFWzuSHmsT4neZZ9cbRky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428868"/>
            <a:ext cx="2428892" cy="1643074"/>
          </a:xfrm>
          <a:prstGeom prst="rect">
            <a:avLst/>
          </a:prstGeom>
          <a:noFill/>
        </p:spPr>
      </p:pic>
      <p:pic>
        <p:nvPicPr>
          <p:cNvPr id="5" name="Picture 2" descr="http://engunits.ru/wp-content/uploads/2014/05/westminster-at-n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57166"/>
            <a:ext cx="2357454" cy="1667899"/>
          </a:xfrm>
          <a:prstGeom prst="rect">
            <a:avLst/>
          </a:prstGeom>
          <a:noFill/>
        </p:spPr>
      </p:pic>
      <p:pic>
        <p:nvPicPr>
          <p:cNvPr id="7" name="Picture 2" descr="https://encrypted-tbn0.gstatic.com/images?q=tbn:ANd9GcSaYbzQBt7guseRo2TA3hnJvMwbeOcbS5rdAggn1p68EP_sev9TT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357694"/>
            <a:ext cx="2428892" cy="1500198"/>
          </a:xfrm>
          <a:prstGeom prst="rect">
            <a:avLst/>
          </a:prstGeom>
          <a:noFill/>
        </p:spPr>
      </p:pic>
      <p:pic>
        <p:nvPicPr>
          <p:cNvPr id="8" name="Picture 8" descr="http://www.spillingthebeans-ng.com/wp-content/uploads/2014/09/London26_resize1-550x36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357694"/>
            <a:ext cx="2361748" cy="1571636"/>
          </a:xfrm>
          <a:prstGeom prst="rect">
            <a:avLst/>
          </a:prstGeom>
          <a:noFill/>
        </p:spPr>
      </p:pic>
      <p:pic>
        <p:nvPicPr>
          <p:cNvPr id="9" name="Picture 4" descr="http://www.evolutiontraining.co.uk/wp-content/uploads/2012/11/MP900402161-1024x8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9212" y="642918"/>
            <a:ext cx="2469714" cy="1571636"/>
          </a:xfrm>
          <a:prstGeom prst="rect">
            <a:avLst/>
          </a:prstGeom>
          <a:noFill/>
        </p:spPr>
      </p:pic>
      <p:pic>
        <p:nvPicPr>
          <p:cNvPr id="10" name="Picture 2" descr="https://www.ego4u.com/images/countries/uk/london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3" y="4500570"/>
            <a:ext cx="235745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h0089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6000750" y="5500701"/>
            <a:ext cx="27432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5143500" y="1000108"/>
            <a:ext cx="4000500" cy="2857500"/>
          </a:xfrm>
          <a:prstGeom prst="ellipse">
            <a:avLst/>
          </a:prstGeom>
          <a:solidFill>
            <a:srgbClr val="C9F4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14282" y="1142984"/>
            <a:ext cx="4143375" cy="2857500"/>
          </a:xfrm>
          <a:prstGeom prst="ellipse">
            <a:avLst/>
          </a:prstGeom>
          <a:solidFill>
            <a:srgbClr val="C9F4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928926" y="2714620"/>
            <a:ext cx="3571900" cy="3071834"/>
          </a:xfrm>
          <a:prstGeom prst="ellipse">
            <a:avLst/>
          </a:prstGeom>
          <a:solidFill>
            <a:srgbClr val="C9F4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0"/>
            <a:ext cx="6858048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tabLst>
                <a:tab pos="3638550" algn="l"/>
              </a:tabLs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lang="ru-RU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tabLst>
                <a:tab pos="3638550" algn="l"/>
              </a:tabLst>
              <a:defRPr/>
            </a:pPr>
            <a:r>
              <a:rPr lang="en-US" sz="32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3200" b="1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venn</a:t>
            </a:r>
            <a:r>
              <a:rPr lang="en-US" sz="32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diagram</a:t>
            </a:r>
            <a:endParaRPr lang="ru-RU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1643050"/>
            <a:ext cx="16559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Great Britain</a:t>
            </a:r>
            <a:endParaRPr lang="ru-RU" sz="28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1500174"/>
            <a:ext cx="212109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Kazakhstan</a:t>
            </a:r>
            <a:endParaRPr lang="ru-RU" sz="28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2857496"/>
            <a:ext cx="157594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Things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common</a:t>
            </a:r>
            <a:endParaRPr lang="ru-RU" sz="28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Picture 10" descr="BD13659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1" flipH="1">
            <a:off x="286063" y="5677205"/>
            <a:ext cx="2714023" cy="11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98080" cy="514353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</a:b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GAME</a:t>
            </a:r>
            <a:b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</a:b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 sightseeing places of GB</a:t>
            </a:r>
            <a:b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2_ GAME.ppt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1357290" y="550070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858148" y="55721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83044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/>
              <a:t>Lets check our knowledge by the application </a:t>
            </a:r>
            <a:r>
              <a:rPr lang="en-US" sz="4800" b="1" i="1" dirty="0" err="1" smtClean="0"/>
              <a:t>Kahoot</a:t>
            </a:r>
            <a:endParaRPr lang="ru-RU" sz="4800" b="1" i="1" dirty="0"/>
          </a:p>
        </p:txBody>
      </p:sp>
      <p:pic>
        <p:nvPicPr>
          <p:cNvPr id="3" name="Рисунок 2" descr="kahoot-Smal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30450"/>
            <a:ext cx="7429552" cy="409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одготовка 6"/>
          <p:cNvSpPr/>
          <p:nvPr/>
        </p:nvSpPr>
        <p:spPr>
          <a:xfrm>
            <a:off x="1142976" y="0"/>
            <a:ext cx="7786742" cy="1142960"/>
          </a:xfrm>
          <a:prstGeom prst="flowChartPreparation">
            <a:avLst/>
          </a:prstGeom>
          <a:solidFill>
            <a:srgbClr val="FEE6DE">
              <a:alpha val="70000"/>
            </a:srgbClr>
          </a:solidFill>
          <a:scene3d>
            <a:camera prst="orthographicFront"/>
            <a:lightRig rig="threePt" dir="t"/>
          </a:scene3d>
          <a:sp3d>
            <a:bevelT w="120650"/>
            <a:bevelB w="1460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282825" y="180975"/>
            <a:ext cx="22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638550" algn="l"/>
              </a:tabLst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5720" y="1643050"/>
            <a:ext cx="3929090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The houses of  Parliament is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Baiterek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Big-Ben is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</a:t>
            </a:r>
            <a:r>
              <a:rPr lang="en-US" sz="2000" b="1" dirty="0" err="1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Buckinham</a:t>
            </a: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Palace  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Astana is 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Duman Entertainment centre </a:t>
            </a: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has  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The tower of  London</a:t>
            </a: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endParaRPr lang="en-US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en-US" sz="2000" b="1" dirty="0" err="1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Akh</a:t>
            </a: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Orda</a:t>
            </a:r>
            <a:r>
              <a:rPr lang="ru-RU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 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86182" y="1857364"/>
            <a:ext cx="6072230" cy="56323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 the second coldest capital in the world.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 a big aquarium with over 2000 sea animals.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 the building which British Parliament sits.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 is a Tower, </a:t>
            </a:r>
            <a:r>
              <a:rPr lang="en-US" sz="2000" b="1" dirty="0" err="1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Astana</a:t>
            </a:r>
            <a:r>
              <a:rPr lang="en-US" sz="2000" b="1" dirty="0" err="1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2000" b="1" dirty="0" err="1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most famous landmark. 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e)  one of the famous clocks in the world,  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symbol of  London.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f)  is the official residence of the Queen.</a:t>
            </a:r>
            <a:endParaRPr lang="ru-RU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g)  is the official workplace of the President of   </a:t>
            </a: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Kazakhstan</a:t>
            </a: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r>
              <a:rPr lang="en-US" sz="2000" b="1" dirty="0">
                <a:ln w="11430"/>
                <a:solidFill>
                  <a:srgbClr val="66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h)  is a very old building, now it is a museum. </a:t>
            </a: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endParaRPr lang="en-US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tabLst>
                <a:tab pos="3638550" algn="l"/>
              </a:tabLst>
              <a:defRPr/>
            </a:pPr>
            <a:endParaRPr lang="en-US" sz="2000" b="1" dirty="0">
              <a:ln w="11430"/>
              <a:solidFill>
                <a:srgbClr val="66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-428652"/>
            <a:ext cx="3448380" cy="17851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1430"/>
              <a:solidFill>
                <a:srgbClr val="A5002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A5002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Extra task.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A5002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Match</a:t>
            </a:r>
            <a:r>
              <a:rPr lang="en-US" sz="5400" b="1" dirty="0" smtClean="0">
                <a:ln w="11430"/>
                <a:solidFill>
                  <a:srgbClr val="A5002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n w="11430"/>
                <a:solidFill>
                  <a:srgbClr val="A5002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sentences.</a:t>
            </a:r>
            <a:endParaRPr lang="ru-RU" sz="2800" b="1" dirty="0">
              <a:ln w="11430"/>
              <a:solidFill>
                <a:srgbClr val="A5002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81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8123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315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31518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F52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F5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F5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FAFA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FAF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F53D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F53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20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FB4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2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FB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2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F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20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2000" fill="hold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20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0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2000" fill="hold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feed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25000">
              <a:srgbClr val="FFFF00"/>
            </a:gs>
            <a:gs pos="50000">
              <a:srgbClr val="FF0000"/>
            </a:gs>
            <a:gs pos="75000">
              <a:srgbClr val="FF0000"/>
            </a:gs>
            <a:gs pos="100000">
              <a:srgbClr val="3366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357438" y="214313"/>
            <a:ext cx="5643562" cy="698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Concluding stage.</a:t>
            </a:r>
            <a:endParaRPr lang="ru-RU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4" descr="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57188"/>
            <a:ext cx="6429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ьная выноска 13"/>
          <p:cNvSpPr/>
          <p:nvPr/>
        </p:nvSpPr>
        <p:spPr>
          <a:xfrm>
            <a:off x="1714480" y="4357694"/>
            <a:ext cx="3571900" cy="2214578"/>
          </a:xfrm>
          <a:prstGeom prst="wedgeEllipseCallout">
            <a:avLst>
              <a:gd name="adj1" fmla="val 103121"/>
              <a:gd name="adj2" fmla="val 500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71688" y="4813315"/>
            <a:ext cx="3143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Congratulations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 are best pupils!</a:t>
            </a:r>
            <a:endParaRPr lang="ru-RU" sz="24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6" name="Picture 4" descr="J007619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214438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J007619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14325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J007619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50" y="5072063"/>
            <a:ext cx="2286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282" y="1739334"/>
            <a:ext cx="778671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Evaluation of students answers.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c/ marking students by criteria</a:t>
            </a:r>
          </a:p>
          <a:p>
            <a:pPr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dirty="0"/>
          </a:p>
        </p:txBody>
      </p:sp>
      <p:pic>
        <p:nvPicPr>
          <p:cNvPr id="24586" name="Picture 7" descr="AG00373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4572000"/>
            <a:ext cx="20891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J00957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4286250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1" descr="J00957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5500688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1" descr="J00957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4429125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1" descr="J00957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5000625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1" descr="J00957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5286375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1" descr="J00957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5643563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1" descr="J00957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5715000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1" descr="J00957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643438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1" descr="J00957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4214813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11" descr="J00957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4071938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J007619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286375"/>
            <a:ext cx="2286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95" descr="BD20656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426200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5" descr="BD20656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6429375"/>
            <a:ext cx="1752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5" descr="BD20656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95" descr="BD20656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95" descr="BD20656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J0095711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5" name="Picture 24" descr="J0095711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43636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6" name="Picture 24" descr="J0095711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00562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7" name="Picture 24" descr="J0095711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8" name="Picture 24" descr="J0095711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86710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sp>
        <p:nvSpPr>
          <p:cNvPr id="20" name="Горизонтальный свиток 19"/>
          <p:cNvSpPr/>
          <p:nvPr/>
        </p:nvSpPr>
        <p:spPr>
          <a:xfrm>
            <a:off x="4286248" y="4143380"/>
            <a:ext cx="4643470" cy="1357321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endParaRPr lang="ru-RU" sz="6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286084" y="214290"/>
            <a:ext cx="5857916" cy="2143140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travell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0"/>
            <a:ext cx="8215338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25000">
              <a:srgbClr val="FFFF00"/>
            </a:gs>
            <a:gs pos="50000">
              <a:srgbClr val="FF0000"/>
            </a:gs>
            <a:gs pos="75000">
              <a:srgbClr val="FF0000"/>
            </a:gs>
            <a:gs pos="100000">
              <a:srgbClr val="3366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14500" y="2643188"/>
            <a:ext cx="6500838" cy="1808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9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 bye!</a:t>
            </a:r>
            <a:endParaRPr lang="ru-RU" sz="9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7" descr="36_2_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5214938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xplor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22320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63" y="1785938"/>
            <a:ext cx="70008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T: the lesson is over.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BD13738_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28813" y="4786313"/>
            <a:ext cx="4500562" cy="1695450"/>
          </a:xfrm>
        </p:spPr>
      </p:pic>
      <p:pic>
        <p:nvPicPr>
          <p:cNvPr id="9" name="Picture 11" descr="fox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42875"/>
            <a:ext cx="428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43042" y="1"/>
            <a:ext cx="70723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Warming  up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 l="12305" t="31250" r="58984" b="17708"/>
          <a:stretch>
            <a:fillRect/>
          </a:stretch>
        </p:blipFill>
        <p:spPr bwMode="auto">
          <a:xfrm>
            <a:off x="1500166" y="857232"/>
            <a:ext cx="70723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>
            <a:hlinkClick r:id="rId2" action="ppaction://hlinkfile"/>
          </p:cNvPr>
          <p:cNvSpPr/>
          <p:nvPr/>
        </p:nvSpPr>
        <p:spPr>
          <a:xfrm>
            <a:off x="428596" y="1357298"/>
            <a:ext cx="8572560" cy="3357586"/>
          </a:xfrm>
          <a:prstGeom prst="ellipseRibbon">
            <a:avLst>
              <a:gd name="adj1" fmla="val 26971"/>
              <a:gd name="adj2" fmla="val 50000"/>
              <a:gd name="adj3" fmla="val 125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0" descr="explor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3"/>
            <a:ext cx="870533" cy="57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214581" y="2285992"/>
            <a:ext cx="50006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Watching the video</a:t>
            </a:r>
          </a:p>
          <a:p>
            <a:pPr algn="ctr">
              <a:defRPr/>
            </a:pP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95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426200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5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5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95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95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J0095711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5" name="Picture 24" descr="J0095711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43636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6" name="Picture 24" descr="J0095711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00562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7" name="Picture 24" descr="J0095711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8" name="Picture 24" descr="J0095711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86710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428596" y="1357298"/>
            <a:ext cx="8572560" cy="3357586"/>
          </a:xfrm>
          <a:prstGeom prst="ellipseRibbon">
            <a:avLst>
              <a:gd name="adj1" fmla="val 26971"/>
              <a:gd name="adj2" fmla="val 50000"/>
              <a:gd name="adj3" fmla="val 125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0" descr="explo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3"/>
            <a:ext cx="870533" cy="57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214581" y="2285992"/>
            <a:ext cx="50006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Transport and travelling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95" descr="BD20656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6426200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5" descr="BD20656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5" descr="BD20656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95" descr="BD20656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95" descr="BD20656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J0095711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5" name="Picture 24" descr="J0095711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43636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6" name="Picture 24" descr="J0095711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00562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7" name="Picture 24" descr="J0095711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8" name="Picture 24" descr="J0095711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86710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891243" y="285728"/>
            <a:ext cx="8109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 theme of the lesson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explo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130585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285984" y="1571612"/>
            <a:ext cx="500062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learn vocabulary for travel and transport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Listen to people talking about travelling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Talk about travelling in different situations</a:t>
            </a:r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Recognize the main information in a short carefully articulated talk on dialogue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95" descr="BD20656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6426200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5" descr="BD20656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5" descr="BD20656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95" descr="BD20656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95" descr="BD20656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429375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J0095711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5" name="Picture 24" descr="J0095711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43636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6" name="Picture 24" descr="J0095711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00562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7" name="Picture 24" descr="J0095711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pic>
        <p:nvPicPr>
          <p:cNvPr id="18" name="Picture 24" descr="J0095711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86710" y="6429396"/>
            <a:ext cx="239713" cy="23971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FF0000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1643042" y="357166"/>
            <a:ext cx="6186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Lesson objectives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7"/>
          <p:cNvSpPr>
            <a:spLocks noChangeArrowheads="1" noChangeShapeType="1" noTextEdit="1"/>
          </p:cNvSpPr>
          <p:nvPr/>
        </p:nvSpPr>
        <p:spPr bwMode="auto">
          <a:xfrm>
            <a:off x="2285984" y="1214422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Why do people travel?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357166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Brainstorming </a:t>
            </a:r>
            <a:endParaRPr lang="ru-RU" dirty="0"/>
          </a:p>
        </p:txBody>
      </p:sp>
      <p:pic>
        <p:nvPicPr>
          <p:cNvPr id="22530" name="Picture 2" descr="Картинки по запросу travel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6929486" cy="44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noFill/>
          <a:ln w="152400" cmpd="tri">
            <a:solidFill>
              <a:srgbClr val="0000FF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i="1" dirty="0" smtClean="0"/>
              <a:t>II. Brainstorming            </a:t>
            </a:r>
            <a:r>
              <a:rPr lang="en-US" sz="2800" b="1" i="1" dirty="0"/>
              <a:t>Give your reasons…</a:t>
            </a:r>
            <a:endParaRPr lang="ru-RU" sz="3600" b="1" i="1" dirty="0"/>
          </a:p>
          <a:p>
            <a:pPr marL="609600" indent="-609600">
              <a:buFontTx/>
              <a:buNone/>
            </a:pPr>
            <a:endParaRPr lang="en-US" sz="2400" b="1" i="1" dirty="0"/>
          </a:p>
          <a:p>
            <a:pPr marL="609600" indent="-609600" algn="ctr">
              <a:buFontTx/>
              <a:buNone/>
            </a:pPr>
            <a:r>
              <a:rPr lang="ru-RU" sz="3600" b="1" i="1" dirty="0">
                <a:solidFill>
                  <a:srgbClr val="FF0066"/>
                </a:solidFill>
              </a:rPr>
              <a:t>   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endParaRPr lang="en-US" sz="2800" b="1" i="1" dirty="0">
              <a:solidFill>
                <a:srgbClr val="FF0066"/>
              </a:solidFill>
            </a:endParaRPr>
          </a:p>
          <a:p>
            <a:pPr marL="609600" indent="-609600" algn="ctr">
              <a:buFontTx/>
              <a:buNone/>
            </a:pPr>
            <a:endParaRPr lang="ru-RU" sz="3600" b="1" i="1" dirty="0">
              <a:solidFill>
                <a:srgbClr val="FF0066"/>
              </a:solidFill>
            </a:endParaRPr>
          </a:p>
        </p:txBody>
      </p:sp>
      <p:graphicFrame>
        <p:nvGraphicFramePr>
          <p:cNvPr id="24582" name="Diagram 6"/>
          <p:cNvGraphicFramePr>
            <a:graphicFrameLocks/>
          </p:cNvGraphicFramePr>
          <p:nvPr>
            <p:ph sz="half" idx="2"/>
          </p:nvPr>
        </p:nvGraphicFramePr>
        <p:xfrm>
          <a:off x="2667000" y="2286000"/>
          <a:ext cx="4114800" cy="4068763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4603" name="WordArt 27"/>
          <p:cNvSpPr>
            <a:spLocks noChangeArrowheads="1" noChangeShapeType="1" noTextEdit="1"/>
          </p:cNvSpPr>
          <p:nvPr/>
        </p:nvSpPr>
        <p:spPr bwMode="auto">
          <a:xfrm>
            <a:off x="2514600" y="10668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Why do people travel?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4614</TotalTime>
  <Words>620</Words>
  <Application>Microsoft Office PowerPoint</Application>
  <PresentationFormat>Экран (4:3)</PresentationFormat>
  <Paragraphs>152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Ex 2 p 79 Complete the sentences from exercise 1. 1. You need a passport when you…. 2. It’s been a long journey but soon you’ll…. and can relax 3.The train is always very busy so you should ……………before you travel 4.I love trains so I…………….when ever I can 5.If you……….you carry everything  on your back as you travel.  6.If you want to……..you have to stand  by the side of the road.</vt:lpstr>
      <vt:lpstr>Keys of exercise 2. 1. You need a passport when you go abroad 2. It’s been a long journey but soon you’ll reach your destination and can relax 3.The train is always very busy so you should reserve a seat before you travel 4.I love trains so I travel by rail when ever I can 5.If you go backpacking you carry everything  on your back as you travel.  6.If you want to take a cab you have to stand  by the side of the road.</vt:lpstr>
      <vt:lpstr>Слайд 17</vt:lpstr>
      <vt:lpstr>Group the words according to the categories in the mind map.    BILIMLAND RESOURSE   </vt:lpstr>
      <vt:lpstr>Слайд 19</vt:lpstr>
      <vt:lpstr>Слайд 20</vt:lpstr>
      <vt:lpstr>Слайд 21</vt:lpstr>
      <vt:lpstr>Слайд 22</vt:lpstr>
      <vt:lpstr>Слайд 23</vt:lpstr>
      <vt:lpstr>Слайд 24</vt:lpstr>
      <vt:lpstr>  GAME about sightseeing places of GB 2_ GAME.ppt </vt:lpstr>
      <vt:lpstr>Lets check our knowledge by the application Kahoot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</dc:creator>
  <cp:lastModifiedBy>Admin</cp:lastModifiedBy>
  <cp:revision>214</cp:revision>
  <dcterms:modified xsi:type="dcterms:W3CDTF">2019-04-29T18:27:47Z</dcterms:modified>
</cp:coreProperties>
</file>