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256" r:id="rId2"/>
    <p:sldId id="282" r:id="rId3"/>
    <p:sldId id="296" r:id="rId4"/>
    <p:sldId id="258" r:id="rId5"/>
    <p:sldId id="259" r:id="rId6"/>
    <p:sldId id="260" r:id="rId7"/>
    <p:sldId id="261" r:id="rId8"/>
    <p:sldId id="264" r:id="rId9"/>
    <p:sldId id="266" r:id="rId10"/>
    <p:sldId id="267" r:id="rId11"/>
    <p:sldId id="270" r:id="rId12"/>
    <p:sldId id="271" r:id="rId13"/>
    <p:sldId id="272" r:id="rId14"/>
    <p:sldId id="300" r:id="rId15"/>
    <p:sldId id="298" r:id="rId16"/>
    <p:sldId id="299" r:id="rId17"/>
    <p:sldId id="279" r:id="rId18"/>
    <p:sldId id="277" r:id="rId19"/>
    <p:sldId id="294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47ED-BC3A-49A7-B3DA-8914D8078748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81DAC-7C2E-4D98-85DF-E6FD1DED5D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056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81DAC-7C2E-4D98-85DF-E6FD1DED5D8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848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008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22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45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14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200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2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989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02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90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99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187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42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4.xml"/><Relationship Id="rId3" Type="http://schemas.openxmlformats.org/officeDocument/2006/relationships/slide" Target="slide12.xml"/><Relationship Id="rId7" Type="http://schemas.openxmlformats.org/officeDocument/2006/relationships/slide" Target="slide5.xml"/><Relationship Id="rId12" Type="http://schemas.openxmlformats.org/officeDocument/2006/relationships/image" Target="../media/image1.gif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7.xml"/><Relationship Id="rId5" Type="http://schemas.openxmlformats.org/officeDocument/2006/relationships/slide" Target="slide9.xml"/><Relationship Id="rId15" Type="http://schemas.openxmlformats.org/officeDocument/2006/relationships/slide" Target="slide16.xml"/><Relationship Id="rId10" Type="http://schemas.openxmlformats.org/officeDocument/2006/relationships/slide" Target="slide6.xml"/><Relationship Id="rId4" Type="http://schemas.openxmlformats.org/officeDocument/2006/relationships/slide" Target="slide8.xml"/><Relationship Id="rId9" Type="http://schemas.openxmlformats.org/officeDocument/2006/relationships/slide" Target="slide11.xml"/><Relationship Id="rId14" Type="http://schemas.openxmlformats.org/officeDocument/2006/relationships/slide" Target="slide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79512" y="1268760"/>
            <a:ext cx="8784976" cy="3024336"/>
          </a:xfrm>
          <a:prstGeom prst="ribbon2">
            <a:avLst>
              <a:gd name="adj1" fmla="val 12766"/>
              <a:gd name="adj2" fmla="val 72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1556792"/>
            <a:ext cx="7175351" cy="1793167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 құқығы асыл- қазына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25017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60848"/>
            <a:ext cx="7848872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Тегiне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нәсiлiне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ұлтқа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жататындығына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әлеуметтiк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мүлiктiк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жағдайына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жынысына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тiліне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бiлiмiне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дiнге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көзқарасына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тұрғылықты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жерiне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жағдайына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ата-анасына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өкілдерiне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мән-жайларға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құқыққа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2400" dirty="0" smtClean="0">
                <a:effectLst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4304" y="404664"/>
            <a:ext cx="6400800" cy="1152128"/>
          </a:xfrm>
        </p:spPr>
        <p:txBody>
          <a:bodyPr/>
          <a:lstStyle/>
          <a:p>
            <a:pPr marL="45720" indent="0">
              <a:buNone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Өз құқығын ата:</a:t>
            </a:r>
          </a:p>
          <a:p>
            <a:pPr marL="45720" indent="0">
              <a:buNone/>
            </a:pPr>
            <a:endParaRPr lang="kk-KZ" sz="2400" dirty="0" smtClean="0"/>
          </a:p>
          <a:p>
            <a:pPr marL="45720" indent="0">
              <a:buNone/>
            </a:pPr>
            <a:endParaRPr lang="kk-KZ" sz="2400" dirty="0" smtClean="0"/>
          </a:p>
          <a:p>
            <a:pPr marL="45720" indent="0">
              <a:buNone/>
            </a:pPr>
            <a:endParaRPr lang="ru-RU" sz="2400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611560" y="6165304"/>
            <a:ext cx="576064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35783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400" b="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latin typeface="Times New Roman" pitchFamily="18" charset="0"/>
                <a:cs typeface="Times New Roman" pitchFamily="18" charset="0"/>
              </a:rPr>
              <a:t>Конституциясына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latin typeface="Times New Roman" pitchFamily="18" charset="0"/>
                <a:cs typeface="Times New Roman" pitchFamily="18" charset="0"/>
              </a:rPr>
              <a:t>негiзделедi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b="0" dirty="0"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құқықтары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заң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құжатқа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негізделеді</a:t>
            </a:r>
            <a:r>
              <a:rPr lang="ru-RU" sz="2800" b="1" i="1" dirty="0" smtClean="0"/>
              <a:t>?</a:t>
            </a: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611560" y="5805264"/>
            <a:ext cx="50405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89383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2002 </a:t>
            </a:r>
            <a:r>
              <a:rPr lang="kk-KZ" dirty="0" smtClean="0"/>
              <a:t>жылы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Қазақстан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Республикасының «Бала  құқығы туралы конвенция" қай жылы қабылданды?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467544" y="6093296"/>
            <a:ext cx="504056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7890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572" y="450912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18 жас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Баланың құқығы  жайлы  Конвенцияға сәйкес неше  жасқа  дейін , сен бала деп есептелесін?</a:t>
            </a:r>
            <a:endParaRPr lang="ru-RU" sz="3200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467544" y="6165304"/>
            <a:ext cx="50405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91310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58204" cy="175736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Арнайы бір мәселе жөніндегі мемлекеттердің өзара келісімі.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467544" y="6165304"/>
            <a:ext cx="50405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3929066"/>
            <a:ext cx="2749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Конвенция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Мемлекет тарапынан, болмаса тиісті қаулы, заңмен әрбір адамға берілген ерік, бостандық.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467544" y="6165304"/>
            <a:ext cx="50405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786314" y="4429132"/>
            <a:ext cx="17588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Құқық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Бұл Қазақстан Республикасында тұратын барлық азаматтардың құқықтары мен міндеттері белгіленген құжат.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467544" y="6165304"/>
            <a:ext cx="50405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29058" y="4429132"/>
            <a:ext cx="26258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Конституция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ия\Desktop\казахский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84887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6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415306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Sveta\Desktop\101-1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816124"/>
            <a:ext cx="3672408" cy="53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6" y="11967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16678"/>
            <a:ext cx="3947114" cy="534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7818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143116"/>
            <a:ext cx="5286412" cy="11589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“Ертегі” бекеті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Sveta\Desktop\img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699861"/>
            <a:ext cx="1399952" cy="158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veta\Desktop\sm_full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03255"/>
            <a:ext cx="2846090" cy="197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" name="Picture 6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7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8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" name="Picture 9" descr="пгшлпгш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Прямоугольник 11"/>
          <p:cNvSpPr/>
          <p:nvPr/>
        </p:nvSpPr>
        <p:spPr>
          <a:xfrm>
            <a:off x="3143240" y="928670"/>
            <a:ext cx="32147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ІІІ тур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316100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00108"/>
            <a:ext cx="6472262" cy="43577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         Мақсаты: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1.Оқушылардың құқықтық мәдениеттілігін көтеру.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2.Өз құқығын білуге деген қызығушылығын арттыру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3. Заңдарды сыйлап,өз құқығын қорғауға тәрбиелеу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1714488"/>
            <a:ext cx="74295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«Мақалды</a:t>
            </a:r>
            <a:r>
              <a:rPr lang="ru-RU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жал</a:t>
            </a:r>
            <a:r>
              <a:rPr lang="kk-KZ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ғастыр»</a:t>
            </a:r>
            <a:endParaRPr lang="ru-RU" sz="6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F:\картинки\86542332_2804996_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83224" y="4581128"/>
            <a:ext cx="2387702" cy="213285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1785918" y="714356"/>
            <a:ext cx="4857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тур</a:t>
            </a:r>
            <a:endParaRPr lang="ru-RU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39193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6480175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15"/>
          <p:cNvSpPr txBox="1">
            <a:spLocks noChangeArrowheads="1"/>
          </p:cNvSpPr>
          <p:nvPr/>
        </p:nvSpPr>
        <p:spPr bwMode="auto">
          <a:xfrm>
            <a:off x="755650" y="1352550"/>
            <a:ext cx="5688013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5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Әдепті бала - ата –анасын  мақтатар, </a:t>
            </a:r>
            <a:endParaRPr lang="ru-RU" altLang="ru-RU" sz="5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00113" y="3873500"/>
            <a:ext cx="59753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5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Әдепсіз  бала – ата- анасын қақсатар.  </a:t>
            </a:r>
            <a:endParaRPr lang="ru-RU" altLang="ru-RU" sz="54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521575" y="5300663"/>
            <a:ext cx="1249363" cy="11160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823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6192837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5"/>
          <p:cNvSpPr txBox="1">
            <a:spLocks noChangeArrowheads="1"/>
          </p:cNvSpPr>
          <p:nvPr/>
        </p:nvSpPr>
        <p:spPr bwMode="auto">
          <a:xfrm>
            <a:off x="1089025" y="1778000"/>
            <a:ext cx="4922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Әдептілік белгісі,</a:t>
            </a:r>
            <a:endParaRPr lang="ru-RU" altLang="ru-RU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87450" y="4010025"/>
            <a:ext cx="49688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Иіліп сәлем бергені</a:t>
            </a:r>
            <a:endParaRPr lang="ru-RU" altLang="ru-RU" sz="6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380288" y="5373688"/>
            <a:ext cx="1106487" cy="1042987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209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6192837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900113" y="1858963"/>
            <a:ext cx="51117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5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Ашу –дұшпан, </a:t>
            </a:r>
          </a:p>
          <a:p>
            <a:pPr eaLnBrk="1" hangingPunct="1"/>
            <a:r>
              <a:rPr lang="kk-KZ" altLang="ru-RU" sz="5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ақыл - дос</a:t>
            </a:r>
            <a:endParaRPr lang="ru-RU" altLang="ru-RU" sz="5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5650" y="4030663"/>
            <a:ext cx="5400675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5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Ақылыңа ақыл қос</a:t>
            </a:r>
            <a:endParaRPr lang="ru-RU" altLang="ru-RU" sz="5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210425" y="4989513"/>
            <a:ext cx="1249363" cy="1176337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993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192837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15"/>
          <p:cNvSpPr txBox="1">
            <a:spLocks noChangeArrowheads="1"/>
          </p:cNvSpPr>
          <p:nvPr/>
        </p:nvSpPr>
        <p:spPr bwMode="auto">
          <a:xfrm>
            <a:off x="971550" y="1703388"/>
            <a:ext cx="50403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kk-KZ" altLang="ru-RU" sz="6000"/>
              <a:t> </a:t>
            </a:r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 деген – әдеп,</a:t>
            </a:r>
            <a:endParaRPr lang="ru-RU" altLang="ru-RU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81100" y="3933825"/>
            <a:ext cx="52625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7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 деген - көмек.  </a:t>
            </a:r>
            <a:endParaRPr lang="ru-RU" altLang="ru-RU" sz="7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164388" y="5229225"/>
            <a:ext cx="1325562" cy="115411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909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192837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15"/>
          <p:cNvSpPr txBox="1">
            <a:spLocks noChangeArrowheads="1"/>
          </p:cNvSpPr>
          <p:nvPr/>
        </p:nvSpPr>
        <p:spPr bwMode="auto">
          <a:xfrm>
            <a:off x="1042988" y="1989138"/>
            <a:ext cx="47529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kk-KZ" altLang="ru-RU" sz="6000" dirty="0"/>
              <a:t> </a:t>
            </a:r>
            <a:r>
              <a:rPr lang="kk-KZ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Ұрлық түбі -</a:t>
            </a:r>
            <a:endParaRPr lang="kk-KZ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79488" y="4265613"/>
            <a:ext cx="50133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қорлық  </a:t>
            </a:r>
            <a:endParaRPr lang="ru-RU" altLang="ru-RU" sz="8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лнце 12">
            <a:hlinkClick r:id="rId3" action="ppaction://hlinksldjump"/>
          </p:cNvPr>
          <p:cNvSpPr/>
          <p:nvPr/>
        </p:nvSpPr>
        <p:spPr>
          <a:xfrm>
            <a:off x="7164388" y="5229225"/>
            <a:ext cx="1325562" cy="115411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575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192837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5"/>
          <p:cNvSpPr txBox="1">
            <a:spLocks noChangeArrowheads="1"/>
          </p:cNvSpPr>
          <p:nvPr/>
        </p:nvSpPr>
        <p:spPr bwMode="auto">
          <a:xfrm>
            <a:off x="827088" y="1557338"/>
            <a:ext cx="4970462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Кішіден</a:t>
            </a:r>
          </a:p>
          <a:p>
            <a:pPr eaLnBrk="1" hangingPunct="1"/>
            <a:r>
              <a:rPr lang="kk-KZ" altLang="ru-RU" sz="6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ізет - </a:t>
            </a:r>
            <a:endParaRPr lang="ru-RU" altLang="ru-RU" sz="6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33463" y="3933825"/>
            <a:ext cx="50514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7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Үлкеннен </a:t>
            </a:r>
          </a:p>
          <a:p>
            <a:pPr algn="ctr" eaLnBrk="1" hangingPunct="1"/>
            <a:r>
              <a:rPr lang="kk-KZ" altLang="ru-RU" sz="7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құрмет  </a:t>
            </a:r>
            <a:endParaRPr lang="ru-RU" altLang="ru-RU" sz="7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235825" y="5121275"/>
            <a:ext cx="1322388" cy="111601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746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337300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15"/>
          <p:cNvSpPr txBox="1">
            <a:spLocks noChangeArrowheads="1"/>
          </p:cNvSpPr>
          <p:nvPr/>
        </p:nvSpPr>
        <p:spPr bwMode="auto">
          <a:xfrm>
            <a:off x="895350" y="1336675"/>
            <a:ext cx="5837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kk-KZ" altLang="ru-RU" sz="4800"/>
              <a:t> </a:t>
            </a:r>
            <a:r>
              <a:rPr lang="kk-KZ" altLang="ru-RU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Әдепті бала кездессе, сәлем берер бас иіп,</a:t>
            </a:r>
            <a:endParaRPr lang="ru-RU" altLang="ru-RU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92275" y="3724275"/>
            <a:ext cx="4608513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kk-KZ" altLang="ru-RU" sz="5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Әдепсіз бала жолықса, өте шығар кекиіп</a:t>
            </a:r>
            <a:endParaRPr lang="ru-RU" altLang="ru-RU" sz="54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092950" y="5049838"/>
            <a:ext cx="1465263" cy="1258887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51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337300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15"/>
          <p:cNvSpPr txBox="1">
            <a:spLocks noChangeArrowheads="1"/>
          </p:cNvSpPr>
          <p:nvPr/>
        </p:nvSpPr>
        <p:spPr bwMode="auto">
          <a:xfrm>
            <a:off x="904875" y="1633538"/>
            <a:ext cx="539591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kk-KZ" altLang="ru-RU" sz="6000"/>
              <a:t> </a:t>
            </a:r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Жақсыдан үйрен, </a:t>
            </a:r>
            <a:endParaRPr lang="ru-RU" altLang="ru-RU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71550" y="3956050"/>
            <a:ext cx="49688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r>
              <a:rPr lang="kk-KZ" altLang="ru-RU" sz="6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Жаманнан </a:t>
            </a:r>
          </a:p>
          <a:p>
            <a:pPr algn="r" eaLnBrk="1" hangingPunct="1"/>
            <a:r>
              <a:rPr lang="kk-KZ" altLang="ru-RU" sz="6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жирен</a:t>
            </a:r>
            <a:endParaRPr lang="ru-RU" altLang="ru-RU" sz="6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лнце 17">
            <a:hlinkClick r:id="rId3" action="ppaction://hlinksldjump"/>
          </p:cNvPr>
          <p:cNvSpPr/>
          <p:nvPr/>
        </p:nvSpPr>
        <p:spPr>
          <a:xfrm>
            <a:off x="7380288" y="5126038"/>
            <a:ext cx="1177925" cy="111125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05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сия\Desktop\___20130309_11578883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-53975"/>
            <a:ext cx="6337300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15"/>
          <p:cNvSpPr txBox="1">
            <a:spLocks noChangeArrowheads="1"/>
          </p:cNvSpPr>
          <p:nvPr/>
        </p:nvSpPr>
        <p:spPr bwMode="auto">
          <a:xfrm>
            <a:off x="931863" y="1603375"/>
            <a:ext cx="51530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kk-KZ" altLang="ru-RU" sz="6000"/>
              <a:t> </a:t>
            </a:r>
            <a:r>
              <a:rPr lang="kk-KZ" alt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Әдепті бала жол сілтейді,</a:t>
            </a:r>
            <a:endParaRPr lang="ru-RU" altLang="ru-RU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87450" y="4076700"/>
            <a:ext cx="49403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r>
              <a:rPr lang="kk-KZ" altLang="ru-RU" sz="6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Әдепсіз бала </a:t>
            </a:r>
          </a:p>
          <a:p>
            <a:pPr algn="r" eaLnBrk="1" hangingPunct="1"/>
            <a:r>
              <a:rPr lang="kk-KZ" altLang="ru-RU" sz="6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 сілтейді.</a:t>
            </a:r>
            <a:endParaRPr lang="ru-RU" altLang="ru-RU" sz="6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endshow" highlightClick="1"/>
          </p:cNvPr>
          <p:cNvSpPr/>
          <p:nvPr/>
        </p:nvSpPr>
        <p:spPr>
          <a:xfrm>
            <a:off x="7308850" y="5876925"/>
            <a:ext cx="1309688" cy="566738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88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І тур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85992"/>
            <a:ext cx="8229600" cy="1114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   “Үй тапсырмасы”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тур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571744"/>
            <a:ext cx="2828916" cy="1114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“Бәйге”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агетная рамка 9"/>
          <p:cNvSpPr/>
          <p:nvPr/>
        </p:nvSpPr>
        <p:spPr>
          <a:xfrm>
            <a:off x="5357818" y="5131729"/>
            <a:ext cx="1378079" cy="132160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2" action="ppaction://hlinksldjump"/>
              </a:rPr>
              <a:t>30</a:t>
            </a:r>
            <a:endParaRPr lang="ru-RU" dirty="0"/>
          </a:p>
        </p:txBody>
      </p:sp>
      <p:sp>
        <p:nvSpPr>
          <p:cNvPr id="15" name="Багетная рамка 14"/>
          <p:cNvSpPr/>
          <p:nvPr/>
        </p:nvSpPr>
        <p:spPr>
          <a:xfrm>
            <a:off x="3754531" y="5149212"/>
            <a:ext cx="1280403" cy="130412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3" action="ppaction://hlinksldjump"/>
              </a:rPr>
              <a:t>20</a:t>
            </a:r>
            <a:endParaRPr lang="ru-RU" dirty="0"/>
          </a:p>
        </p:txBody>
      </p:sp>
      <p:sp>
        <p:nvSpPr>
          <p:cNvPr id="16" name="Багетная рамка 15"/>
          <p:cNvSpPr/>
          <p:nvPr/>
        </p:nvSpPr>
        <p:spPr>
          <a:xfrm>
            <a:off x="1714480" y="3281980"/>
            <a:ext cx="1450798" cy="139272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4" action="ppaction://hlinksldjump"/>
              </a:rPr>
              <a:t>10</a:t>
            </a:r>
            <a:endParaRPr lang="ru-RU" dirty="0"/>
          </a:p>
        </p:txBody>
      </p:sp>
      <p:sp>
        <p:nvSpPr>
          <p:cNvPr id="18" name="Багетная рамка 17"/>
          <p:cNvSpPr/>
          <p:nvPr/>
        </p:nvSpPr>
        <p:spPr>
          <a:xfrm>
            <a:off x="3754531" y="3269797"/>
            <a:ext cx="1280403" cy="140491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5" action="ppaction://hlinksldjump"/>
              </a:rPr>
              <a:t>20</a:t>
            </a:r>
            <a:endParaRPr lang="ru-RU" dirty="0"/>
          </a:p>
        </p:txBody>
      </p:sp>
      <p:sp>
        <p:nvSpPr>
          <p:cNvPr id="19" name="Багетная рамка 18"/>
          <p:cNvSpPr/>
          <p:nvPr/>
        </p:nvSpPr>
        <p:spPr>
          <a:xfrm>
            <a:off x="5357818" y="3269797"/>
            <a:ext cx="1349052" cy="13456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6" action="ppaction://hlinksldjump"/>
              </a:rPr>
              <a:t>30</a:t>
            </a:r>
            <a:endParaRPr lang="ru-RU" dirty="0"/>
          </a:p>
        </p:txBody>
      </p:sp>
      <p:sp>
        <p:nvSpPr>
          <p:cNvPr id="21" name="Багетная рамка 20"/>
          <p:cNvSpPr/>
          <p:nvPr/>
        </p:nvSpPr>
        <p:spPr>
          <a:xfrm>
            <a:off x="1857356" y="1403648"/>
            <a:ext cx="1392346" cy="13412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  <a:hlinkClick r:id="rId7" action="ppaction://hlinksldjump"/>
              </a:rPr>
              <a:t>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Багетная рамка 22"/>
          <p:cNvSpPr/>
          <p:nvPr/>
        </p:nvSpPr>
        <p:spPr>
          <a:xfrm>
            <a:off x="5326399" y="1403649"/>
            <a:ext cx="1349273" cy="133432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8" action="ppaction://hlinksldjump"/>
              </a:rPr>
              <a:t>30</a:t>
            </a:r>
            <a:endParaRPr lang="ru-RU" dirty="0"/>
          </a:p>
        </p:txBody>
      </p:sp>
      <p:sp>
        <p:nvSpPr>
          <p:cNvPr id="26" name="Багетная рамка 25"/>
          <p:cNvSpPr/>
          <p:nvPr/>
        </p:nvSpPr>
        <p:spPr>
          <a:xfrm>
            <a:off x="1714481" y="5131729"/>
            <a:ext cx="1488742" cy="132160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9" action="ppaction://hlinksldjump"/>
              </a:rPr>
              <a:t>10</a:t>
            </a:r>
            <a:endParaRPr lang="ru-RU" dirty="0"/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573275" y="26064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 тур </a:t>
            </a:r>
            <a:r>
              <a:rPr lang="kk-K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Ұяшықтар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-352906" y="3283667"/>
            <a:ext cx="2496014" cy="121500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k-KZ" dirty="0" smtClean="0">
                <a:solidFill>
                  <a:srgbClr val="FF0000"/>
                </a:solidFill>
              </a:rPr>
              <a:t>құқық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-500098" y="5116504"/>
            <a:ext cx="2496014" cy="121500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k-KZ" dirty="0" smtClean="0">
                <a:solidFill>
                  <a:schemeClr val="accent3">
                    <a:lumMod val="75000"/>
                  </a:schemeClr>
                </a:solidFill>
              </a:rPr>
              <a:t>заң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3571868" y="1403649"/>
            <a:ext cx="1280211" cy="1341289"/>
          </a:xfrm>
          <a:prstGeom prst="bevel">
            <a:avLst>
              <a:gd name="adj" fmla="val 130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  <a:hlinkClick r:id="rId10" action="ppaction://hlinksldjump"/>
              </a:rPr>
              <a:t>20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2786050" y="2328394"/>
            <a:ext cx="283985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далее 32">
            <a:hlinkClick r:id="rId10" action="ppaction://hlinksldjump" highlightClick="1"/>
          </p:cNvPr>
          <p:cNvSpPr/>
          <p:nvPr/>
        </p:nvSpPr>
        <p:spPr>
          <a:xfrm>
            <a:off x="4408951" y="2356517"/>
            <a:ext cx="284973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rId8" action="ppaction://hlinksldjump" highlightClick="1"/>
          </p:cNvPr>
          <p:cNvSpPr/>
          <p:nvPr/>
        </p:nvSpPr>
        <p:spPr>
          <a:xfrm>
            <a:off x="6334511" y="2356517"/>
            <a:ext cx="216024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правляющая кнопка: далее 2">
            <a:hlinkClick r:id="rId4" action="ppaction://hlinksldjump" highlightClick="1"/>
          </p:cNvPr>
          <p:cNvSpPr/>
          <p:nvPr/>
        </p:nvSpPr>
        <p:spPr>
          <a:xfrm>
            <a:off x="2619730" y="4180329"/>
            <a:ext cx="283985" cy="26217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5" action="ppaction://hlinksldjump" highlightClick="1"/>
          </p:cNvPr>
          <p:cNvSpPr/>
          <p:nvPr/>
        </p:nvSpPr>
        <p:spPr>
          <a:xfrm>
            <a:off x="4483602" y="4277401"/>
            <a:ext cx="284973" cy="23351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6" action="ppaction://hlinksldjump" highlightClick="1"/>
          </p:cNvPr>
          <p:cNvSpPr/>
          <p:nvPr/>
        </p:nvSpPr>
        <p:spPr>
          <a:xfrm>
            <a:off x="6286512" y="4176336"/>
            <a:ext cx="216024" cy="2607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rId9" action="ppaction://hlinksldjump" highlightClick="1"/>
          </p:cNvPr>
          <p:cNvSpPr/>
          <p:nvPr/>
        </p:nvSpPr>
        <p:spPr>
          <a:xfrm>
            <a:off x="2797220" y="5831476"/>
            <a:ext cx="212989" cy="301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3" action="ppaction://hlinksldjump" highlightClick="1"/>
          </p:cNvPr>
          <p:cNvSpPr/>
          <p:nvPr/>
        </p:nvSpPr>
        <p:spPr>
          <a:xfrm>
            <a:off x="4626088" y="5942464"/>
            <a:ext cx="213729" cy="301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2" action="ppaction://hlinksldjump" highlightClick="1"/>
          </p:cNvPr>
          <p:cNvSpPr/>
          <p:nvPr/>
        </p:nvSpPr>
        <p:spPr>
          <a:xfrm>
            <a:off x="6357950" y="5997732"/>
            <a:ext cx="216024" cy="301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-32" y="1768347"/>
            <a:ext cx="21260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3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</a:t>
            </a:r>
            <a:r>
              <a:rPr lang="kk-KZ" sz="3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індет</a:t>
            </a:r>
            <a:endParaRPr lang="ru-RU" sz="4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Управляющая кнопка: далее 1">
            <a:hlinkClick r:id="rId11" action="ppaction://hlinksldjump" highlightClick="1"/>
          </p:cNvPr>
          <p:cNvSpPr/>
          <p:nvPr/>
        </p:nvSpPr>
        <p:spPr>
          <a:xfrm>
            <a:off x="8532440" y="6299396"/>
            <a:ext cx="432048" cy="2979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30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36" name="Picture 6" descr="пгшлпгш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7" descr="пгшлпгш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8" descr="пгшлпгш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35" name="Picture 9" descr="пгшлпгш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Багетная рамка 38"/>
          <p:cNvSpPr/>
          <p:nvPr/>
        </p:nvSpPr>
        <p:spPr>
          <a:xfrm>
            <a:off x="7000892" y="1380298"/>
            <a:ext cx="1349273" cy="133432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13" action="ppaction://hlinksldjump"/>
              </a:rPr>
              <a:t>40</a:t>
            </a:r>
            <a:endParaRPr lang="ru-RU" dirty="0"/>
          </a:p>
        </p:txBody>
      </p:sp>
      <p:sp>
        <p:nvSpPr>
          <p:cNvPr id="40" name="Управляющая кнопка: далее 39">
            <a:hlinkClick r:id="rId8" action="ppaction://hlinksldjump" highlightClick="1"/>
          </p:cNvPr>
          <p:cNvSpPr/>
          <p:nvPr/>
        </p:nvSpPr>
        <p:spPr>
          <a:xfrm>
            <a:off x="8009004" y="2333166"/>
            <a:ext cx="216024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агетная рамка 40"/>
          <p:cNvSpPr/>
          <p:nvPr/>
        </p:nvSpPr>
        <p:spPr>
          <a:xfrm>
            <a:off x="7072330" y="3286124"/>
            <a:ext cx="1349273" cy="133432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14" action="ppaction://hlinksldjump"/>
              </a:rPr>
              <a:t>40</a:t>
            </a:r>
            <a:endParaRPr lang="ru-RU" dirty="0"/>
          </a:p>
        </p:txBody>
      </p:sp>
      <p:sp>
        <p:nvSpPr>
          <p:cNvPr id="42" name="Управляющая кнопка: далее 41">
            <a:hlinkClick r:id="rId8" action="ppaction://hlinksldjump" highlightClick="1"/>
          </p:cNvPr>
          <p:cNvSpPr/>
          <p:nvPr/>
        </p:nvSpPr>
        <p:spPr>
          <a:xfrm>
            <a:off x="8080442" y="4238992"/>
            <a:ext cx="216024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агетная рамка 42"/>
          <p:cNvSpPr/>
          <p:nvPr/>
        </p:nvSpPr>
        <p:spPr>
          <a:xfrm>
            <a:off x="7000892" y="5095074"/>
            <a:ext cx="1349273" cy="133432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hlinkClick r:id="rId15" action="ppaction://hlinksldjump"/>
              </a:rPr>
              <a:t>40</a:t>
            </a:r>
            <a:endParaRPr lang="ru-RU" dirty="0"/>
          </a:p>
        </p:txBody>
      </p:sp>
      <p:sp>
        <p:nvSpPr>
          <p:cNvPr id="44" name="Управляющая кнопка: далее 43">
            <a:hlinkClick r:id="rId8" action="ppaction://hlinksldjump" highlightClick="1"/>
          </p:cNvPr>
          <p:cNvSpPr/>
          <p:nvPr/>
        </p:nvSpPr>
        <p:spPr>
          <a:xfrm>
            <a:off x="8009004" y="6047942"/>
            <a:ext cx="216024" cy="2191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668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05064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kk-KZ" sz="3200" dirty="0" smtClean="0"/>
              <a:t>-Сабақты оқу</a:t>
            </a:r>
            <a:br>
              <a:rPr lang="kk-KZ" sz="3200" dirty="0" smtClean="0"/>
            </a:br>
            <a:r>
              <a:rPr lang="kk-KZ" sz="3200" dirty="0" smtClean="0"/>
              <a:t>-мектеп талаптарын орындау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Оқушының мектеп алдында міндеті: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720080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350951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933056"/>
            <a:ext cx="6512511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kk-KZ" dirty="0" smtClean="0"/>
              <a:t>Ата- аналарына қамқор болу.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785794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Баланың ата- аналар алдында міндеті</a:t>
            </a: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611560" y="5914379"/>
            <a:ext cx="720080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13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5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4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345182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56992"/>
            <a:ext cx="8229600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2400" dirty="0" err="1">
                <a:effectLst/>
              </a:rPr>
              <a:t>Әрбiр</a:t>
            </a:r>
            <a:r>
              <a:rPr lang="ru-RU" sz="2400" dirty="0">
                <a:effectLst/>
              </a:rPr>
              <a:t> бала </a:t>
            </a:r>
            <a:r>
              <a:rPr lang="ru-RU" sz="2400" dirty="0" err="1">
                <a:effectLst/>
              </a:rPr>
              <a:t>Қазақстан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Республикасының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Конституциясын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және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заңдарын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сақтауға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басқа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адамдардың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құқықтарын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бостандығын</a:t>
            </a:r>
            <a:r>
              <a:rPr lang="ru-RU" sz="2400" dirty="0">
                <a:effectLst/>
              </a:rPr>
              <a:t>, ар-</a:t>
            </a:r>
            <a:r>
              <a:rPr lang="ru-RU" sz="2400" dirty="0" err="1">
                <a:effectLst/>
              </a:rPr>
              <a:t>ожданы</a:t>
            </a:r>
            <a:r>
              <a:rPr lang="ru-RU" sz="2400" dirty="0">
                <a:effectLst/>
              </a:rPr>
              <a:t> мен </a:t>
            </a:r>
            <a:r>
              <a:rPr lang="ru-RU" sz="2400" dirty="0" err="1">
                <a:effectLst/>
              </a:rPr>
              <a:t>қадiр-қасиетiн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Республиканың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мемлекеттiк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нышандарын</a:t>
            </a:r>
            <a:r>
              <a:rPr lang="ru-RU" sz="2400" dirty="0">
                <a:effectLst/>
              </a:rPr>
              <a:t> </a:t>
            </a:r>
            <a:r>
              <a:rPr lang="ru-RU" sz="2400" dirty="0" err="1" smtClean="0">
                <a:effectLst/>
              </a:rPr>
              <a:t>құрметтеуге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міндетті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200" dirty="0" smtClean="0"/>
              <a:t>Баланың мемлекет алдында міндеті:</a:t>
            </a:r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611560" y="5644070"/>
            <a:ext cx="792088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02273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518248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Ата- аналар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18 жасқа толмаған балаға кім жауапты болады?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611560" y="5661248"/>
            <a:ext cx="432048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345490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21088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Ата- аналар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Егер бала құқық бұзушылықты жасайтын болса, оған кім жауап береді? </a:t>
            </a:r>
          </a:p>
          <a:p>
            <a:endParaRPr lang="kk-KZ" dirty="0"/>
          </a:p>
          <a:p>
            <a:endParaRPr lang="kk-KZ" dirty="0" smtClean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467544" y="5811514"/>
            <a:ext cx="432048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-36513" y="0"/>
            <a:ext cx="9180513" cy="6858000"/>
            <a:chOff x="0" y="-17"/>
            <a:chExt cx="5783" cy="4342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16804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379</Words>
  <Application>Microsoft Office PowerPoint</Application>
  <PresentationFormat>Экран (4:3)</PresentationFormat>
  <Paragraphs>82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Бала құқығы асыл- қазына</vt:lpstr>
      <vt:lpstr>Слайд 2</vt:lpstr>
      <vt:lpstr>І тур</vt:lpstr>
      <vt:lpstr>Слайд 4</vt:lpstr>
      <vt:lpstr>-Сабақты оқу -мектеп талаптарын орындау </vt:lpstr>
      <vt:lpstr>Ата- аналарына қамқор болу. </vt:lpstr>
      <vt:lpstr>Әрбiр бала Қазақстан Республикасының Конституциясын және заңдарын сақтауға, басқа адамдардың құқықтарын, бостандығын, ар-ожданы мен қадiр-қасиетiн, Республиканың мемлекеттiк нышандарын құрметтеуге міндетті</vt:lpstr>
      <vt:lpstr>Ата- аналар</vt:lpstr>
      <vt:lpstr>Ата- аналар</vt:lpstr>
      <vt:lpstr>Тегiне, нәсiлiне және қай ұлтқа жататындығына, әлеуметтiк және мүлiктiк жағдайына, жынысына, тiліне, бiлiмiне, дiнге көзқарасына, тұрғылықты жерiне, денсаулық жағдайына, балаға және ата-анасына немесе басқа заңды өкілдерiне қатысты өзге де мән-жайларға қарамастан, барлық бала тең құқыққа ие.</vt:lpstr>
      <vt:lpstr>Қазақстан Республикасының Конституциясына негiзделедi. </vt:lpstr>
      <vt:lpstr>2002 жылы</vt:lpstr>
      <vt:lpstr>18 жас</vt:lpstr>
      <vt:lpstr>Слайд 14</vt:lpstr>
      <vt:lpstr>Слайд 15</vt:lpstr>
      <vt:lpstr>Слайд 16</vt:lpstr>
      <vt:lpstr>Слайд 17</vt:lpstr>
      <vt:lpstr>Слайд 18</vt:lpstr>
      <vt:lpstr>“Ертегі” бекеті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V тур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 бала және тұлғамын</dc:title>
  <dc:creator>Sveta</dc:creator>
  <cp:lastModifiedBy>USER</cp:lastModifiedBy>
  <cp:revision>59</cp:revision>
  <dcterms:created xsi:type="dcterms:W3CDTF">2015-10-12T05:43:26Z</dcterms:created>
  <dcterms:modified xsi:type="dcterms:W3CDTF">2017-10-06T05:29:19Z</dcterms:modified>
</cp:coreProperties>
</file>