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345" r:id="rId2"/>
    <p:sldId id="343" r:id="rId3"/>
    <p:sldId id="346" r:id="rId4"/>
    <p:sldId id="344" r:id="rId5"/>
    <p:sldId id="342" r:id="rId6"/>
    <p:sldId id="347" r:id="rId7"/>
    <p:sldId id="330" r:id="rId8"/>
    <p:sldId id="339" r:id="rId9"/>
    <p:sldId id="340" r:id="rId10"/>
    <p:sldId id="337" r:id="rId11"/>
    <p:sldId id="338" r:id="rId12"/>
    <p:sldId id="336" r:id="rId13"/>
    <p:sldId id="335" r:id="rId14"/>
    <p:sldId id="333" r:id="rId15"/>
    <p:sldId id="334" r:id="rId16"/>
    <p:sldId id="332" r:id="rId17"/>
    <p:sldId id="331" r:id="rId18"/>
    <p:sldId id="317" r:id="rId19"/>
    <p:sldId id="307" r:id="rId20"/>
    <p:sldId id="318" r:id="rId21"/>
    <p:sldId id="293" r:id="rId22"/>
    <p:sldId id="292" r:id="rId23"/>
    <p:sldId id="319" r:id="rId24"/>
    <p:sldId id="289" r:id="rId25"/>
    <p:sldId id="291" r:id="rId26"/>
    <p:sldId id="341" r:id="rId27"/>
    <p:sldId id="284" r:id="rId28"/>
    <p:sldId id="325" r:id="rId29"/>
    <p:sldId id="327" r:id="rId30"/>
    <p:sldId id="328" r:id="rId31"/>
    <p:sldId id="326" r:id="rId32"/>
    <p:sldId id="324" r:id="rId33"/>
    <p:sldId id="320" r:id="rId34"/>
    <p:sldId id="301" r:id="rId35"/>
    <p:sldId id="323" r:id="rId36"/>
    <p:sldId id="294" r:id="rId37"/>
    <p:sldId id="322" r:id="rId38"/>
    <p:sldId id="287" r:id="rId3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F55E-3989-4D69-A8CA-6DC890A591DA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2FBE-1031-4D26-9CCE-FA9159E3C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80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4150B93-A33D-49F2-8DD3-2C550B7F252F}" type="slidenum">
              <a:rPr kumimoji="0" lang="en-GB" altLang="ru-RU" smtClean="0"/>
              <a:pPr/>
              <a:t>2</a:t>
            </a:fld>
            <a:endParaRPr kumimoji="0" lang="en-GB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78179B8-C8AF-4107-B3D3-0CEA02AD32E4}" type="slidenum">
              <a:rPr kumimoji="0" lang="en-GB" altLang="ru-RU" smtClean="0"/>
              <a:pPr/>
              <a:t>4</a:t>
            </a:fld>
            <a:endParaRPr kumimoji="0" lang="en-GB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0479030-3767-42F2-A5F7-3B93A6C35EF5}" type="slidenum">
              <a:rPr kumimoji="0" lang="en-GB" altLang="ru-RU" smtClean="0"/>
              <a:pPr/>
              <a:t>5</a:t>
            </a:fld>
            <a:endParaRPr kumimoji="0" lang="en-GB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6DA075-2AFB-46E2-9FE9-E3B624126B42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B232E41-188C-4A46-A107-951D4977B45D}" type="slidenum">
              <a:rPr lang="en-GB" altLang="en-US" smtClean="0">
                <a:solidFill>
                  <a:srgbClr val="000000"/>
                </a:solidFill>
              </a:rPr>
              <a:pPr/>
              <a:t>21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3CAB57A-BE04-4D8E-9510-26F5BF99C7F5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E495C-D517-4956-954A-42971A15E508}" type="slidenum">
              <a:rPr lang="en-GB" altLang="ru-RU" smtClean="0"/>
              <a:pPr/>
              <a:t>26</a:t>
            </a:fld>
            <a:endParaRPr lang="en-GB" alt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1599E6-9CB0-4A6D-9CFD-66EB098273EB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4BD6C69-803F-4F89-B8AE-B4696C6F3B5A}" type="slidenum">
              <a:rPr lang="en-GB" altLang="en-US" smtClean="0">
                <a:solidFill>
                  <a:srgbClr val="000000"/>
                </a:solidFill>
              </a:rPr>
              <a:pPr/>
              <a:t>36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3638" cy="372903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725514"/>
            <a:ext cx="5028986" cy="44757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30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4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13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80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17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01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2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26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56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7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7188-90D9-4A71-8E1C-C6EC5ACC2866}" type="datetimeFigureOut">
              <a:rPr lang="ru-RU" smtClean="0"/>
              <a:pPr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69CC-04F7-4321-8408-A8DBCCD4C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1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85813" y="1571625"/>
            <a:ext cx="6858000" cy="218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таяқша” әдісі</a:t>
            </a:r>
          </a:p>
          <a:p>
            <a:pPr algn="just">
              <a:defRPr/>
            </a:pPr>
            <a:r>
              <a:rPr lang="kk-KZ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1.СҰРАҚ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.ЖАУАП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.ИДЕЯ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сөз ойыны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628775"/>
            <a:ext cx="8569325" cy="4464050"/>
          </a:xfrm>
        </p:spPr>
        <p:txBody>
          <a:bodyPr/>
          <a:lstStyle/>
          <a:p>
            <a:pPr marR="0" algn="just" eaLnBrk="1" hangingPunct="1"/>
            <a:r>
              <a:rPr lang="kk-KZ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Алдыңғы сабақта өткен материалға шолу жасап, сол тақырыптарға байланысты 20 сөзді тізіп жазамыз.</a:t>
            </a:r>
          </a:p>
          <a:p>
            <a:pPr marR="0" algn="just" eaLnBrk="1" hangingPunct="1"/>
            <a:r>
              <a:rPr lang="kk-KZ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 сөздерден құралған 5 сөйлем жазамыз.</a:t>
            </a:r>
          </a:p>
          <a:p>
            <a:pPr marR="0" algn="just" eaLnBrk="1" hangingPunct="1"/>
            <a:endParaRPr lang="ru-RU" sz="4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866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“сөздер банкі” әдісі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528763"/>
            <a:ext cx="8893175" cy="5329237"/>
          </a:xfrm>
        </p:spPr>
        <p:txBody>
          <a:bodyPr/>
          <a:lstStyle/>
          <a:p>
            <a:pPr marR="0" algn="ctr" eaLnBrk="1" hangingPunct="1"/>
            <a:r>
              <a:rPr lang="kk-KZ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Лалагүлділер тақырыбына байланысты сөздерді банктің (немесе банка суретін салып) ішіне 15 сөз жазады. Ол сөздердің ішінде тақырыпқа сай келмейтін сөздер де кездесуі мүмкін.</a:t>
            </a:r>
          </a:p>
          <a:p>
            <a:pPr marR="0" algn="ctr" eaLnBrk="1" hangingPunct="1"/>
            <a:r>
              <a:rPr lang="kk-KZ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Басқа топ мүшелері сөздер банкінің ішінен тақырыпқа қатысы жоқ сөздерді алып тастайды</a:t>
            </a:r>
            <a:r>
              <a:rPr lang="kk-KZ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15145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15913"/>
            <a:ext cx="252028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ромб әдісі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8"/>
          <p:cNvSpPr>
            <a:spLocks noGrp="1"/>
          </p:cNvSpPr>
          <p:nvPr>
            <p:ph sz="half" idx="1"/>
          </p:nvPr>
        </p:nvSpPr>
        <p:spPr>
          <a:xfrm>
            <a:off x="3635375" y="1484313"/>
            <a:ext cx="4752975" cy="3389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критерий: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Май алынатын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Көкөністік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Сәндік және арамшөп</a:t>
            </a:r>
          </a:p>
          <a:p>
            <a:pPr eaLnBrk="1" hangingPunct="1">
              <a:buFont typeface="Wingdings 2" pitchFamily="18" charset="2"/>
              <a:buNone/>
            </a:pPr>
            <a:endParaRPr lang="ru-RU" sz="2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0" y="836613"/>
            <a:ext cx="3419475" cy="460851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206500" y="1341438"/>
            <a:ext cx="1008063" cy="9366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024063" y="2565400"/>
            <a:ext cx="1008062" cy="93503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88" y="2535238"/>
            <a:ext cx="1008062" cy="93503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206500" y="3789363"/>
            <a:ext cx="1008063" cy="93662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47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04800" y="1554163"/>
          <a:ext cx="8588376" cy="338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94"/>
                <a:gridCol w="2147094"/>
                <a:gridCol w="2147094"/>
                <a:gridCol w="2147094"/>
              </a:tblGrid>
              <a:tr h="1022814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 алынатын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Көкөністік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Дәрілік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Сәндік,</a:t>
                      </a:r>
                      <a:r>
                        <a:rPr lang="kk-KZ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арамшөп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  <a:tr h="2364911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0" marB="45730"/>
                </a:tc>
              </a:tr>
            </a:tbl>
          </a:graphicData>
        </a:graphic>
      </p:graphicFrame>
      <p:sp>
        <p:nvSpPr>
          <p:cNvPr id="17427" name="Прямоугольник 4"/>
          <p:cNvSpPr>
            <a:spLocks noChangeArrowheads="1"/>
          </p:cNvSpPr>
          <p:nvPr/>
        </p:nvSpPr>
        <p:spPr bwMode="auto">
          <a:xfrm>
            <a:off x="2768600" y="614363"/>
            <a:ext cx="405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Айналмалы  бекет</a:t>
            </a:r>
            <a:endParaRPr lang="ru-RU" sz="3600"/>
          </a:p>
        </p:txBody>
      </p:sp>
    </p:spTree>
    <p:extLst>
      <p:ext uri="{BB962C8B-B14F-4D97-AF65-F5344CB8AC3E}">
        <p14:creationId xmlns="" xmlns:p14="http://schemas.microsoft.com/office/powerpoint/2010/main" val="1058474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6"/>
          <p:cNvSpPr>
            <a:spLocks noChangeArrowheads="1"/>
          </p:cNvSpPr>
          <p:nvPr/>
        </p:nvSpPr>
        <p:spPr bwMode="auto">
          <a:xfrm>
            <a:off x="815975" y="1447800"/>
            <a:ext cx="71850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kk-KZ" sz="2000">
                <a:latin typeface="Times New Roman" pitchFamily="18" charset="0"/>
                <a:cs typeface="Times New Roman" pitchFamily="18" charset="0"/>
              </a:rPr>
              <a:t>Шағын мақсаттар тізбегі - нәтижеге бағытталған білім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gray">
          <a:xfrm>
            <a:off x="971550" y="2276475"/>
            <a:ext cx="4191000" cy="7032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ltGray">
          <a:xfrm>
            <a:off x="968375" y="3003550"/>
            <a:ext cx="4267200" cy="822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gray">
          <a:xfrm>
            <a:off x="971550" y="3832225"/>
            <a:ext cx="3502025" cy="8175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Танымдық іс-әрекеттері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ltGray">
          <a:xfrm>
            <a:off x="968375" y="4672013"/>
            <a:ext cx="3200400" cy="8223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gray">
          <a:xfrm>
            <a:off x="968375" y="5510213"/>
            <a:ext cx="2514600" cy="8064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6392" name="Line 52"/>
          <p:cNvSpPr>
            <a:spLocks noChangeShapeType="1"/>
          </p:cNvSpPr>
          <p:nvPr/>
        </p:nvSpPr>
        <p:spPr bwMode="auto">
          <a:xfrm flipH="1">
            <a:off x="968375" y="6311900"/>
            <a:ext cx="185420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Line 53"/>
          <p:cNvSpPr>
            <a:spLocks noChangeShapeType="1"/>
          </p:cNvSpPr>
          <p:nvPr/>
        </p:nvSpPr>
        <p:spPr bwMode="auto">
          <a:xfrm flipH="1">
            <a:off x="968375" y="5500688"/>
            <a:ext cx="2392363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54"/>
          <p:cNvSpPr>
            <a:spLocks noChangeShapeType="1"/>
          </p:cNvSpPr>
          <p:nvPr/>
        </p:nvSpPr>
        <p:spPr bwMode="auto">
          <a:xfrm flipH="1">
            <a:off x="968375" y="4659313"/>
            <a:ext cx="2809875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Line 55"/>
          <p:cNvSpPr>
            <a:spLocks noChangeShapeType="1"/>
          </p:cNvSpPr>
          <p:nvPr/>
        </p:nvSpPr>
        <p:spPr bwMode="auto">
          <a:xfrm flipH="1">
            <a:off x="968375" y="3830638"/>
            <a:ext cx="3287713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Line 56"/>
          <p:cNvSpPr>
            <a:spLocks noChangeShapeType="1"/>
          </p:cNvSpPr>
          <p:nvPr/>
        </p:nvSpPr>
        <p:spPr bwMode="auto">
          <a:xfrm flipH="1">
            <a:off x="968375" y="2997200"/>
            <a:ext cx="376555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57"/>
          <p:cNvSpPr>
            <a:spLocks noChangeShapeType="1"/>
          </p:cNvSpPr>
          <p:nvPr/>
        </p:nvSpPr>
        <p:spPr bwMode="auto">
          <a:xfrm flipH="1">
            <a:off x="968375" y="2286000"/>
            <a:ext cx="4184650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Line 58"/>
          <p:cNvSpPr>
            <a:spLocks noChangeShapeType="1"/>
          </p:cNvSpPr>
          <p:nvPr/>
        </p:nvSpPr>
        <p:spPr bwMode="auto">
          <a:xfrm>
            <a:off x="1206500" y="2286000"/>
            <a:ext cx="1588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59"/>
          <p:cNvSpPr>
            <a:spLocks noChangeShapeType="1"/>
          </p:cNvSpPr>
          <p:nvPr/>
        </p:nvSpPr>
        <p:spPr bwMode="auto">
          <a:xfrm>
            <a:off x="1206500" y="2997200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Line 60"/>
          <p:cNvSpPr>
            <a:spLocks noChangeShapeType="1"/>
          </p:cNvSpPr>
          <p:nvPr/>
        </p:nvSpPr>
        <p:spPr bwMode="auto">
          <a:xfrm>
            <a:off x="1206500" y="3838575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Line 61"/>
          <p:cNvSpPr>
            <a:spLocks noChangeShapeType="1"/>
          </p:cNvSpPr>
          <p:nvPr/>
        </p:nvSpPr>
        <p:spPr bwMode="auto">
          <a:xfrm>
            <a:off x="1206500" y="4679950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Line 62"/>
          <p:cNvSpPr>
            <a:spLocks noChangeShapeType="1"/>
          </p:cNvSpPr>
          <p:nvPr/>
        </p:nvSpPr>
        <p:spPr bwMode="auto">
          <a:xfrm>
            <a:off x="1206500" y="5521325"/>
            <a:ext cx="1588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Text Box 63"/>
          <p:cNvSpPr txBox="1">
            <a:spLocks noChangeArrowheads="1"/>
          </p:cNvSpPr>
          <p:nvPr/>
        </p:nvSpPr>
        <p:spPr bwMode="auto">
          <a:xfrm>
            <a:off x="1212850" y="2484438"/>
            <a:ext cx="230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r>
              <a:rPr lang="kk-KZ">
                <a:latin typeface="Times New Roman" pitchFamily="18" charset="0"/>
                <a:cs typeface="Times New Roman" pitchFamily="18" charset="0"/>
              </a:rPr>
              <a:t>Толық құзырлы тұлға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Text Box 64"/>
          <p:cNvSpPr txBox="1">
            <a:spLocks noChangeArrowheads="1"/>
          </p:cNvSpPr>
          <p:nvPr/>
        </p:nvSpPr>
        <p:spPr bwMode="auto">
          <a:xfrm>
            <a:off x="1212850" y="3306763"/>
            <a:ext cx="185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r>
              <a:rPr lang="kk-KZ">
                <a:latin typeface="Times New Roman" pitchFamily="18" charset="0"/>
                <a:cs typeface="Times New Roman" pitchFamily="18" charset="0"/>
              </a:rPr>
              <a:t>Теория бойынша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5" name="Text Box 66"/>
          <p:cNvSpPr txBox="1">
            <a:spLocks noChangeArrowheads="1"/>
          </p:cNvSpPr>
          <p:nvPr/>
        </p:nvSpPr>
        <p:spPr bwMode="auto">
          <a:xfrm>
            <a:off x="1212850" y="494982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r>
              <a:rPr lang="kk-KZ" sz="1400">
                <a:latin typeface="Verdana" pitchFamily="34" charset="0"/>
              </a:rPr>
              <a:t>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Жаңа тақырып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6" name="Text Box 67"/>
          <p:cNvSpPr txBox="1">
            <a:spLocks noChangeArrowheads="1"/>
          </p:cNvSpPr>
          <p:nvPr/>
        </p:nvSpPr>
        <p:spPr bwMode="auto">
          <a:xfrm>
            <a:off x="1212850" y="577215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r>
              <a:rPr lang="kk-KZ">
                <a:latin typeface="Times New Roman" pitchFamily="18" charset="0"/>
                <a:cs typeface="Times New Roman" pitchFamily="18" charset="0"/>
              </a:rPr>
              <a:t>Үй тапсырмалары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Line 69"/>
          <p:cNvSpPr>
            <a:spLocks noChangeShapeType="1"/>
          </p:cNvSpPr>
          <p:nvPr/>
        </p:nvSpPr>
        <p:spPr bwMode="gray">
          <a:xfrm>
            <a:off x="5187950" y="6311900"/>
            <a:ext cx="1854200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Line 70"/>
          <p:cNvSpPr>
            <a:spLocks noChangeShapeType="1"/>
          </p:cNvSpPr>
          <p:nvPr/>
        </p:nvSpPr>
        <p:spPr bwMode="gray">
          <a:xfrm>
            <a:off x="5187950" y="5500688"/>
            <a:ext cx="2392363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Freeform 71"/>
          <p:cNvSpPr>
            <a:spLocks/>
          </p:cNvSpPr>
          <p:nvPr/>
        </p:nvSpPr>
        <p:spPr bwMode="gray">
          <a:xfrm>
            <a:off x="7035800" y="5080000"/>
            <a:ext cx="895350" cy="1235075"/>
          </a:xfrm>
          <a:custGeom>
            <a:avLst/>
            <a:gdLst>
              <a:gd name="T0" fmla="*/ 399 w 847"/>
              <a:gd name="T1" fmla="*/ 1078 h 1079"/>
              <a:gd name="T2" fmla="*/ 0 w 847"/>
              <a:gd name="T3" fmla="*/ 459 h 1079"/>
              <a:gd name="T4" fmla="*/ 374 w 847"/>
              <a:gd name="T5" fmla="*/ 0 h 1079"/>
              <a:gd name="T6" fmla="*/ 846 w 847"/>
              <a:gd name="T7" fmla="*/ 536 h 1079"/>
              <a:gd name="T8" fmla="*/ 399 w 847"/>
              <a:gd name="T9" fmla="*/ 1078 h 1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7"/>
              <a:gd name="T16" fmla="*/ 0 h 1079"/>
              <a:gd name="T17" fmla="*/ 847 w 847"/>
              <a:gd name="T18" fmla="*/ 1079 h 10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7" h="1079">
                <a:moveTo>
                  <a:pt x="399" y="1078"/>
                </a:moveTo>
                <a:lnTo>
                  <a:pt x="0" y="459"/>
                </a:lnTo>
                <a:lnTo>
                  <a:pt x="374" y="0"/>
                </a:lnTo>
                <a:lnTo>
                  <a:pt x="846" y="536"/>
                </a:lnTo>
                <a:lnTo>
                  <a:pt x="399" y="1078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Freeform 72"/>
          <p:cNvSpPr>
            <a:spLocks/>
          </p:cNvSpPr>
          <p:nvPr/>
        </p:nvSpPr>
        <p:spPr bwMode="gray">
          <a:xfrm>
            <a:off x="3257550" y="5080000"/>
            <a:ext cx="4173538" cy="525463"/>
          </a:xfrm>
          <a:custGeom>
            <a:avLst/>
            <a:gdLst>
              <a:gd name="T0" fmla="*/ 0 w 3947"/>
              <a:gd name="T1" fmla="*/ 459 h 460"/>
              <a:gd name="T2" fmla="*/ 3573 w 3947"/>
              <a:gd name="T3" fmla="*/ 459 h 460"/>
              <a:gd name="T4" fmla="*/ 3946 w 3947"/>
              <a:gd name="T5" fmla="*/ 0 h 460"/>
              <a:gd name="T6" fmla="*/ 505 w 3947"/>
              <a:gd name="T7" fmla="*/ 0 h 460"/>
              <a:gd name="T8" fmla="*/ 0 w 3947"/>
              <a:gd name="T9" fmla="*/ 459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47"/>
              <a:gd name="T16" fmla="*/ 0 h 460"/>
              <a:gd name="T17" fmla="*/ 3947 w 3947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47" h="460">
                <a:moveTo>
                  <a:pt x="0" y="459"/>
                </a:moveTo>
                <a:lnTo>
                  <a:pt x="3573" y="459"/>
                </a:lnTo>
                <a:lnTo>
                  <a:pt x="3946" y="0"/>
                </a:lnTo>
                <a:lnTo>
                  <a:pt x="505" y="0"/>
                </a:lnTo>
                <a:lnTo>
                  <a:pt x="0" y="459"/>
                </a:lnTo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73"/>
          <p:cNvSpPr>
            <a:spLocks/>
          </p:cNvSpPr>
          <p:nvPr/>
        </p:nvSpPr>
        <p:spPr bwMode="gray">
          <a:xfrm>
            <a:off x="2851150" y="5603875"/>
            <a:ext cx="4608513" cy="712788"/>
          </a:xfrm>
          <a:custGeom>
            <a:avLst/>
            <a:gdLst>
              <a:gd name="T0" fmla="*/ 383 w 4357"/>
              <a:gd name="T1" fmla="*/ 0 h 623"/>
              <a:gd name="T2" fmla="*/ 3954 w 4357"/>
              <a:gd name="T3" fmla="*/ 0 h 623"/>
              <a:gd name="T4" fmla="*/ 4356 w 4357"/>
              <a:gd name="T5" fmla="*/ 622 h 623"/>
              <a:gd name="T6" fmla="*/ 0 w 4357"/>
              <a:gd name="T7" fmla="*/ 622 h 623"/>
              <a:gd name="T8" fmla="*/ 383 w 4357"/>
              <a:gd name="T9" fmla="*/ 0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7"/>
              <a:gd name="T16" fmla="*/ 0 h 623"/>
              <a:gd name="T17" fmla="*/ 4357 w 4357"/>
              <a:gd name="T18" fmla="*/ 623 h 6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7" h="623">
                <a:moveTo>
                  <a:pt x="383" y="0"/>
                </a:moveTo>
                <a:lnTo>
                  <a:pt x="3954" y="0"/>
                </a:lnTo>
                <a:lnTo>
                  <a:pt x="4356" y="622"/>
                </a:lnTo>
                <a:lnTo>
                  <a:pt x="0" y="622"/>
                </a:lnTo>
                <a:lnTo>
                  <a:pt x="383" y="0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tint val="60392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74"/>
          <p:cNvSpPr>
            <a:spLocks/>
          </p:cNvSpPr>
          <p:nvPr/>
        </p:nvSpPr>
        <p:spPr bwMode="ltGray">
          <a:xfrm>
            <a:off x="6567488" y="4379913"/>
            <a:ext cx="792162" cy="1119187"/>
          </a:xfrm>
          <a:custGeom>
            <a:avLst/>
            <a:gdLst>
              <a:gd name="T0" fmla="*/ 382 w 749"/>
              <a:gd name="T1" fmla="*/ 976 h 977"/>
              <a:gd name="T2" fmla="*/ 0 w 749"/>
              <a:gd name="T3" fmla="*/ 342 h 977"/>
              <a:gd name="T4" fmla="*/ 280 w 749"/>
              <a:gd name="T5" fmla="*/ 0 h 977"/>
              <a:gd name="T6" fmla="*/ 748 w 749"/>
              <a:gd name="T7" fmla="*/ 538 h 977"/>
              <a:gd name="T8" fmla="*/ 382 w 749"/>
              <a:gd name="T9" fmla="*/ 976 h 9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9"/>
              <a:gd name="T16" fmla="*/ 0 h 977"/>
              <a:gd name="T17" fmla="*/ 749 w 749"/>
              <a:gd name="T18" fmla="*/ 977 h 9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9" h="977">
                <a:moveTo>
                  <a:pt x="382" y="976"/>
                </a:moveTo>
                <a:lnTo>
                  <a:pt x="0" y="342"/>
                </a:lnTo>
                <a:lnTo>
                  <a:pt x="280" y="0"/>
                </a:lnTo>
                <a:lnTo>
                  <a:pt x="748" y="538"/>
                </a:lnTo>
                <a:lnTo>
                  <a:pt x="382" y="976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" name="Freeform 75"/>
          <p:cNvSpPr>
            <a:spLocks/>
          </p:cNvSpPr>
          <p:nvPr/>
        </p:nvSpPr>
        <p:spPr bwMode="ltGray">
          <a:xfrm>
            <a:off x="3732213" y="4379913"/>
            <a:ext cx="3135312" cy="393700"/>
          </a:xfrm>
          <a:custGeom>
            <a:avLst/>
            <a:gdLst>
              <a:gd name="T0" fmla="*/ 0 w 2964"/>
              <a:gd name="T1" fmla="*/ 343 h 344"/>
              <a:gd name="T2" fmla="*/ 2684 w 2964"/>
              <a:gd name="T3" fmla="*/ 343 h 344"/>
              <a:gd name="T4" fmla="*/ 2963 w 2964"/>
              <a:gd name="T5" fmla="*/ 0 h 344"/>
              <a:gd name="T6" fmla="*/ 531 w 2964"/>
              <a:gd name="T7" fmla="*/ 1 h 344"/>
              <a:gd name="T8" fmla="*/ 0 w 2964"/>
              <a:gd name="T9" fmla="*/ 343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4"/>
              <a:gd name="T16" fmla="*/ 0 h 344"/>
              <a:gd name="T17" fmla="*/ 2964 w 2964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4" h="344">
                <a:moveTo>
                  <a:pt x="0" y="343"/>
                </a:moveTo>
                <a:lnTo>
                  <a:pt x="2684" y="343"/>
                </a:lnTo>
                <a:lnTo>
                  <a:pt x="2963" y="0"/>
                </a:lnTo>
                <a:lnTo>
                  <a:pt x="531" y="1"/>
                </a:lnTo>
                <a:lnTo>
                  <a:pt x="0" y="343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76"/>
          <p:cNvSpPr>
            <a:spLocks/>
          </p:cNvSpPr>
          <p:nvPr/>
        </p:nvSpPr>
        <p:spPr bwMode="ltGray">
          <a:xfrm>
            <a:off x="3335338" y="4773613"/>
            <a:ext cx="3640137" cy="725487"/>
          </a:xfrm>
          <a:custGeom>
            <a:avLst/>
            <a:gdLst>
              <a:gd name="T0" fmla="*/ 0 w 3443"/>
              <a:gd name="T1" fmla="*/ 633 h 634"/>
              <a:gd name="T2" fmla="*/ 3442 w 3443"/>
              <a:gd name="T3" fmla="*/ 633 h 634"/>
              <a:gd name="T4" fmla="*/ 3060 w 3443"/>
              <a:gd name="T5" fmla="*/ 0 h 634"/>
              <a:gd name="T6" fmla="*/ 377 w 3443"/>
              <a:gd name="T7" fmla="*/ 0 h 634"/>
              <a:gd name="T8" fmla="*/ 0 w 3443"/>
              <a:gd name="T9" fmla="*/ 633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3"/>
              <a:gd name="T16" fmla="*/ 0 h 634"/>
              <a:gd name="T17" fmla="*/ 3443 w 3443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3" h="634">
                <a:moveTo>
                  <a:pt x="0" y="633"/>
                </a:moveTo>
                <a:lnTo>
                  <a:pt x="3442" y="633"/>
                </a:lnTo>
                <a:lnTo>
                  <a:pt x="3060" y="0"/>
                </a:lnTo>
                <a:lnTo>
                  <a:pt x="377" y="0"/>
                </a:lnTo>
                <a:lnTo>
                  <a:pt x="0" y="633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tint val="4745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Freeform 77"/>
          <p:cNvSpPr>
            <a:spLocks/>
          </p:cNvSpPr>
          <p:nvPr/>
        </p:nvSpPr>
        <p:spPr bwMode="gray">
          <a:xfrm>
            <a:off x="6099175" y="3687763"/>
            <a:ext cx="693738" cy="973137"/>
          </a:xfrm>
          <a:custGeom>
            <a:avLst/>
            <a:gdLst>
              <a:gd name="T0" fmla="*/ 0 w 655"/>
              <a:gd name="T1" fmla="*/ 230 h 849"/>
              <a:gd name="T2" fmla="*/ 387 w 655"/>
              <a:gd name="T3" fmla="*/ 848 h 849"/>
              <a:gd name="T4" fmla="*/ 654 w 655"/>
              <a:gd name="T5" fmla="*/ 531 h 849"/>
              <a:gd name="T6" fmla="*/ 188 w 655"/>
              <a:gd name="T7" fmla="*/ 0 h 849"/>
              <a:gd name="T8" fmla="*/ 0 w 655"/>
              <a:gd name="T9" fmla="*/ 230 h 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849"/>
              <a:gd name="T17" fmla="*/ 655 w 655"/>
              <a:gd name="T18" fmla="*/ 849 h 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849">
                <a:moveTo>
                  <a:pt x="0" y="230"/>
                </a:moveTo>
                <a:lnTo>
                  <a:pt x="387" y="848"/>
                </a:lnTo>
                <a:lnTo>
                  <a:pt x="654" y="531"/>
                </a:lnTo>
                <a:lnTo>
                  <a:pt x="188" y="0"/>
                </a:lnTo>
                <a:lnTo>
                  <a:pt x="0" y="230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shade val="6902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" name="Freeform 78"/>
          <p:cNvSpPr>
            <a:spLocks/>
          </p:cNvSpPr>
          <p:nvPr/>
        </p:nvSpPr>
        <p:spPr bwMode="gray">
          <a:xfrm>
            <a:off x="4203700" y="3687763"/>
            <a:ext cx="2093913" cy="263525"/>
          </a:xfrm>
          <a:custGeom>
            <a:avLst/>
            <a:gdLst>
              <a:gd name="T0" fmla="*/ 0 w 1980"/>
              <a:gd name="T1" fmla="*/ 228 h 229"/>
              <a:gd name="T2" fmla="*/ 1791 w 1980"/>
              <a:gd name="T3" fmla="*/ 228 h 229"/>
              <a:gd name="T4" fmla="*/ 1979 w 1980"/>
              <a:gd name="T5" fmla="*/ 0 h 229"/>
              <a:gd name="T6" fmla="*/ 500 w 1980"/>
              <a:gd name="T7" fmla="*/ 0 h 229"/>
              <a:gd name="T8" fmla="*/ 0 w 1980"/>
              <a:gd name="T9" fmla="*/ 228 h 2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0"/>
              <a:gd name="T16" fmla="*/ 0 h 229"/>
              <a:gd name="T17" fmla="*/ 1980 w 1980"/>
              <a:gd name="T18" fmla="*/ 229 h 2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" h="229">
                <a:moveTo>
                  <a:pt x="0" y="228"/>
                </a:moveTo>
                <a:lnTo>
                  <a:pt x="1791" y="228"/>
                </a:lnTo>
                <a:lnTo>
                  <a:pt x="1979" y="0"/>
                </a:lnTo>
                <a:lnTo>
                  <a:pt x="500" y="0"/>
                </a:lnTo>
                <a:lnTo>
                  <a:pt x="0" y="228"/>
                </a:lnTo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5882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gray">
          <a:xfrm>
            <a:off x="3800475" y="3949700"/>
            <a:ext cx="2708275" cy="711200"/>
          </a:xfrm>
          <a:custGeom>
            <a:avLst/>
            <a:gdLst>
              <a:gd name="T0" fmla="*/ 0 w 2561"/>
              <a:gd name="T1" fmla="*/ 620 h 621"/>
              <a:gd name="T2" fmla="*/ 2560 w 2561"/>
              <a:gd name="T3" fmla="*/ 620 h 621"/>
              <a:gd name="T4" fmla="*/ 2172 w 2561"/>
              <a:gd name="T5" fmla="*/ 0 h 621"/>
              <a:gd name="T6" fmla="*/ 382 w 2561"/>
              <a:gd name="T7" fmla="*/ 0 h 621"/>
              <a:gd name="T8" fmla="*/ 0 w 2561"/>
              <a:gd name="T9" fmla="*/ 620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1"/>
              <a:gd name="T16" fmla="*/ 0 h 621"/>
              <a:gd name="T17" fmla="*/ 2561 w 2561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1" h="621">
                <a:moveTo>
                  <a:pt x="0" y="620"/>
                </a:moveTo>
                <a:lnTo>
                  <a:pt x="2560" y="620"/>
                </a:lnTo>
                <a:lnTo>
                  <a:pt x="2172" y="0"/>
                </a:lnTo>
                <a:lnTo>
                  <a:pt x="382" y="0"/>
                </a:lnTo>
                <a:lnTo>
                  <a:pt x="0" y="620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tint val="43922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Талдау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80"/>
          <p:cNvSpPr>
            <a:spLocks/>
          </p:cNvSpPr>
          <p:nvPr/>
        </p:nvSpPr>
        <p:spPr bwMode="ltGray">
          <a:xfrm>
            <a:off x="5626100" y="2986088"/>
            <a:ext cx="596900" cy="846137"/>
          </a:xfrm>
          <a:custGeom>
            <a:avLst/>
            <a:gdLst>
              <a:gd name="T0" fmla="*/ 385 w 564"/>
              <a:gd name="T1" fmla="*/ 737 h 738"/>
              <a:gd name="T2" fmla="*/ 563 w 564"/>
              <a:gd name="T3" fmla="*/ 527 h 738"/>
              <a:gd name="T4" fmla="*/ 97 w 564"/>
              <a:gd name="T5" fmla="*/ 0 h 738"/>
              <a:gd name="T6" fmla="*/ 0 w 564"/>
              <a:gd name="T7" fmla="*/ 111 h 738"/>
              <a:gd name="T8" fmla="*/ 385 w 564"/>
              <a:gd name="T9" fmla="*/ 737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4"/>
              <a:gd name="T16" fmla="*/ 0 h 738"/>
              <a:gd name="T17" fmla="*/ 564 w 564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4" h="738">
                <a:moveTo>
                  <a:pt x="385" y="737"/>
                </a:moveTo>
                <a:lnTo>
                  <a:pt x="563" y="527"/>
                </a:lnTo>
                <a:lnTo>
                  <a:pt x="97" y="0"/>
                </a:lnTo>
                <a:lnTo>
                  <a:pt x="0" y="111"/>
                </a:lnTo>
                <a:lnTo>
                  <a:pt x="385" y="737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6" name="Freeform 81"/>
          <p:cNvSpPr>
            <a:spLocks/>
          </p:cNvSpPr>
          <p:nvPr/>
        </p:nvSpPr>
        <p:spPr bwMode="ltGray">
          <a:xfrm>
            <a:off x="4683125" y="2986088"/>
            <a:ext cx="1044575" cy="127000"/>
          </a:xfrm>
          <a:custGeom>
            <a:avLst/>
            <a:gdLst>
              <a:gd name="T0" fmla="*/ 0 w 987"/>
              <a:gd name="T1" fmla="*/ 109 h 110"/>
              <a:gd name="T2" fmla="*/ 889 w 987"/>
              <a:gd name="T3" fmla="*/ 109 h 110"/>
              <a:gd name="T4" fmla="*/ 986 w 987"/>
              <a:gd name="T5" fmla="*/ 0 h 110"/>
              <a:gd name="T6" fmla="*/ 308 w 987"/>
              <a:gd name="T7" fmla="*/ 0 h 110"/>
              <a:gd name="T8" fmla="*/ 0 w 987"/>
              <a:gd name="T9" fmla="*/ 109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110"/>
              <a:gd name="T17" fmla="*/ 987 w 987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110">
                <a:moveTo>
                  <a:pt x="0" y="109"/>
                </a:moveTo>
                <a:lnTo>
                  <a:pt x="889" y="109"/>
                </a:lnTo>
                <a:lnTo>
                  <a:pt x="986" y="0"/>
                </a:lnTo>
                <a:lnTo>
                  <a:pt x="308" y="0"/>
                </a:lnTo>
                <a:lnTo>
                  <a:pt x="0" y="109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" name="Freeform 82"/>
          <p:cNvSpPr>
            <a:spLocks/>
          </p:cNvSpPr>
          <p:nvPr/>
        </p:nvSpPr>
        <p:spPr bwMode="ltGray">
          <a:xfrm>
            <a:off x="4284663" y="3068638"/>
            <a:ext cx="1763712" cy="720725"/>
          </a:xfrm>
          <a:custGeom>
            <a:avLst/>
            <a:gdLst>
              <a:gd name="T0" fmla="*/ 0 w 1669"/>
              <a:gd name="T1" fmla="*/ 628 h 629"/>
              <a:gd name="T2" fmla="*/ 1668 w 1669"/>
              <a:gd name="T3" fmla="*/ 628 h 629"/>
              <a:gd name="T4" fmla="*/ 1281 w 1669"/>
              <a:gd name="T5" fmla="*/ 0 h 629"/>
              <a:gd name="T6" fmla="*/ 388 w 1669"/>
              <a:gd name="T7" fmla="*/ 0 h 629"/>
              <a:gd name="T8" fmla="*/ 0 w 1669"/>
              <a:gd name="T9" fmla="*/ 628 h 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9"/>
              <a:gd name="T16" fmla="*/ 0 h 629"/>
              <a:gd name="T17" fmla="*/ 1669 w 1669"/>
              <a:gd name="T18" fmla="*/ 629 h 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9" h="629">
                <a:moveTo>
                  <a:pt x="0" y="628"/>
                </a:moveTo>
                <a:lnTo>
                  <a:pt x="1668" y="628"/>
                </a:lnTo>
                <a:lnTo>
                  <a:pt x="1281" y="0"/>
                </a:lnTo>
                <a:lnTo>
                  <a:pt x="388" y="0"/>
                </a:lnTo>
                <a:lnTo>
                  <a:pt x="0" y="628"/>
                </a:lnTo>
              </a:path>
            </a:pathLst>
          </a:custGeom>
          <a:gradFill rotWithShape="0">
            <a:gsLst>
              <a:gs pos="0">
                <a:schemeClr val="accent1">
                  <a:gamma/>
                  <a:tint val="6392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8" name="Freeform 83"/>
          <p:cNvSpPr>
            <a:spLocks/>
          </p:cNvSpPr>
          <p:nvPr/>
        </p:nvSpPr>
        <p:spPr bwMode="gray">
          <a:xfrm>
            <a:off x="5149850" y="2286000"/>
            <a:ext cx="504825" cy="715963"/>
          </a:xfrm>
          <a:custGeom>
            <a:avLst/>
            <a:gdLst>
              <a:gd name="T0" fmla="*/ 387 w 477"/>
              <a:gd name="T1" fmla="*/ 624 h 625"/>
              <a:gd name="T2" fmla="*/ 476 w 477"/>
              <a:gd name="T3" fmla="*/ 527 h 625"/>
              <a:gd name="T4" fmla="*/ 0 w 477"/>
              <a:gd name="T5" fmla="*/ 0 h 625"/>
              <a:gd name="T6" fmla="*/ 387 w 477"/>
              <a:gd name="T7" fmla="*/ 624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477"/>
              <a:gd name="T13" fmla="*/ 0 h 625"/>
              <a:gd name="T14" fmla="*/ 477 w 477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7" h="625">
                <a:moveTo>
                  <a:pt x="387" y="624"/>
                </a:moveTo>
                <a:lnTo>
                  <a:pt x="476" y="527"/>
                </a:lnTo>
                <a:lnTo>
                  <a:pt x="0" y="0"/>
                </a:lnTo>
                <a:lnTo>
                  <a:pt x="387" y="624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" name="Freeform 84"/>
          <p:cNvSpPr>
            <a:spLocks/>
          </p:cNvSpPr>
          <p:nvPr/>
        </p:nvSpPr>
        <p:spPr bwMode="gray">
          <a:xfrm>
            <a:off x="4787900" y="2276475"/>
            <a:ext cx="1008063" cy="715963"/>
          </a:xfrm>
          <a:custGeom>
            <a:avLst/>
            <a:gdLst>
              <a:gd name="T0" fmla="*/ 0 w 773"/>
              <a:gd name="T1" fmla="*/ 624 h 625"/>
              <a:gd name="T2" fmla="*/ 772 w 773"/>
              <a:gd name="T3" fmla="*/ 624 h 625"/>
              <a:gd name="T4" fmla="*/ 387 w 773"/>
              <a:gd name="T5" fmla="*/ 0 h 625"/>
              <a:gd name="T6" fmla="*/ 0 w 773"/>
              <a:gd name="T7" fmla="*/ 624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773"/>
              <a:gd name="T13" fmla="*/ 0 h 625"/>
              <a:gd name="T14" fmla="*/ 773 w 773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3" h="625">
                <a:moveTo>
                  <a:pt x="0" y="624"/>
                </a:moveTo>
                <a:lnTo>
                  <a:pt x="772" y="624"/>
                </a:lnTo>
                <a:lnTo>
                  <a:pt x="387" y="0"/>
                </a:lnTo>
                <a:lnTo>
                  <a:pt x="0" y="624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tint val="47451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Бағалау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3" name="Text Box 85"/>
          <p:cNvSpPr txBox="1">
            <a:spLocks noChangeArrowheads="1"/>
          </p:cNvSpPr>
          <p:nvPr/>
        </p:nvSpPr>
        <p:spPr bwMode="black">
          <a:xfrm>
            <a:off x="4730750" y="2667000"/>
            <a:ext cx="763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pPr algn="ctr"/>
            <a:endParaRPr lang="en-US" sz="1600">
              <a:solidFill>
                <a:srgbClr val="161616"/>
              </a:solidFill>
              <a:latin typeface="Calibri" pitchFamily="34" charset="0"/>
            </a:endParaRPr>
          </a:p>
        </p:txBody>
      </p:sp>
      <p:sp>
        <p:nvSpPr>
          <p:cNvPr id="16424" name="Text Box 86"/>
          <p:cNvSpPr txBox="1">
            <a:spLocks noChangeArrowheads="1"/>
          </p:cNvSpPr>
          <p:nvPr/>
        </p:nvSpPr>
        <p:spPr bwMode="black">
          <a:xfrm>
            <a:off x="4425950" y="3421063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pPr algn="ctr"/>
            <a:r>
              <a:rPr lang="kk-KZ" sz="16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Жинақтау</a:t>
            </a:r>
            <a:endParaRPr lang="en-US" sz="160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5" name="Text Box 87"/>
          <p:cNvSpPr txBox="1">
            <a:spLocks noChangeArrowheads="1"/>
          </p:cNvSpPr>
          <p:nvPr/>
        </p:nvSpPr>
        <p:spPr bwMode="black">
          <a:xfrm>
            <a:off x="4427538" y="47244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pPr algn="ctr"/>
            <a:r>
              <a:rPr lang="kk-KZ" sz="16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lang="en-US" sz="160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6" name="Text Box 88"/>
          <p:cNvSpPr txBox="1">
            <a:spLocks noChangeArrowheads="1"/>
          </p:cNvSpPr>
          <p:nvPr/>
        </p:nvSpPr>
        <p:spPr bwMode="black">
          <a:xfrm>
            <a:off x="4425950" y="506412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pPr algn="ctr"/>
            <a:r>
              <a:rPr lang="kk-KZ" sz="16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Түсіну</a:t>
            </a:r>
            <a:endParaRPr lang="en-US" sz="160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7" name="Text Box 89"/>
          <p:cNvSpPr txBox="1">
            <a:spLocks noChangeArrowheads="1"/>
          </p:cNvSpPr>
          <p:nvPr/>
        </p:nvSpPr>
        <p:spPr bwMode="black">
          <a:xfrm>
            <a:off x="4425950" y="58864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pPr algn="ctr"/>
            <a:r>
              <a:rPr lang="kk-KZ" sz="16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endParaRPr lang="en-US" sz="160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Блум технологиясы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29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топ. Баяндап берушілер.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Тақырыпты толық оқып, айтып беру.</a:t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2-топ. Зерттеушілер.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Параграфтағы сандар, өсімдік атауларын, дәрілік, халық шаруашылығында қолданатын өсімдік атауларын табу фактілер, деректер, уақыт т.б.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топ. Сұрақ құрастырушылар.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Тақырыпты  оқып,  жоғары деңгейлі сұрақтар дайындайды.</a:t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топ. Дәнекершілер.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Өсімдіктердің табиғаттағы, адам өміріндегі маңыздылығы қолданылуы, өмірден мысал келтіреді.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378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0_1be4c_75626a7c_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304925"/>
            <a:ext cx="30353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0_1be4c_75626a7c_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129213"/>
            <a:ext cx="30353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11188" y="571500"/>
            <a:ext cx="788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KZ 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Z Times New Roman" pitchFamily="18" charset="0"/>
              </a:defRPr>
            </a:lvl9pPr>
          </a:lstStyle>
          <a:p>
            <a:pPr eaLnBrk="1" hangingPunct="1"/>
            <a:r>
              <a:rPr lang="kk-KZ" sz="4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 шеңбер – сыртқы шеңбер</a:t>
            </a:r>
            <a:endParaRPr lang="ru-RU" sz="4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79132" y="1617399"/>
            <a:ext cx="4752528" cy="434559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95137" y="2546897"/>
            <a:ext cx="2574001" cy="25450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457272" y="2510027"/>
            <a:ext cx="1171145" cy="2618831"/>
          </a:xfrm>
          <a:prstGeom prst="curvedRightArrow">
            <a:avLst>
              <a:gd name="adj1" fmla="val 25000"/>
              <a:gd name="adj2" fmla="val 50000"/>
              <a:gd name="adj3" fmla="val 517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9718888">
            <a:off x="3691746" y="3630150"/>
            <a:ext cx="1886170" cy="1067099"/>
          </a:xfrm>
          <a:prstGeom prst="curvedDownArrow">
            <a:avLst>
              <a:gd name="adj1" fmla="val 25000"/>
              <a:gd name="adj2" fmla="val 50000"/>
              <a:gd name="adj3" fmla="val 638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775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edsovet.su/_ld/379/99567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Ашық және жабық тұқымды  өсімдіктердің 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ұқсастығы мен ерекшелігін жазыңдар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42988" y="2205038"/>
            <a:ext cx="3889375" cy="3455987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140200" y="2276475"/>
            <a:ext cx="3889375" cy="3455988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k-KZ" sz="1600" dirty="0"/>
          </a:p>
          <a:p>
            <a:pPr algn="ctr"/>
            <a:r>
              <a:rPr lang="kk-KZ" sz="2000" dirty="0"/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80029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404664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Ұйымдастыру кезеңі.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«ББК» кестесі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2957326"/>
              </p:ext>
            </p:extLst>
          </p:nvPr>
        </p:nvGraphicFramePr>
        <p:xfrm>
          <a:off x="1524000" y="1397000"/>
          <a:ext cx="6096000" cy="25439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2000"/>
                <a:gridCol w="2032000"/>
                <a:gridCol w="2032000"/>
              </a:tblGrid>
              <a:tr h="95188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Білемін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Білгім келеді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Үйрендім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92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5091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reeppt.ru/Prew/OrangeEtud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419475" y="188913"/>
            <a:ext cx="56170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alt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Топтық жұмыс.</a:t>
            </a:r>
            <a:endParaRPr lang="ru-RU" alt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927644" y="2844225"/>
            <a:ext cx="7559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kk-KZ" altLang="ru-RU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kk-KZ" altLang="ru-RU" sz="32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2440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1-топ. «Қан құю, қан тобы»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FILA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кестесі </a:t>
            </a:r>
          </a:p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2-топ.  «Бауырсақ ертегі» «Балық қаңқасы</a:t>
            </a:r>
          </a:p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3-топ. «Желтоқсан оқиғасы»  Тарих картасы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8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4537710" y="2787041"/>
            <a:ext cx="4379119" cy="2240333"/>
          </a:xfrm>
          <a:custGeom>
            <a:avLst/>
            <a:gdLst>
              <a:gd name="T0" fmla="*/ 0 w 3065"/>
              <a:gd name="T1" fmla="*/ 0 h 1553"/>
              <a:gd name="T2" fmla="*/ 2147483647 w 3065"/>
              <a:gd name="T3" fmla="*/ 0 h 1553"/>
              <a:gd name="T4" fmla="*/ 2147483647 w 3065"/>
              <a:gd name="T5" fmla="*/ 2147483647 h 1553"/>
              <a:gd name="T6" fmla="*/ 0 w 3065"/>
              <a:gd name="T7" fmla="*/ 2147483647 h 1553"/>
              <a:gd name="T8" fmla="*/ 0 w 3065"/>
              <a:gd name="T9" fmla="*/ 0 h 1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5"/>
              <a:gd name="T16" fmla="*/ 0 h 1553"/>
              <a:gd name="T17" fmla="*/ 3065 w 3065"/>
              <a:gd name="T18" fmla="*/ 1553 h 1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5" h="1553">
                <a:moveTo>
                  <a:pt x="0" y="0"/>
                </a:moveTo>
                <a:lnTo>
                  <a:pt x="3064" y="0"/>
                </a:lnTo>
                <a:lnTo>
                  <a:pt x="3064" y="1552"/>
                </a:lnTo>
                <a:lnTo>
                  <a:pt x="0" y="15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74320" y="2098110"/>
            <a:ext cx="3939064" cy="2796175"/>
          </a:xfrm>
          <a:prstGeom prst="ellipse">
            <a:avLst/>
          </a:prstGeom>
          <a:gradFill rotWithShape="0">
            <a:gsLst>
              <a:gs pos="0">
                <a:srgbClr val="4B0082"/>
              </a:gs>
              <a:gs pos="100000">
                <a:srgbClr val="0000FF"/>
              </a:gs>
            </a:gsLst>
            <a:lin ang="0" scaled="1"/>
          </a:gradFill>
          <a:ln w="1270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en-US" altLang="ru-RU"/>
          </a:p>
        </p:txBody>
      </p:sp>
      <p:sp>
        <p:nvSpPr>
          <p:cNvPr id="6148" name="Freeform 4" descr="20%"/>
          <p:cNvSpPr>
            <a:spLocks/>
          </p:cNvSpPr>
          <p:nvPr/>
        </p:nvSpPr>
        <p:spPr bwMode="auto">
          <a:xfrm>
            <a:off x="205740" y="871603"/>
            <a:ext cx="5249228" cy="1072541"/>
          </a:xfrm>
          <a:custGeom>
            <a:avLst/>
            <a:gdLst>
              <a:gd name="T0" fmla="*/ 0 w 3674"/>
              <a:gd name="T1" fmla="*/ 0 h 822"/>
              <a:gd name="T2" fmla="*/ 2147483647 w 3674"/>
              <a:gd name="T3" fmla="*/ 0 h 822"/>
              <a:gd name="T4" fmla="*/ 2147483647 w 3674"/>
              <a:gd name="T5" fmla="*/ 2147483647 h 822"/>
              <a:gd name="T6" fmla="*/ 0 w 3674"/>
              <a:gd name="T7" fmla="*/ 2147483647 h 822"/>
              <a:gd name="T8" fmla="*/ 0 w 3674"/>
              <a:gd name="T9" fmla="*/ 0 h 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74"/>
              <a:gd name="T16" fmla="*/ 0 h 822"/>
              <a:gd name="T17" fmla="*/ 3674 w 3674"/>
              <a:gd name="T18" fmla="*/ 822 h 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74" h="822">
                <a:moveTo>
                  <a:pt x="0" y="0"/>
                </a:moveTo>
                <a:lnTo>
                  <a:pt x="3673" y="0"/>
                </a:lnTo>
                <a:lnTo>
                  <a:pt x="3673" y="821"/>
                </a:lnTo>
                <a:lnTo>
                  <a:pt x="0" y="821"/>
                </a:lnTo>
                <a:lnTo>
                  <a:pt x="0" y="0"/>
                </a:lnTo>
                <a:close/>
              </a:path>
            </a:pathLst>
          </a:custGeom>
          <a:pattFill prst="pct20">
            <a:fgClr>
              <a:srgbClr val="000000"/>
            </a:fgClr>
            <a:bgClr>
              <a:srgbClr val="FFFFFF"/>
            </a:bgClr>
          </a:patt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6149" name="Freeform 5" descr="10%"/>
          <p:cNvSpPr>
            <a:spLocks/>
          </p:cNvSpPr>
          <p:nvPr/>
        </p:nvSpPr>
        <p:spPr bwMode="auto">
          <a:xfrm>
            <a:off x="942975" y="83507"/>
            <a:ext cx="5609273" cy="639349"/>
          </a:xfrm>
          <a:custGeom>
            <a:avLst/>
            <a:gdLst>
              <a:gd name="T0" fmla="*/ 0 w 2954"/>
              <a:gd name="T1" fmla="*/ 0 h 490"/>
              <a:gd name="T2" fmla="*/ 2147483647 w 2954"/>
              <a:gd name="T3" fmla="*/ 0 h 490"/>
              <a:gd name="T4" fmla="*/ 2147483647 w 2954"/>
              <a:gd name="T5" fmla="*/ 2147483647 h 490"/>
              <a:gd name="T6" fmla="*/ 0 w 2954"/>
              <a:gd name="T7" fmla="*/ 2147483647 h 490"/>
              <a:gd name="T8" fmla="*/ 0 w 2954"/>
              <a:gd name="T9" fmla="*/ 0 h 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4"/>
              <a:gd name="T16" fmla="*/ 0 h 490"/>
              <a:gd name="T17" fmla="*/ 2954 w 2954"/>
              <a:gd name="T18" fmla="*/ 490 h 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4" h="490">
                <a:moveTo>
                  <a:pt x="0" y="0"/>
                </a:moveTo>
                <a:lnTo>
                  <a:pt x="2953" y="0"/>
                </a:lnTo>
                <a:lnTo>
                  <a:pt x="2953" y="489"/>
                </a:lnTo>
                <a:lnTo>
                  <a:pt x="0" y="489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0000"/>
            </a:fgClr>
            <a:bgClr>
              <a:srgbClr val="FFFFFF"/>
            </a:bgClr>
          </a:patt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42975" y="114822"/>
            <a:ext cx="5777865" cy="60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3400" b="1">
                <a:solidFill>
                  <a:srgbClr val="0000FF"/>
                </a:solidFill>
              </a:rPr>
              <a:t>Сөйлемді толықтыру</a:t>
            </a:r>
            <a:endParaRPr kumimoji="0" lang="en-GB" altLang="ru-RU" sz="3400" b="1">
              <a:solidFill>
                <a:srgbClr val="0000FF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1470" y="904223"/>
            <a:ext cx="5052060" cy="7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2100" b="1">
                <a:solidFill>
                  <a:srgbClr val="0000FF"/>
                </a:solidFill>
              </a:rPr>
              <a:t>Мына сөйлемді толықтырыңыз</a:t>
            </a:r>
            <a:r>
              <a:rPr kumimoji="0" lang="en-GB" altLang="ru-RU" sz="2100" b="1">
                <a:solidFill>
                  <a:srgbClr val="0000FF"/>
                </a:solidFill>
                <a:latin typeface="Bookman Old Style - 16" charset="0"/>
              </a:rPr>
              <a:t>:  </a:t>
            </a:r>
            <a:endParaRPr kumimoji="0" lang="ru-RU" altLang="ru-RU" sz="2100" b="1">
              <a:solidFill>
                <a:srgbClr val="0000FF"/>
              </a:solidFill>
              <a:latin typeface="Bookman Old Style - 16" charset="0"/>
            </a:endParaRPr>
          </a:p>
          <a:p>
            <a:pPr algn="ctr"/>
            <a:r>
              <a:rPr kumimoji="0" lang="ru-RU" altLang="ru-RU" sz="2100" b="1">
                <a:solidFill>
                  <a:srgbClr val="0000FF"/>
                </a:solidFill>
              </a:rPr>
              <a:t>Мен бүгін … жаттап алдым</a:t>
            </a:r>
            <a:r>
              <a:rPr kumimoji="0" lang="en-GB" altLang="ru-RU" sz="2100" b="1">
                <a:solidFill>
                  <a:srgbClr val="0000FF"/>
                </a:solidFill>
                <a:latin typeface="Bookman Old Style - 16" charset="0"/>
              </a:rPr>
              <a:t>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48665" y="2541740"/>
            <a:ext cx="2994660" cy="18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kk-KZ" altLang="ja-JP" sz="1600" b="1">
                <a:solidFill>
                  <a:srgbClr val="FFFF00"/>
                </a:solidFill>
              </a:rPr>
              <a:t>Сіз тақтаға шығып өзіңіздің сөйлеміңізді айтқанда, сіздің сыныптастарыңыз материалды қаншалықты меңгергендігіңізге наразылық білдіру үшін сізге бірқатар сұрақ қояды.</a:t>
            </a:r>
            <a:r>
              <a:rPr kumimoji="0" lang="ru-RU" altLang="ja-JP" sz="1600">
                <a:solidFill>
                  <a:srgbClr val="FFFF00"/>
                </a:solidFill>
              </a:rPr>
              <a:t> </a:t>
            </a:r>
            <a:endParaRPr kumimoji="0" lang="en-GB" altLang="ru-RU" sz="1600">
              <a:solidFill>
                <a:srgbClr val="FFFF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400550" y="2933179"/>
            <a:ext cx="4709160" cy="60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700" b="1">
                <a:solidFill>
                  <a:srgbClr val="4B0082"/>
                </a:solidFill>
              </a:rPr>
              <a:t>Білімін тексеруге арналған кейбір сұрақтар</a:t>
            </a:r>
            <a:r>
              <a:rPr kumimoji="0" lang="ru-RU" altLang="ru-RU" sz="1700" b="1">
                <a:solidFill>
                  <a:srgbClr val="4B0082"/>
                </a:solidFill>
                <a:latin typeface="Arial - 24" charset="0"/>
              </a:rPr>
              <a:t>:</a:t>
            </a:r>
            <a:endParaRPr kumimoji="0" lang="en-GB" altLang="ru-RU" sz="1700" b="1">
              <a:solidFill>
                <a:srgbClr val="4B0082"/>
              </a:solidFill>
              <a:latin typeface="Arial - 2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63440" y="3459011"/>
            <a:ext cx="4046220" cy="14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300" b="1">
                <a:solidFill>
                  <a:srgbClr val="4B0082"/>
                </a:solidFill>
              </a:rPr>
              <a:t>Неге</a:t>
            </a:r>
            <a:r>
              <a:rPr kumimoji="0" lang="en-GB" altLang="ru-RU" sz="1300" b="1">
                <a:solidFill>
                  <a:srgbClr val="4B0082"/>
                </a:solidFill>
                <a:latin typeface="Trebuchet MS - 16" charset="0"/>
              </a:rPr>
              <a:t>....</a:t>
            </a:r>
          </a:p>
          <a:p>
            <a:r>
              <a:rPr kumimoji="0" lang="ru-RU" altLang="ru-RU" sz="1300" b="1">
                <a:solidFill>
                  <a:srgbClr val="4B0082"/>
                </a:solidFill>
              </a:rPr>
              <a:t>Мұны қайдан білесіз</a:t>
            </a:r>
            <a:r>
              <a:rPr kumimoji="0" lang="ru-RU" altLang="ru-RU" sz="1300" b="1">
                <a:solidFill>
                  <a:srgbClr val="4B0082"/>
                </a:solidFill>
                <a:latin typeface="Trebuchet MS - 16" charset="0"/>
              </a:rPr>
              <a:t>....</a:t>
            </a:r>
            <a:endParaRPr kumimoji="0" lang="en-GB" altLang="ru-RU" sz="1300" b="1">
              <a:solidFill>
                <a:srgbClr val="4B0082"/>
              </a:solidFill>
              <a:latin typeface="Trebuchet MS - 16" charset="0"/>
            </a:endParaRPr>
          </a:p>
          <a:p>
            <a:r>
              <a:rPr kumimoji="0" lang="ru-RU" altLang="ru-RU" sz="1300" b="1">
                <a:solidFill>
                  <a:srgbClr val="4B0082"/>
                </a:solidFill>
              </a:rPr>
              <a:t>… үшін сізде қандай дәлел бар.</a:t>
            </a:r>
            <a:endParaRPr kumimoji="0" lang="en-GB" altLang="ru-RU" sz="1300" b="1">
              <a:solidFill>
                <a:srgbClr val="4B0082"/>
              </a:solidFill>
              <a:latin typeface="Trebuchet MS - 16" charset="0"/>
            </a:endParaRPr>
          </a:p>
          <a:p>
            <a:r>
              <a:rPr kumimoji="0" lang="ru-RU" altLang="ru-RU" sz="1300" b="1">
                <a:solidFill>
                  <a:srgbClr val="4B0082"/>
                </a:solidFill>
              </a:rPr>
              <a:t>Сіз неге олай ойлайсыз</a:t>
            </a:r>
            <a:r>
              <a:rPr kumimoji="0" lang="ru-RU" altLang="ru-RU" sz="1300" b="1">
                <a:solidFill>
                  <a:srgbClr val="4B0082"/>
                </a:solidFill>
                <a:latin typeface="Trebuchet MS - 16" charset="0"/>
              </a:rPr>
              <a:t>…</a:t>
            </a:r>
            <a:endParaRPr kumimoji="0" lang="en-GB" altLang="ru-RU" sz="1300" b="1">
              <a:solidFill>
                <a:srgbClr val="4B0082"/>
              </a:solidFill>
              <a:latin typeface="Trebuchet MS - 16" charset="0"/>
            </a:endParaRPr>
          </a:p>
          <a:p>
            <a:r>
              <a:rPr kumimoji="0" lang="ru-RU" altLang="ru-RU" sz="1300" b="1">
                <a:solidFill>
                  <a:srgbClr val="4B0082"/>
                </a:solidFill>
              </a:rPr>
              <a:t>Сіз келісесіз бе</a:t>
            </a:r>
            <a:r>
              <a:rPr kumimoji="0" lang="ru-RU" altLang="ru-RU" sz="1300" b="1">
                <a:solidFill>
                  <a:srgbClr val="4B0082"/>
                </a:solidFill>
                <a:latin typeface="Trebuchet MS - 16" charset="0"/>
              </a:rPr>
              <a:t>…</a:t>
            </a:r>
            <a:endParaRPr kumimoji="0" lang="en-GB" altLang="ru-RU" sz="1300" b="1">
              <a:solidFill>
                <a:srgbClr val="4B0082"/>
              </a:solidFill>
              <a:latin typeface="Trebuchet MS - 16" charset="0"/>
            </a:endParaRPr>
          </a:p>
          <a:p>
            <a:r>
              <a:rPr kumimoji="0" lang="ru-RU" altLang="ru-RU" sz="1300" b="1">
                <a:solidFill>
                  <a:srgbClr val="4B0082"/>
                </a:solidFill>
              </a:rPr>
              <a:t>Түсіндіре аласыз ба</a:t>
            </a:r>
            <a:r>
              <a:rPr kumimoji="0" lang="ru-RU" altLang="ru-RU" sz="1300" b="1">
                <a:solidFill>
                  <a:srgbClr val="4B0082"/>
                </a:solidFill>
                <a:latin typeface="Trebuchet MS - 16" charset="0"/>
              </a:rPr>
              <a:t>…</a:t>
            </a:r>
            <a:endParaRPr kumimoji="0" lang="en-GB" altLang="ru-RU" sz="1300" b="1">
              <a:solidFill>
                <a:srgbClr val="4B0082"/>
              </a:solidFill>
              <a:latin typeface="Trebuchet MS - 16" charset="0"/>
            </a:endParaRPr>
          </a:p>
          <a:p>
            <a:r>
              <a:rPr kumimoji="0" lang="ru-RU" altLang="ru-RU" sz="1300" b="1">
                <a:solidFill>
                  <a:srgbClr val="4B0082"/>
                </a:solidFill>
              </a:rPr>
              <a:t>… үшін не істеу керек.</a:t>
            </a:r>
            <a:endParaRPr kumimoji="0" lang="en-GB" altLang="ru-RU" sz="1300" b="1">
              <a:solidFill>
                <a:srgbClr val="4B0082"/>
              </a:solidFill>
              <a:latin typeface="Trebuchet MS - 16" charset="0"/>
            </a:endParaRPr>
          </a:p>
        </p:txBody>
      </p:sp>
      <p:pic>
        <p:nvPicPr>
          <p:cNvPr id="6155" name="Picture 11" descr="CA8LUN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95" y="250521"/>
            <a:ext cx="1623060" cy="22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4463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FILA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кестесі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0873777"/>
              </p:ext>
            </p:extLst>
          </p:nvPr>
        </p:nvGraphicFramePr>
        <p:xfrm>
          <a:off x="827584" y="1412776"/>
          <a:ext cx="7848873" cy="46094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1787"/>
                <a:gridCol w="1962362"/>
                <a:gridCol w="1962362"/>
                <a:gridCol w="1962362"/>
              </a:tblGrid>
              <a:tr h="48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Facts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(факты)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Ideas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идея)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issues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 plan </a:t>
                      </a:r>
                      <a:endParaRPr lang="kk-KZ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әрекет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жоспары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</a:tr>
              <a:tr h="397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7849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8" y="260648"/>
            <a:ext cx="8710612" cy="1062037"/>
          </a:xfrm>
        </p:spPr>
        <p:txBody>
          <a:bodyPr/>
          <a:lstStyle/>
          <a:p>
            <a:r>
              <a:rPr lang="ru-RU" altLang="en-US" sz="2400" dirty="0" smtClean="0"/>
              <a:t> «</a:t>
            </a:r>
            <a:r>
              <a:rPr lang="ru-RU" altLang="en-US" sz="2400" dirty="0" err="1" smtClean="0"/>
              <a:t>Балық</a:t>
            </a:r>
            <a:r>
              <a:rPr lang="ru-RU" altLang="en-US" sz="2400" dirty="0" smtClean="0"/>
              <a:t> </a:t>
            </a:r>
            <a:r>
              <a:rPr lang="ru-RU" altLang="en-US" sz="2400" dirty="0" err="1" smtClean="0"/>
              <a:t>қаңқасы</a:t>
            </a:r>
            <a:r>
              <a:rPr lang="ru-RU" altLang="en-US" sz="2400" dirty="0" smtClean="0"/>
              <a:t>»</a:t>
            </a:r>
            <a:endParaRPr lang="en-GB" altLang="en-US" sz="2400" dirty="0" smtClean="0"/>
          </a:p>
        </p:txBody>
      </p:sp>
      <p:grpSp>
        <p:nvGrpSpPr>
          <p:cNvPr id="132111" name="Group 15"/>
          <p:cNvGrpSpPr>
            <a:grpSpLocks/>
          </p:cNvGrpSpPr>
          <p:nvPr/>
        </p:nvGrpSpPr>
        <p:grpSpPr bwMode="auto">
          <a:xfrm rot="10800000">
            <a:off x="426894" y="1476375"/>
            <a:ext cx="8083550" cy="4003675"/>
            <a:chOff x="385" y="1251"/>
            <a:chExt cx="5092" cy="2522"/>
          </a:xfrm>
        </p:grpSpPr>
        <p:sp>
          <p:nvSpPr>
            <p:cNvPr id="132100" name="Line 4"/>
            <p:cNvSpPr>
              <a:spLocks noChangeShapeType="1"/>
            </p:cNvSpPr>
            <p:nvPr/>
          </p:nvSpPr>
          <p:spPr bwMode="auto">
            <a:xfrm>
              <a:off x="790" y="2384"/>
              <a:ext cx="361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1" name="Line 5"/>
            <p:cNvSpPr>
              <a:spLocks noChangeShapeType="1"/>
            </p:cNvSpPr>
            <p:nvPr/>
          </p:nvSpPr>
          <p:spPr bwMode="auto">
            <a:xfrm flipH="1">
              <a:off x="1567" y="2384"/>
              <a:ext cx="630" cy="108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2" name="Line 6"/>
            <p:cNvSpPr>
              <a:spLocks noChangeShapeType="1"/>
            </p:cNvSpPr>
            <p:nvPr/>
          </p:nvSpPr>
          <p:spPr bwMode="auto">
            <a:xfrm flipH="1" flipV="1">
              <a:off x="1059" y="1580"/>
              <a:ext cx="481" cy="77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 flipH="1" flipV="1">
              <a:off x="2880" y="1607"/>
              <a:ext cx="469" cy="751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4513" y="1882"/>
              <a:ext cx="964" cy="951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b="1" dirty="0" smtClean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MS PGothic" charset="0"/>
                  <a:cs typeface="MS PGothic" charset="0"/>
                </a:rPr>
                <a:t> </a:t>
              </a:r>
              <a:endParaRPr lang="en-GB" b="1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1165" y="3443"/>
              <a:ext cx="1330" cy="330"/>
            </a:xfrm>
            <a:prstGeom prst="rect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kk-KZ" sz="2800" dirty="0" smtClean="0">
                  <a:solidFill>
                    <a:schemeClr val="bg2">
                      <a:lumMod val="75000"/>
                    </a:schemeClr>
                  </a:solidFill>
                  <a:latin typeface="Arial Unicode MS" charset="0"/>
                  <a:ea typeface="MS PGothic" charset="0"/>
                  <a:cs typeface="MS PGothic" charset="0"/>
                </a:rPr>
                <a:t> </a:t>
              </a:r>
              <a:endParaRPr lang="en-GB" sz="2800" dirty="0">
                <a:solidFill>
                  <a:schemeClr val="bg2">
                    <a:lumMod val="75000"/>
                  </a:schemeClr>
                </a:solidFill>
                <a:latin typeface="Arial Unicode M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7" name="Text Box 11"/>
            <p:cNvSpPr txBox="1">
              <a:spLocks noChangeArrowheads="1"/>
            </p:cNvSpPr>
            <p:nvPr/>
          </p:nvSpPr>
          <p:spPr bwMode="auto">
            <a:xfrm>
              <a:off x="385" y="1288"/>
              <a:ext cx="1331" cy="330"/>
            </a:xfrm>
            <a:prstGeom prst="rect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kk-KZ" sz="2800" dirty="0" smtClean="0">
                  <a:solidFill>
                    <a:schemeClr val="bg2">
                      <a:lumMod val="75000"/>
                    </a:schemeClr>
                  </a:solidFill>
                  <a:latin typeface="Arial Unicode MS" charset="0"/>
                  <a:ea typeface="MS PGothic" charset="0"/>
                  <a:cs typeface="MS PGothic" charset="0"/>
                </a:rPr>
                <a:t> </a:t>
              </a:r>
              <a:endParaRPr lang="en-GB" sz="2800" dirty="0">
                <a:solidFill>
                  <a:schemeClr val="bg2">
                    <a:lumMod val="75000"/>
                  </a:schemeClr>
                </a:solidFill>
                <a:latin typeface="Arial Unicode M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2495" y="1251"/>
              <a:ext cx="1338" cy="330"/>
            </a:xfrm>
            <a:prstGeom prst="rect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kk-KZ" sz="2800" dirty="0" smtClean="0">
                  <a:solidFill>
                    <a:schemeClr val="bg2">
                      <a:lumMod val="75000"/>
                    </a:schemeClr>
                  </a:solidFill>
                  <a:latin typeface="Arial Unicode MS" charset="0"/>
                  <a:ea typeface="MS PGothic" charset="0"/>
                  <a:cs typeface="MS PGothic" charset="0"/>
                </a:rPr>
                <a:t> </a:t>
              </a:r>
              <a:endParaRPr lang="en-GB" sz="2800" dirty="0">
                <a:solidFill>
                  <a:schemeClr val="bg2">
                    <a:lumMod val="75000"/>
                  </a:schemeClr>
                </a:solidFill>
                <a:latin typeface="Arial Unicode MS" charset="0"/>
                <a:ea typeface="MS PGothic" charset="0"/>
                <a:cs typeface="MS PGothic" charset="0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 flipV="1">
            <a:off x="7846222" y="2022131"/>
            <a:ext cx="642938" cy="1722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846222" y="3681413"/>
            <a:ext cx="1092199" cy="1038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152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400" dirty="0" smtClean="0"/>
              <a:t> </a:t>
            </a:r>
            <a:r>
              <a:rPr lang="ru-RU" altLang="en-US" sz="3200" b="1" dirty="0" err="1" smtClean="0">
                <a:latin typeface="Times New Roman" pitchFamily="18" charset="0"/>
                <a:cs typeface="Times New Roman" pitchFamily="18" charset="0"/>
              </a:rPr>
              <a:t>Тарих</a:t>
            </a:r>
            <a:r>
              <a:rPr lang="ru-RU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200" b="1" dirty="0" err="1" smtClean="0">
                <a:latin typeface="Times New Roman" pitchFamily="18" charset="0"/>
                <a:cs typeface="Times New Roman" pitchFamily="18" charset="0"/>
              </a:rPr>
              <a:t>картасы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1613" y="4846638"/>
            <a:ext cx="1751012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262626"/>
                </a:solidFill>
                <a:latin typeface="Arial"/>
                <a:ea typeface="+mn-ea"/>
              </a:rPr>
              <a:t> </a:t>
            </a:r>
            <a:endParaRPr lang="en-US" dirty="0">
              <a:solidFill>
                <a:srgbClr val="262626"/>
              </a:solidFill>
              <a:latin typeface="Arial"/>
              <a:ea typeface="+mn-ea"/>
            </a:endParaRP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375012" y="1703388"/>
            <a:ext cx="8458200" cy="4229100"/>
            <a:chOff x="0" y="0"/>
            <a:chExt cx="8458200" cy="42291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86100" y="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72200" y="34290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cxnSp>
          <p:nvCxnSpPr>
            <p:cNvPr id="12" name="Curved Connector 11"/>
            <p:cNvCxnSpPr>
              <a:cxnSpLocks noChangeShapeType="1"/>
            </p:cNvCxnSpPr>
            <p:nvPr/>
          </p:nvCxnSpPr>
          <p:spPr bwMode="auto">
            <a:xfrm flipV="1">
              <a:off x="1714500" y="571500"/>
              <a:ext cx="1371600" cy="3429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Curved Connector 12"/>
            <p:cNvCxnSpPr>
              <a:cxnSpLocks noChangeShapeType="1"/>
            </p:cNvCxnSpPr>
            <p:nvPr/>
          </p:nvCxnSpPr>
          <p:spPr bwMode="auto">
            <a:xfrm>
              <a:off x="4800600" y="571500"/>
              <a:ext cx="1371600" cy="5715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743700" y="251460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86200" y="240030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cxnSp>
          <p:nvCxnSpPr>
            <p:cNvPr id="16" name="Curved Connector 15"/>
            <p:cNvCxnSpPr>
              <a:cxnSpLocks noChangeShapeType="1"/>
            </p:cNvCxnSpPr>
            <p:nvPr/>
          </p:nvCxnSpPr>
          <p:spPr bwMode="auto">
            <a:xfrm rot="16200000" flipH="1">
              <a:off x="7429500" y="1600200"/>
              <a:ext cx="1371600" cy="457200"/>
            </a:xfrm>
            <a:prstGeom prst="curvedConnector3">
              <a:avLst>
                <a:gd name="adj1" fmla="val 25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Curved Connector 16"/>
            <p:cNvCxnSpPr>
              <a:cxnSpLocks noChangeShapeType="1"/>
            </p:cNvCxnSpPr>
            <p:nvPr/>
          </p:nvCxnSpPr>
          <p:spPr bwMode="auto">
            <a:xfrm flipH="1" flipV="1">
              <a:off x="5600700" y="3086100"/>
              <a:ext cx="1143000" cy="3429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Curved Connector 17"/>
            <p:cNvCxnSpPr>
              <a:cxnSpLocks noChangeShapeType="1"/>
            </p:cNvCxnSpPr>
            <p:nvPr/>
          </p:nvCxnSpPr>
          <p:spPr bwMode="auto">
            <a:xfrm flipH="1">
              <a:off x="2971800" y="3429000"/>
              <a:ext cx="914400" cy="2286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245" name="Rectangle 18"/>
          <p:cNvSpPr>
            <a:spLocks noChangeArrowheads="1"/>
          </p:cNvSpPr>
          <p:nvPr/>
        </p:nvSpPr>
        <p:spPr bwMode="auto">
          <a:xfrm>
            <a:off x="468313" y="2276475"/>
            <a:ext cx="1223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en-US" dirty="0" smtClean="0">
                <a:solidFill>
                  <a:srgbClr val="262626"/>
                </a:solidFill>
              </a:rPr>
              <a:t> </a:t>
            </a:r>
            <a:endParaRPr lang="en-US" altLang="en-US" dirty="0">
              <a:solidFill>
                <a:srgbClr val="262626"/>
              </a:solidFill>
            </a:endParaRPr>
          </a:p>
        </p:txBody>
      </p:sp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3492500" y="2349500"/>
            <a:ext cx="1223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en-US" dirty="0" smtClean="0">
                <a:solidFill>
                  <a:srgbClr val="262626"/>
                </a:solidFill>
              </a:rPr>
              <a:t> </a:t>
            </a:r>
            <a:endParaRPr lang="en-US" altLang="en-US" dirty="0">
              <a:solidFill>
                <a:srgbClr val="262626"/>
              </a:solidFill>
            </a:endParaRPr>
          </a:p>
        </p:txBody>
      </p:sp>
      <p:sp>
        <p:nvSpPr>
          <p:cNvPr id="10247" name="Rectangle 20"/>
          <p:cNvSpPr>
            <a:spLocks noChangeArrowheads="1"/>
          </p:cNvSpPr>
          <p:nvPr/>
        </p:nvSpPr>
        <p:spPr bwMode="auto">
          <a:xfrm>
            <a:off x="6659563" y="2565400"/>
            <a:ext cx="1225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en-US" dirty="0" smtClean="0">
                <a:solidFill>
                  <a:srgbClr val="262626"/>
                </a:solidFill>
              </a:rPr>
              <a:t> </a:t>
            </a:r>
            <a:endParaRPr lang="en-US" altLang="en-US" dirty="0">
              <a:solidFill>
                <a:srgbClr val="262626"/>
              </a:solidFill>
            </a:endParaRPr>
          </a:p>
        </p:txBody>
      </p:sp>
      <p:sp>
        <p:nvSpPr>
          <p:cNvPr id="10248" name="Rectangle 21"/>
          <p:cNvSpPr>
            <a:spLocks noChangeArrowheads="1"/>
          </p:cNvSpPr>
          <p:nvPr/>
        </p:nvSpPr>
        <p:spPr bwMode="auto">
          <a:xfrm>
            <a:off x="4284663" y="4652963"/>
            <a:ext cx="143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en-US" dirty="0" smtClean="0">
                <a:solidFill>
                  <a:srgbClr val="262626"/>
                </a:solidFill>
              </a:rPr>
              <a:t> </a:t>
            </a:r>
            <a:endParaRPr lang="en-US" altLang="en-US" dirty="0">
              <a:solidFill>
                <a:srgbClr val="262626"/>
              </a:solidFill>
            </a:endParaRPr>
          </a:p>
        </p:txBody>
      </p:sp>
      <p:sp>
        <p:nvSpPr>
          <p:cNvPr id="10249" name="Rectangle 22"/>
          <p:cNvSpPr>
            <a:spLocks noChangeArrowheads="1"/>
          </p:cNvSpPr>
          <p:nvPr/>
        </p:nvSpPr>
        <p:spPr bwMode="auto">
          <a:xfrm>
            <a:off x="7235825" y="4724400"/>
            <a:ext cx="1296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en-US" dirty="0" smtClean="0">
                <a:solidFill>
                  <a:srgbClr val="262626"/>
                </a:solidFill>
              </a:rPr>
              <a:t> </a:t>
            </a:r>
            <a:endParaRPr lang="en-US" alt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404664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FILA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стесін толтыру жайлы нұсқаулық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636" y="2492896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acts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сценарийдің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мәтіннің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фактілері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deas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идеялар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earning issues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deas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бағанындағы идеяларды жүзеге асыруға көмектесетін сұрақтар жазылады.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ction plan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бағанына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deas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earning issues-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ке сәйкес болу 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0876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FILA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кестесі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9103053"/>
              </p:ext>
            </p:extLst>
          </p:nvPr>
        </p:nvGraphicFramePr>
        <p:xfrm>
          <a:off x="611560" y="1628800"/>
          <a:ext cx="7848873" cy="4679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787"/>
                <a:gridCol w="1962362"/>
                <a:gridCol w="1962362"/>
                <a:gridCol w="1962362"/>
              </a:tblGrid>
              <a:tr h="48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Facts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(факты)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Ideas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(идеи)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issues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(вопросы)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 plan (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действий)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</a:tr>
              <a:tr h="397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2" marR="570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813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Қан тобы. Қан құю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тақырыбына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FILA</a:t>
            </a: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8788468"/>
              </p:ext>
            </p:extLst>
          </p:nvPr>
        </p:nvGraphicFramePr>
        <p:xfrm>
          <a:off x="323528" y="1556792"/>
          <a:ext cx="8641281" cy="48148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2542770"/>
                <a:gridCol w="2067292"/>
                <a:gridCol w="1860562"/>
                <a:gridCol w="2170657"/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Facts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фактілер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Ideas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идеялар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issues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 plan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әрекет жоспары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</a:tr>
              <a:tr h="4382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Қайғылы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оқиға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Ауруханадағы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әйел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 құю керек.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Балаларының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күйеуінің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Анализдер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Барлығы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біріне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туған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орталығы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мүшелері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донор бола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мөлшерде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жоғалтуы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Әйелдің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Резус-фактор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сәйкес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келмейді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18 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жасқа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толмады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мүшелері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донор бола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алмайтын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аурулармен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ауруы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мүмкін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кету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себебі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Әйелдің қан тобы қандай?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 мүшелерінің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резус-факторы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Балалардың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мөлшері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донор бола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алады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Донор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дегендер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 тобын қалай анықтайды?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мүшелері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дәрігерлерден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кету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себептері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әйелдің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сұрау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Донорлық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тобын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анықтау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ақпаратты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кітапханадан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Интернет-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ресурстардан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іздеу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64" marR="590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56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" y="3653425"/>
            <a:ext cx="8938260" cy="1965021"/>
            <a:chOff x="48" y="2800"/>
            <a:chExt cx="6256" cy="1506"/>
          </a:xfrm>
        </p:grpSpPr>
        <p:sp>
          <p:nvSpPr>
            <p:cNvPr id="24585" name="Oval 3"/>
            <p:cNvSpPr>
              <a:spLocks noChangeArrowheads="1"/>
            </p:cNvSpPr>
            <p:nvPr/>
          </p:nvSpPr>
          <p:spPr bwMode="auto">
            <a:xfrm>
              <a:off x="4976" y="2864"/>
              <a:ext cx="1328" cy="1442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ru-RU"/>
            </a:p>
          </p:txBody>
        </p:sp>
        <p:sp>
          <p:nvSpPr>
            <p:cNvPr id="24586" name="Oval 4"/>
            <p:cNvSpPr>
              <a:spLocks noChangeArrowheads="1"/>
            </p:cNvSpPr>
            <p:nvPr/>
          </p:nvSpPr>
          <p:spPr bwMode="auto">
            <a:xfrm>
              <a:off x="3256" y="2880"/>
              <a:ext cx="1680" cy="1381"/>
            </a:xfrm>
            <a:prstGeom prst="ellipse">
              <a:avLst/>
            </a:prstGeom>
            <a:solidFill>
              <a:srgbClr val="800080"/>
            </a:solidFill>
            <a:ln w="1270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ru-RU"/>
            </a:p>
          </p:txBody>
        </p:sp>
        <p:sp>
          <p:nvSpPr>
            <p:cNvPr id="24587" name="Oval 5"/>
            <p:cNvSpPr>
              <a:spLocks noChangeArrowheads="1"/>
            </p:cNvSpPr>
            <p:nvPr/>
          </p:nvSpPr>
          <p:spPr bwMode="auto">
            <a:xfrm>
              <a:off x="1616" y="2872"/>
              <a:ext cx="1616" cy="1389"/>
            </a:xfrm>
            <a:prstGeom prst="ellipse">
              <a:avLst/>
            </a:prstGeom>
            <a:solidFill>
              <a:srgbClr val="009300"/>
            </a:solidFill>
            <a:ln w="1270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ru-RU"/>
            </a:p>
          </p:txBody>
        </p:sp>
        <p:sp>
          <p:nvSpPr>
            <p:cNvPr id="24588" name="Oval 6"/>
            <p:cNvSpPr>
              <a:spLocks noChangeArrowheads="1"/>
            </p:cNvSpPr>
            <p:nvPr/>
          </p:nvSpPr>
          <p:spPr bwMode="auto">
            <a:xfrm>
              <a:off x="48" y="2800"/>
              <a:ext cx="1560" cy="1461"/>
            </a:xfrm>
            <a:prstGeom prst="ellipse">
              <a:avLst/>
            </a:prstGeom>
            <a:solidFill>
              <a:srgbClr val="0000FF"/>
            </a:solidFill>
            <a:ln w="1270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ru-RU"/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48" y="2904"/>
              <a:ext cx="1536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1</a:t>
              </a:r>
              <a:r>
                <a:rPr lang="kk-KZ" altLang="ru-RU" sz="1300" b="1" dirty="0">
                  <a:solidFill>
                    <a:srgbClr val="FFFFFF"/>
                  </a:solidFill>
                </a:rPr>
                <a:t>-оқушы</a:t>
              </a:r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:  </a:t>
              </a:r>
            </a:p>
            <a:p>
              <a:pPr algn="ctr"/>
              <a:r>
                <a:rPr lang="ru-RU" altLang="ru-RU" sz="1300" b="1" dirty="0">
                  <a:solidFill>
                    <a:srgbClr val="FFFFFF"/>
                  </a:solidFill>
                </a:rPr>
                <a:t>телефон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соғылып жатқанға ұқсатып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,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тәулік бойы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орын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алған оқиғалар туралы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хабарлайды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.</a:t>
              </a:r>
              <a:r>
                <a:rPr lang="ru-RU" altLang="ru-RU" sz="1300" b="1" dirty="0">
                  <a:solidFill>
                    <a:srgbClr val="FFFFFF"/>
                  </a:solidFill>
                  <a:latin typeface="Trebuchet MS - 16"/>
                </a:rPr>
                <a:t> </a:t>
              </a:r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(</a:t>
              </a:r>
              <a:r>
                <a:rPr lang="kk-KZ" altLang="ru-RU" sz="1300" b="1" dirty="0">
                  <a:solidFill>
                    <a:srgbClr val="FFFFFF"/>
                  </a:solidFill>
                </a:rPr>
                <a:t>мысалы: су тасқынының деңгейі)</a:t>
              </a:r>
              <a:endParaRPr lang="en-GB" altLang="ru-RU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24590" name="Text Box 8"/>
            <p:cNvSpPr txBox="1">
              <a:spLocks noChangeArrowheads="1"/>
            </p:cNvSpPr>
            <p:nvPr/>
          </p:nvSpPr>
          <p:spPr bwMode="auto">
            <a:xfrm>
              <a:off x="5008" y="3072"/>
              <a:ext cx="1248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4</a:t>
              </a:r>
              <a:r>
                <a:rPr lang="kk-KZ" altLang="ru-RU" sz="1300" b="1" dirty="0">
                  <a:solidFill>
                    <a:srgbClr val="FFFFFF"/>
                  </a:solidFill>
                </a:rPr>
                <a:t>-оқушы</a:t>
              </a:r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:  </a:t>
              </a:r>
            </a:p>
            <a:p>
              <a:pPr algn="ctr"/>
              <a:r>
                <a:rPr lang="ru-RU" altLang="ru-RU" sz="1300" b="1" dirty="0" err="1">
                  <a:solidFill>
                    <a:srgbClr val="FFFFFF"/>
                  </a:solidFill>
                </a:rPr>
                <a:t>Тілші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сұхбат алатын</a:t>
              </a:r>
              <a:r>
                <a:rPr lang="ru-RU" altLang="ru-RU" sz="1300" b="1" dirty="0">
                  <a:solidFill>
                    <a:srgbClr val="FFFFFF"/>
                  </a:solidFill>
                </a:rPr>
                <a:t> </a:t>
              </a:r>
              <a:r>
                <a:rPr lang="ru-RU" altLang="ru-RU" sz="1300" b="1" dirty="0" err="1">
                  <a:solidFill>
                    <a:srgbClr val="FFFFFF"/>
                  </a:solidFill>
                </a:rPr>
                <a:t>куәгер.</a:t>
              </a:r>
              <a:endParaRPr lang="en-GB" altLang="ru-RU" sz="1300" b="1" dirty="0">
                <a:solidFill>
                  <a:srgbClr val="FFFFFF"/>
                </a:solidFill>
                <a:latin typeface="Trebuchet MS - 16"/>
              </a:endParaRPr>
            </a:p>
          </p:txBody>
        </p:sp>
        <p:sp>
          <p:nvSpPr>
            <p:cNvPr id="24591" name="Text Box 9"/>
            <p:cNvSpPr txBox="1">
              <a:spLocks noChangeArrowheads="1"/>
            </p:cNvSpPr>
            <p:nvPr/>
          </p:nvSpPr>
          <p:spPr bwMode="auto">
            <a:xfrm>
              <a:off x="3240" y="2984"/>
              <a:ext cx="1664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3</a:t>
              </a:r>
              <a:r>
                <a:rPr lang="kk-KZ" altLang="ru-RU" sz="1300" b="1" dirty="0">
                  <a:solidFill>
                    <a:srgbClr val="FFFFFF"/>
                  </a:solidFill>
                </a:rPr>
                <a:t>-оқушы</a:t>
              </a:r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: </a:t>
              </a:r>
              <a:endParaRPr lang="ru-RU" altLang="ru-RU" sz="1300" b="1" dirty="0">
                <a:solidFill>
                  <a:srgbClr val="FFFFFF"/>
                </a:solidFill>
                <a:latin typeface="Trebuchet MS - 16"/>
              </a:endParaRPr>
            </a:p>
            <a:p>
              <a:pPr algn="ctr"/>
              <a:endParaRPr lang="ru-RU" altLang="ru-RU" sz="1300" b="1" dirty="0">
                <a:solidFill>
                  <a:srgbClr val="FFFFFF"/>
                </a:solidFill>
              </a:endParaRPr>
            </a:p>
            <a:p>
              <a:pPr algn="ctr"/>
              <a:endParaRPr lang="ru-RU" altLang="ru-RU" sz="1300" b="1" dirty="0">
                <a:solidFill>
                  <a:srgbClr val="FFFFFF"/>
                </a:solidFill>
              </a:endParaRPr>
            </a:p>
            <a:p>
              <a:pPr algn="ctr"/>
              <a:r>
                <a:rPr lang="ru-RU" altLang="ru-RU" sz="1300" b="1" dirty="0" err="1">
                  <a:solidFill>
                    <a:srgbClr val="FFFFFF"/>
                  </a:solidFill>
                </a:rPr>
                <a:t>Тілші</a:t>
              </a:r>
              <a:r>
                <a:rPr lang="en-GB" altLang="ru-RU" sz="1300" b="1" dirty="0">
                  <a:solidFill>
                    <a:srgbClr val="FFFFFF"/>
                  </a:solidFill>
                  <a:latin typeface="Trebuchet MS - 16"/>
                </a:rPr>
                <a:t>; </a:t>
              </a:r>
              <a:r>
                <a:rPr lang="kk-KZ" altLang="ru-RU" sz="1300" b="1" dirty="0">
                  <a:solidFill>
                    <a:srgbClr val="FFFFFF"/>
                  </a:solidFill>
                </a:rPr>
                <a:t>оқиға орнынан ақпарат ұсынады.</a:t>
              </a:r>
              <a:endParaRPr lang="en-GB" altLang="ru-RU" sz="1300" b="1" dirty="0">
                <a:solidFill>
                  <a:srgbClr val="FFFFFF"/>
                </a:solidFill>
                <a:latin typeface="Trebuchet MS - 16"/>
              </a:endParaRPr>
            </a:p>
          </p:txBody>
        </p:sp>
        <p:sp>
          <p:nvSpPr>
            <p:cNvPr id="24592" name="Text Box 10"/>
            <p:cNvSpPr txBox="1">
              <a:spLocks noChangeArrowheads="1"/>
            </p:cNvSpPr>
            <p:nvPr/>
          </p:nvSpPr>
          <p:spPr bwMode="auto">
            <a:xfrm>
              <a:off x="1680" y="2984"/>
              <a:ext cx="147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ru-RU" sz="1400" b="1" dirty="0">
                  <a:solidFill>
                    <a:srgbClr val="FFFFFF"/>
                  </a:solidFill>
                  <a:latin typeface="Trebuchet MS - 16"/>
                </a:rPr>
                <a:t>2</a:t>
              </a:r>
              <a:r>
                <a:rPr lang="kk-KZ" altLang="ru-RU" sz="1400" b="1" dirty="0">
                  <a:solidFill>
                    <a:srgbClr val="FFFFFF"/>
                  </a:solidFill>
                </a:rPr>
                <a:t>-оқушы</a:t>
              </a:r>
              <a:r>
                <a:rPr lang="en-GB" altLang="ru-RU" sz="1400" b="1" dirty="0">
                  <a:solidFill>
                    <a:srgbClr val="FFFFFF"/>
                  </a:solidFill>
                  <a:latin typeface="Trebuchet MS - 16"/>
                </a:rPr>
                <a:t>:  </a:t>
              </a:r>
            </a:p>
            <a:p>
              <a:pPr algn="ctr"/>
              <a:r>
                <a:rPr lang="ru-RU" altLang="ru-RU" sz="1400" b="1" dirty="0" err="1">
                  <a:solidFill>
                    <a:srgbClr val="FFFFFF"/>
                  </a:solidFill>
                </a:rPr>
                <a:t>Телестудиядағы </a:t>
              </a:r>
              <a:r>
                <a:rPr lang="ru-RU" altLang="ru-RU" sz="1400" b="1" dirty="0">
                  <a:solidFill>
                    <a:srgbClr val="FFFFFF"/>
                  </a:solidFill>
                </a:rPr>
                <a:t>диктор; </a:t>
              </a:r>
              <a:r>
                <a:rPr lang="ru-RU" altLang="ru-RU" sz="1400" b="1" dirty="0" err="1">
                  <a:solidFill>
                    <a:srgbClr val="FFFFFF"/>
                  </a:solidFill>
                </a:rPr>
                <a:t>жиынтық ақпарат береді</a:t>
              </a:r>
              <a:r>
                <a:rPr lang="ru-RU" altLang="ru-RU" sz="1400" b="1" dirty="0">
                  <a:solidFill>
                    <a:srgbClr val="FFFFFF"/>
                  </a:solidFill>
                </a:rPr>
                <a:t>. </a:t>
              </a:r>
              <a:endParaRPr lang="en-GB" altLang="ru-RU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579" name="Freeform 11"/>
          <p:cNvSpPr>
            <a:spLocks/>
          </p:cNvSpPr>
          <p:nvPr/>
        </p:nvSpPr>
        <p:spPr bwMode="auto">
          <a:xfrm>
            <a:off x="1234440" y="146137"/>
            <a:ext cx="6359367" cy="982511"/>
          </a:xfrm>
          <a:custGeom>
            <a:avLst/>
            <a:gdLst>
              <a:gd name="T0" fmla="*/ 0 w 4451"/>
              <a:gd name="T1" fmla="*/ 0 h 753"/>
              <a:gd name="T2" fmla="*/ 2147483647 w 4451"/>
              <a:gd name="T3" fmla="*/ 0 h 753"/>
              <a:gd name="T4" fmla="*/ 2147483647 w 4451"/>
              <a:gd name="T5" fmla="*/ 2147483647 h 753"/>
              <a:gd name="T6" fmla="*/ 0 w 4451"/>
              <a:gd name="T7" fmla="*/ 2147483647 h 753"/>
              <a:gd name="T8" fmla="*/ 0 w 4451"/>
              <a:gd name="T9" fmla="*/ 0 h 7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51"/>
              <a:gd name="T16" fmla="*/ 0 h 753"/>
              <a:gd name="T17" fmla="*/ 4451 w 4451"/>
              <a:gd name="T18" fmla="*/ 753 h 7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51" h="753">
                <a:moveTo>
                  <a:pt x="0" y="0"/>
                </a:moveTo>
                <a:lnTo>
                  <a:pt x="4450" y="0"/>
                </a:lnTo>
                <a:lnTo>
                  <a:pt x="4450" y="752"/>
                </a:lnTo>
                <a:lnTo>
                  <a:pt x="0" y="752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1331595" y="187891"/>
            <a:ext cx="9202579" cy="74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68" tIns="39534" rIns="79068" bIns="39534">
            <a:spAutoFit/>
          </a:bodyPr>
          <a:lstStyle/>
          <a:p>
            <a:r>
              <a:rPr lang="ru-RU" altLang="ru-RU" sz="4300" b="1" dirty="0">
                <a:solidFill>
                  <a:srgbClr val="FFFFFF"/>
                </a:solidFill>
              </a:rPr>
              <a:t>         </a:t>
            </a:r>
            <a:r>
              <a:rPr lang="ru-RU" altLang="ru-RU" sz="4300" b="1" dirty="0" err="1">
                <a:solidFill>
                  <a:srgbClr val="FFFFFF"/>
                </a:solidFill>
              </a:rPr>
              <a:t>Кезбе</a:t>
            </a:r>
            <a:r>
              <a:rPr lang="ru-RU" altLang="ru-RU" sz="4300" b="1" dirty="0">
                <a:solidFill>
                  <a:srgbClr val="FFFFFF"/>
                </a:solidFill>
                <a:latin typeface="Trebuchet MS - 16"/>
              </a:rPr>
              <a:t> </a:t>
            </a:r>
            <a:r>
              <a:rPr lang="ru-RU" altLang="ru-RU" sz="4300" b="1" dirty="0" err="1">
                <a:solidFill>
                  <a:srgbClr val="FFFFFF"/>
                </a:solidFill>
              </a:rPr>
              <a:t>тілші</a:t>
            </a:r>
            <a:endParaRPr lang="en-GB" altLang="ru-RU" sz="4300" b="1" dirty="0">
              <a:solidFill>
                <a:srgbClr val="FFFFFF"/>
              </a:solidFill>
            </a:endParaRP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0" y="1336110"/>
            <a:ext cx="9578340" cy="6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68" tIns="39534" rIns="79068" bIns="39534">
            <a:spAutoFit/>
          </a:bodyPr>
          <a:lstStyle/>
          <a:p>
            <a:pPr algn="ctr"/>
            <a:r>
              <a:rPr lang="ru-RU" altLang="ru-RU" dirty="0" err="1">
                <a:solidFill>
                  <a:srgbClr val="000000"/>
                </a:solidFill>
              </a:rPr>
              <a:t>Топтарда</a:t>
            </a:r>
            <a:r>
              <a:rPr lang="ru-RU" altLang="ru-RU" dirty="0">
                <a:solidFill>
                  <a:srgbClr val="000000"/>
                </a:solidFill>
              </a:rPr>
              <a:t> ……….</a:t>
            </a:r>
            <a:r>
              <a:rPr lang="ru-RU" altLang="ru-RU" dirty="0" err="1">
                <a:solidFill>
                  <a:srgbClr val="000000"/>
                </a:solidFill>
              </a:rPr>
              <a:t>туралы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жаңалықтар бағдарламасын жасау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қажет.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endParaRPr lang="en-GB" altLang="ru-RU" dirty="0">
              <a:solidFill>
                <a:srgbClr val="000000"/>
              </a:solidFill>
            </a:endParaRPr>
          </a:p>
          <a:p>
            <a:pPr algn="ctr"/>
            <a:r>
              <a:rPr lang="en-GB" altLang="ru-RU" dirty="0">
                <a:solidFill>
                  <a:srgbClr val="000000"/>
                </a:solidFill>
                <a:latin typeface="Trebuchet MS - 16"/>
              </a:rPr>
              <a:t>(</a:t>
            </a:r>
            <a:r>
              <a:rPr lang="ru-RU" altLang="ru-RU" sz="1100" dirty="0" err="1">
                <a:solidFill>
                  <a:srgbClr val="000000"/>
                </a:solidFill>
              </a:rPr>
              <a:t>мысалы</a:t>
            </a:r>
            <a:r>
              <a:rPr lang="ru-RU" altLang="ru-RU" sz="1100" dirty="0">
                <a:solidFill>
                  <a:srgbClr val="000000"/>
                </a:solidFill>
              </a:rPr>
              <a:t>:</a:t>
            </a:r>
            <a:r>
              <a:rPr lang="ru-RU" altLang="ru-RU" sz="1100" dirty="0">
                <a:solidFill>
                  <a:srgbClr val="000000"/>
                </a:solidFill>
                <a:latin typeface="Times New Roman - 28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</a:rPr>
              <a:t>су </a:t>
            </a:r>
            <a:r>
              <a:rPr lang="ru-RU" altLang="ru-RU" sz="1100" dirty="0" err="1">
                <a:solidFill>
                  <a:srgbClr val="000000"/>
                </a:solidFill>
              </a:rPr>
              <a:t>тасқыны</a:t>
            </a:r>
            <a:r>
              <a:rPr lang="ru-RU" altLang="ru-RU" sz="1100" dirty="0">
                <a:solidFill>
                  <a:srgbClr val="000000"/>
                </a:solidFill>
              </a:rPr>
              <a:t>, </a:t>
            </a:r>
            <a:r>
              <a:rPr lang="ru-RU" altLang="ru-RU" sz="1100" dirty="0" err="1">
                <a:solidFill>
                  <a:srgbClr val="000000"/>
                </a:solidFill>
              </a:rPr>
              <a:t>Гастингстегі</a:t>
            </a:r>
            <a:r>
              <a:rPr lang="ru-RU" altLang="ru-RU" sz="1100" dirty="0">
                <a:solidFill>
                  <a:srgbClr val="000000"/>
                </a:solidFill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</a:rPr>
              <a:t>шайқас және </a:t>
            </a:r>
            <a:r>
              <a:rPr lang="ru-RU" altLang="ru-RU" sz="1100" dirty="0">
                <a:solidFill>
                  <a:srgbClr val="000000"/>
                </a:solidFill>
              </a:rPr>
              <a:t>т.б.</a:t>
            </a:r>
            <a:r>
              <a:rPr lang="en-GB" altLang="ru-RU" sz="1100" dirty="0">
                <a:solidFill>
                  <a:srgbClr val="000000"/>
                </a:solidFill>
                <a:latin typeface="Times New Roman - 28"/>
              </a:rPr>
              <a:t>)</a:t>
            </a:r>
          </a:p>
        </p:txBody>
      </p:sp>
      <p:pic>
        <p:nvPicPr>
          <p:cNvPr id="24582" name="Picture 14" descr="widesho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" y="1899781"/>
            <a:ext cx="2431733" cy="150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5" descr="on-the-air-sig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59200">
            <a:off x="3416142" y="2240333"/>
            <a:ext cx="2041683" cy="8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6" descr="1626244637_4778b048d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0740" y="1894562"/>
            <a:ext cx="2228850" cy="153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yrok.ru/uploads/posts/2011-10/1319191306_detskie-fo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1" y="-332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44.radikal.ru/i106/0811/29/831758b0039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3096344" cy="25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900244"/>
            <a:ext cx="4572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i="1" dirty="0" smtClean="0">
                <a:solidFill>
                  <a:srgbClr val="FF33CC"/>
                </a:solidFill>
              </a:rPr>
              <a:t> </a:t>
            </a:r>
            <a:r>
              <a:rPr lang="kk-KZ" sz="54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Сергіту сәті  </a:t>
            </a:r>
            <a:endParaRPr lang="ru-RU" sz="5400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8.rimg.info/fe1d3e32e9a72fc0eff652b1064045e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8164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82357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«Есесіне мен...»</a:t>
            </a: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«Жылдам және тез»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17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647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Триангуляция әдісі”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353425" cy="4384675"/>
          </a:xfrm>
        </p:spPr>
        <p:txBody>
          <a:bodyPr>
            <a:normAutofit fontScale="92500" lnSpcReduction="10000"/>
          </a:bodyPr>
          <a:lstStyle/>
          <a:p>
            <a:pPr marR="0" algn="ctr" eaLnBrk="1" hangingPunct="1"/>
            <a:r>
              <a:rPr lang="kk-KZ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Астық  тұқымдасына берілген мәтінді 3 бөліп триангуляция әдісі арқылы оқу. Индекстелген АВС әріптерін үлестіріп, тапсырманы орындау.</a:t>
            </a:r>
          </a:p>
          <a:p>
            <a:pPr marR="0" algn="ctr" eaLnBrk="1" hangingPunct="1"/>
            <a:r>
              <a:rPr lang="kk-KZ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Жүзеге асуы:</a:t>
            </a:r>
          </a:p>
          <a:p>
            <a:pPr marR="0" algn="ctr" eaLnBrk="1" hangingPunct="1"/>
            <a:r>
              <a:rPr lang="kk-KZ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А1-В1-С1</a:t>
            </a:r>
          </a:p>
          <a:p>
            <a:pPr marR="0" algn="ctr" eaLnBrk="1" hangingPunct="1"/>
            <a:r>
              <a:rPr lang="kk-KZ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А2-В2-С2</a:t>
            </a:r>
          </a:p>
          <a:p>
            <a:pPr marR="0" algn="ctr" eaLnBrk="1" hangingPunct="1"/>
            <a:r>
              <a:rPr lang="kk-KZ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А3-В3-С3 т.с.с. бірігіп, бір тақырыпты үш жақты талдау жасап, бір тұжырымға негізделеді</a:t>
            </a:r>
            <a:r>
              <a:rPr lang="kk-KZ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95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Эссе жазу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686800" cy="5000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агроном болсам?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Критерийлері: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сөйлем.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ауыл, жер, жауын-шашын туралы 1 мақал-мәтел.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Өмірден нақты мысал келтірілген.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Егін шаруашылығында жетістікке жеткен адмды (туысы, жерлесі, таныс адам)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“Мен” деген сөзбен басталу керек.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467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85813" y="1571625"/>
            <a:ext cx="68580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k-KZ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“Әдістемелік қоржын” </a:t>
            </a:r>
          </a:p>
          <a:p>
            <a:pPr algn="just">
              <a:defRPr/>
            </a:pPr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1.”Посылка” стратегиялары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“Кіші тақта” стратегиясы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критерийлері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507413" cy="57610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сөйлем 3 балл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9-8 сөйлем 2-1 балл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 –мәтел болса 3 балл</a:t>
            </a:r>
            <a:endParaRPr lang="kk-KZ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Өмірмен нақты мысал анық келтірілсе 3 балл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Нақты емес мысал 1 балл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“Менін” байланыстырған 3 балл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Байланыс жоқ 1 балл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10-12 балл “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8-10 балл   “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балл “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569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518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kk-KZ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“Айғақ па, пікір ме?” әдісі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268413"/>
            <a:ext cx="8497887" cy="5113337"/>
          </a:xfrm>
        </p:spPr>
        <p:txBody>
          <a:bodyPr/>
          <a:lstStyle/>
          <a:p>
            <a:pPr marR="0" algn="just" eaLnBrk="1" hangingPunct="1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Айғақ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әлде пікір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Айғақ әрдайым дәлелдемелерге негізделген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R="0" algn="just" eaLnBrk="1" hangingPunct="1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әдетте біздің эмоцияларымыздың өнімі немесе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айғақтың жеке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интерпр</a:t>
            </a: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тациясы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есептелетін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субъективті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тұжырым.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algn="just" eaLnBrk="1" hangingPunct="1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Ш.Берсиев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тары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өсіруден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рекорд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болған тарының өнімі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165-175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га.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Айғақ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R="0" algn="just" eaLnBrk="1" hangingPunct="1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Ш.Берсиев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өте мейірімді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447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4" descr="D7523119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22" t="56448" r="28613" b="31721"/>
          <a:stretch>
            <a:fillRect/>
          </a:stretch>
        </p:blipFill>
        <p:spPr bwMode="auto">
          <a:xfrm>
            <a:off x="2822575" y="2514600"/>
            <a:ext cx="39592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97063" y="1295400"/>
            <a:ext cx="2370137" cy="2706688"/>
            <a:chOff x="1200" y="695"/>
            <a:chExt cx="1493" cy="1705"/>
          </a:xfrm>
        </p:grpSpPr>
        <p:sp>
          <p:nvSpPr>
            <p:cNvPr id="9268" name="Rectangle 5"/>
            <p:cNvSpPr>
              <a:spLocks noChangeArrowheads="1"/>
            </p:cNvSpPr>
            <p:nvPr/>
          </p:nvSpPr>
          <p:spPr bwMode="auto">
            <a:xfrm rot="3675207">
              <a:off x="1421" y="1055"/>
              <a:ext cx="163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kk-KZ" sz="2400" b="1">
                  <a:solidFill>
                    <a:srgbClr val="FF0066"/>
                  </a:solidFill>
                  <a:latin typeface="Times New Roman" pitchFamily="18" charset="0"/>
                </a:rPr>
                <a:t>Нереида, құмқазар</a:t>
              </a:r>
              <a:endParaRPr lang="ru-RU" sz="2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00" y="768"/>
              <a:ext cx="1440" cy="1632"/>
              <a:chOff x="1440" y="1008"/>
              <a:chExt cx="1104" cy="1344"/>
            </a:xfrm>
          </p:grpSpPr>
          <p:sp>
            <p:nvSpPr>
              <p:cNvPr id="9270" name="Line 7"/>
              <p:cNvSpPr>
                <a:spLocks noChangeShapeType="1"/>
              </p:cNvSpPr>
              <p:nvPr/>
            </p:nvSpPr>
            <p:spPr bwMode="auto">
              <a:xfrm>
                <a:off x="1440" y="1392"/>
                <a:ext cx="1104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Line 8"/>
              <p:cNvSpPr>
                <a:spLocks noChangeShapeType="1"/>
              </p:cNvSpPr>
              <p:nvPr/>
            </p:nvSpPr>
            <p:spPr bwMode="auto">
              <a:xfrm flipV="1">
                <a:off x="2544" y="1008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9"/>
              <p:cNvSpPr>
                <a:spLocks/>
              </p:cNvSpPr>
              <p:nvPr/>
            </p:nvSpPr>
            <p:spPr bwMode="auto">
              <a:xfrm>
                <a:off x="1440" y="1008"/>
                <a:ext cx="1104" cy="384"/>
              </a:xfrm>
              <a:custGeom>
                <a:avLst/>
                <a:gdLst>
                  <a:gd name="T0" fmla="*/ 1104 w 1104"/>
                  <a:gd name="T1" fmla="*/ 0 h 384"/>
                  <a:gd name="T2" fmla="*/ 768 w 1104"/>
                  <a:gd name="T3" fmla="*/ 32 h 384"/>
                  <a:gd name="T4" fmla="*/ 480 w 1104"/>
                  <a:gd name="T5" fmla="*/ 104 h 384"/>
                  <a:gd name="T6" fmla="*/ 208 w 1104"/>
                  <a:gd name="T7" fmla="*/ 232 h 384"/>
                  <a:gd name="T8" fmla="*/ 0 w 110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4"/>
                  <a:gd name="T16" fmla="*/ 0 h 384"/>
                  <a:gd name="T17" fmla="*/ 1104 w 110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4" h="384">
                    <a:moveTo>
                      <a:pt x="1104" y="0"/>
                    </a:moveTo>
                    <a:lnTo>
                      <a:pt x="768" y="32"/>
                    </a:lnTo>
                    <a:lnTo>
                      <a:pt x="480" y="104"/>
                    </a:lnTo>
                    <a:lnTo>
                      <a:pt x="208" y="232"/>
                    </a:lnTo>
                    <a:lnTo>
                      <a:pt x="0" y="3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90600" y="2100263"/>
            <a:ext cx="3276600" cy="1851025"/>
            <a:chOff x="624" y="1200"/>
            <a:chExt cx="2064" cy="1166"/>
          </a:xfrm>
        </p:grpSpPr>
        <p:sp>
          <p:nvSpPr>
            <p:cNvPr id="9263" name="Rectangle 11"/>
            <p:cNvSpPr>
              <a:spLocks noChangeArrowheads="1"/>
            </p:cNvSpPr>
            <p:nvPr/>
          </p:nvSpPr>
          <p:spPr bwMode="auto">
            <a:xfrm rot="2031951">
              <a:off x="692" y="1606"/>
              <a:ext cx="1991" cy="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kk-KZ" sz="2400" b="1">
                  <a:solidFill>
                    <a:srgbClr val="FF0066"/>
                  </a:solidFill>
                  <a:latin typeface="Times New Roman" pitchFamily="18" charset="0"/>
                </a:rPr>
                <a:t>Шұбалшаң</a:t>
              </a:r>
              <a:endParaRPr lang="ru-RU" sz="2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624" y="1200"/>
              <a:ext cx="2064" cy="1166"/>
              <a:chOff x="384" y="1392"/>
              <a:chExt cx="1632" cy="960"/>
            </a:xfrm>
          </p:grpSpPr>
          <p:sp>
            <p:nvSpPr>
              <p:cNvPr id="9265" name="Line 13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1152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Line 14"/>
              <p:cNvSpPr>
                <a:spLocks noChangeShapeType="1"/>
              </p:cNvSpPr>
              <p:nvPr/>
            </p:nvSpPr>
            <p:spPr bwMode="auto">
              <a:xfrm flipH="1">
                <a:off x="384" y="2352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Freeform 15"/>
              <p:cNvSpPr>
                <a:spLocks/>
              </p:cNvSpPr>
              <p:nvPr/>
            </p:nvSpPr>
            <p:spPr bwMode="auto">
              <a:xfrm>
                <a:off x="384" y="1392"/>
                <a:ext cx="480" cy="960"/>
              </a:xfrm>
              <a:custGeom>
                <a:avLst/>
                <a:gdLst>
                  <a:gd name="T0" fmla="*/ 480 w 480"/>
                  <a:gd name="T1" fmla="*/ 0 h 960"/>
                  <a:gd name="T2" fmla="*/ 272 w 480"/>
                  <a:gd name="T3" fmla="*/ 192 h 960"/>
                  <a:gd name="T4" fmla="*/ 176 w 480"/>
                  <a:gd name="T5" fmla="*/ 312 h 960"/>
                  <a:gd name="T6" fmla="*/ 112 w 480"/>
                  <a:gd name="T7" fmla="*/ 432 h 960"/>
                  <a:gd name="T8" fmla="*/ 72 w 480"/>
                  <a:gd name="T9" fmla="*/ 536 h 960"/>
                  <a:gd name="T10" fmla="*/ 24 w 480"/>
                  <a:gd name="T11" fmla="*/ 656 h 960"/>
                  <a:gd name="T12" fmla="*/ 0 w 480"/>
                  <a:gd name="T13" fmla="*/ 792 h 960"/>
                  <a:gd name="T14" fmla="*/ 0 w 480"/>
                  <a:gd name="T15" fmla="*/ 960 h 9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960"/>
                  <a:gd name="T26" fmla="*/ 480 w 480"/>
                  <a:gd name="T27" fmla="*/ 960 h 9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960">
                    <a:moveTo>
                      <a:pt x="480" y="0"/>
                    </a:moveTo>
                    <a:lnTo>
                      <a:pt x="272" y="192"/>
                    </a:lnTo>
                    <a:lnTo>
                      <a:pt x="176" y="312"/>
                    </a:lnTo>
                    <a:lnTo>
                      <a:pt x="112" y="432"/>
                    </a:lnTo>
                    <a:lnTo>
                      <a:pt x="72" y="536"/>
                    </a:lnTo>
                    <a:lnTo>
                      <a:pt x="24" y="656"/>
                    </a:lnTo>
                    <a:lnTo>
                      <a:pt x="0" y="792"/>
                    </a:lnTo>
                    <a:lnTo>
                      <a:pt x="0" y="9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210050" y="1414463"/>
            <a:ext cx="2190750" cy="2590800"/>
            <a:chOff x="2652" y="768"/>
            <a:chExt cx="1380" cy="1632"/>
          </a:xfrm>
        </p:grpSpPr>
        <p:sp>
          <p:nvSpPr>
            <p:cNvPr id="9258" name="Rectangle 17"/>
            <p:cNvSpPr>
              <a:spLocks noChangeArrowheads="1"/>
            </p:cNvSpPr>
            <p:nvPr/>
          </p:nvSpPr>
          <p:spPr bwMode="auto">
            <a:xfrm rot="-3677874">
              <a:off x="2258" y="1442"/>
              <a:ext cx="143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</a:rPr>
                <a:t>        </a:t>
              </a:r>
              <a:r>
                <a:rPr lang="kk-KZ" sz="2800" b="1">
                  <a:solidFill>
                    <a:srgbClr val="FF0066"/>
                  </a:solidFill>
                  <a:latin typeface="Times New Roman" pitchFamily="18" charset="0"/>
                </a:rPr>
                <a:t>Сүлік</a:t>
              </a:r>
              <a:endParaRPr lang="ru-RU" sz="28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652" y="768"/>
              <a:ext cx="1380" cy="1632"/>
              <a:chOff x="2592" y="1008"/>
              <a:chExt cx="1104" cy="1344"/>
            </a:xfrm>
          </p:grpSpPr>
          <p:sp>
            <p:nvSpPr>
              <p:cNvPr id="9260" name="Line 19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Line 20"/>
              <p:cNvSpPr>
                <a:spLocks noChangeShapeType="1"/>
              </p:cNvSpPr>
              <p:nvPr/>
            </p:nvSpPr>
            <p:spPr bwMode="auto">
              <a:xfrm flipV="1">
                <a:off x="2592" y="1392"/>
                <a:ext cx="1104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21"/>
              <p:cNvSpPr>
                <a:spLocks/>
              </p:cNvSpPr>
              <p:nvPr/>
            </p:nvSpPr>
            <p:spPr bwMode="auto">
              <a:xfrm>
                <a:off x="2592" y="1008"/>
                <a:ext cx="1104" cy="384"/>
              </a:xfrm>
              <a:custGeom>
                <a:avLst/>
                <a:gdLst>
                  <a:gd name="T0" fmla="*/ 0 w 1104"/>
                  <a:gd name="T1" fmla="*/ 0 h 384"/>
                  <a:gd name="T2" fmla="*/ 272 w 1104"/>
                  <a:gd name="T3" fmla="*/ 16 h 384"/>
                  <a:gd name="T4" fmla="*/ 584 w 1104"/>
                  <a:gd name="T5" fmla="*/ 88 h 384"/>
                  <a:gd name="T6" fmla="*/ 832 w 1104"/>
                  <a:gd name="T7" fmla="*/ 216 h 384"/>
                  <a:gd name="T8" fmla="*/ 1104 w 110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4"/>
                  <a:gd name="T16" fmla="*/ 0 h 384"/>
                  <a:gd name="T17" fmla="*/ 1104 w 110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4" h="384">
                    <a:moveTo>
                      <a:pt x="0" y="0"/>
                    </a:moveTo>
                    <a:lnTo>
                      <a:pt x="272" y="16"/>
                    </a:lnTo>
                    <a:lnTo>
                      <a:pt x="584" y="88"/>
                    </a:lnTo>
                    <a:lnTo>
                      <a:pt x="832" y="216"/>
                    </a:lnTo>
                    <a:lnTo>
                      <a:pt x="1104" y="3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224338" y="2146300"/>
            <a:ext cx="3197225" cy="2079625"/>
            <a:chOff x="2661" y="1229"/>
            <a:chExt cx="2014" cy="1310"/>
          </a:xfrm>
        </p:grpSpPr>
        <p:sp>
          <p:nvSpPr>
            <p:cNvPr id="9253" name="Rectangle 23"/>
            <p:cNvSpPr>
              <a:spLocks noChangeArrowheads="1"/>
            </p:cNvSpPr>
            <p:nvPr/>
          </p:nvSpPr>
          <p:spPr bwMode="auto">
            <a:xfrm rot="-1001955">
              <a:off x="2712" y="1770"/>
              <a:ext cx="1963" cy="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</a:rPr>
                <a:t>          </a:t>
              </a:r>
              <a:r>
                <a:rPr lang="kk-KZ" sz="2400" b="1">
                  <a:solidFill>
                    <a:srgbClr val="FF0066"/>
                  </a:solidFill>
                  <a:latin typeface="Times New Roman" pitchFamily="18" charset="0"/>
                </a:rPr>
                <a:t>Целом</a:t>
              </a:r>
              <a:endParaRPr lang="ru-RU" sz="2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661" y="1229"/>
              <a:ext cx="1979" cy="1166"/>
              <a:chOff x="2592" y="1392"/>
              <a:chExt cx="1584" cy="960"/>
            </a:xfrm>
          </p:grpSpPr>
          <p:sp>
            <p:nvSpPr>
              <p:cNvPr id="9255" name="Line 25"/>
              <p:cNvSpPr>
                <a:spLocks noChangeShapeType="1"/>
              </p:cNvSpPr>
              <p:nvPr/>
            </p:nvSpPr>
            <p:spPr bwMode="auto">
              <a:xfrm flipV="1">
                <a:off x="2592" y="1392"/>
                <a:ext cx="1104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Line 26"/>
              <p:cNvSpPr>
                <a:spLocks noChangeShapeType="1"/>
              </p:cNvSpPr>
              <p:nvPr/>
            </p:nvSpPr>
            <p:spPr bwMode="auto">
              <a:xfrm>
                <a:off x="2592" y="2352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27"/>
              <p:cNvSpPr>
                <a:spLocks/>
              </p:cNvSpPr>
              <p:nvPr/>
            </p:nvSpPr>
            <p:spPr bwMode="auto">
              <a:xfrm>
                <a:off x="3696" y="1392"/>
                <a:ext cx="480" cy="960"/>
              </a:xfrm>
              <a:custGeom>
                <a:avLst/>
                <a:gdLst>
                  <a:gd name="T0" fmla="*/ 0 w 480"/>
                  <a:gd name="T1" fmla="*/ 0 h 960"/>
                  <a:gd name="T2" fmla="*/ 184 w 480"/>
                  <a:gd name="T3" fmla="*/ 168 h 960"/>
                  <a:gd name="T4" fmla="*/ 344 w 480"/>
                  <a:gd name="T5" fmla="*/ 416 h 960"/>
                  <a:gd name="T6" fmla="*/ 440 w 480"/>
                  <a:gd name="T7" fmla="*/ 672 h 960"/>
                  <a:gd name="T8" fmla="*/ 480 w 480"/>
                  <a:gd name="T9" fmla="*/ 96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960"/>
                  <a:gd name="T17" fmla="*/ 480 w 480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960">
                    <a:moveTo>
                      <a:pt x="0" y="0"/>
                    </a:moveTo>
                    <a:lnTo>
                      <a:pt x="184" y="168"/>
                    </a:lnTo>
                    <a:lnTo>
                      <a:pt x="344" y="416"/>
                    </a:lnTo>
                    <a:lnTo>
                      <a:pt x="440" y="672"/>
                    </a:lnTo>
                    <a:lnTo>
                      <a:pt x="480" y="9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810000" y="3978275"/>
            <a:ext cx="2590800" cy="2843213"/>
            <a:chOff x="2400" y="2383"/>
            <a:chExt cx="1632" cy="1791"/>
          </a:xfrm>
        </p:grpSpPr>
        <p:sp>
          <p:nvSpPr>
            <p:cNvPr id="9247" name="Rectangle 29"/>
            <p:cNvSpPr>
              <a:spLocks noChangeArrowheads="1"/>
            </p:cNvSpPr>
            <p:nvPr/>
          </p:nvSpPr>
          <p:spPr bwMode="auto">
            <a:xfrm rot="-5612131">
              <a:off x="1984" y="2799"/>
              <a:ext cx="1791" cy="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kk-KZ" sz="2400" b="1">
                  <a:solidFill>
                    <a:srgbClr val="FF0066"/>
                  </a:solidFill>
                  <a:latin typeface="Times New Roman" pitchFamily="18" charset="0"/>
                </a:rPr>
                <a:t>Гирудин</a:t>
              </a:r>
              <a:endParaRPr lang="ru-RU" sz="2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 rot="10800000">
              <a:off x="2652" y="2400"/>
              <a:ext cx="1380" cy="1632"/>
              <a:chOff x="1440" y="1008"/>
              <a:chExt cx="1104" cy="1344"/>
            </a:xfrm>
          </p:grpSpPr>
          <p:sp>
            <p:nvSpPr>
              <p:cNvPr id="9250" name="Line 31"/>
              <p:cNvSpPr>
                <a:spLocks noChangeShapeType="1"/>
              </p:cNvSpPr>
              <p:nvPr/>
            </p:nvSpPr>
            <p:spPr bwMode="auto">
              <a:xfrm>
                <a:off x="1440" y="1392"/>
                <a:ext cx="1104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1" name="Line 32"/>
              <p:cNvSpPr>
                <a:spLocks noChangeShapeType="1"/>
              </p:cNvSpPr>
              <p:nvPr/>
            </p:nvSpPr>
            <p:spPr bwMode="auto">
              <a:xfrm flipV="1">
                <a:off x="2544" y="1008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2" name="Freeform 33"/>
              <p:cNvSpPr>
                <a:spLocks/>
              </p:cNvSpPr>
              <p:nvPr/>
            </p:nvSpPr>
            <p:spPr bwMode="auto">
              <a:xfrm>
                <a:off x="1440" y="1008"/>
                <a:ext cx="1104" cy="384"/>
              </a:xfrm>
              <a:custGeom>
                <a:avLst/>
                <a:gdLst>
                  <a:gd name="T0" fmla="*/ 1104 w 1104"/>
                  <a:gd name="T1" fmla="*/ 0 h 384"/>
                  <a:gd name="T2" fmla="*/ 768 w 1104"/>
                  <a:gd name="T3" fmla="*/ 32 h 384"/>
                  <a:gd name="T4" fmla="*/ 480 w 1104"/>
                  <a:gd name="T5" fmla="*/ 104 h 384"/>
                  <a:gd name="T6" fmla="*/ 208 w 1104"/>
                  <a:gd name="T7" fmla="*/ 232 h 384"/>
                  <a:gd name="T8" fmla="*/ 0 w 110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4"/>
                  <a:gd name="T16" fmla="*/ 0 h 384"/>
                  <a:gd name="T17" fmla="*/ 1104 w 110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4" h="384">
                    <a:moveTo>
                      <a:pt x="1104" y="0"/>
                    </a:moveTo>
                    <a:lnTo>
                      <a:pt x="768" y="32"/>
                    </a:lnTo>
                    <a:lnTo>
                      <a:pt x="480" y="104"/>
                    </a:lnTo>
                    <a:lnTo>
                      <a:pt x="208" y="232"/>
                    </a:lnTo>
                    <a:lnTo>
                      <a:pt x="0" y="3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9" name="Rectangle 34"/>
            <p:cNvSpPr>
              <a:spLocks noChangeArrowheads="1"/>
            </p:cNvSpPr>
            <p:nvPr/>
          </p:nvSpPr>
          <p:spPr bwMode="auto">
            <a:xfrm rot="-5612131">
              <a:off x="3144" y="2952"/>
              <a:ext cx="719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 anchorCtr="1"/>
            <a:lstStyle/>
            <a:p>
              <a:pPr algn="ctr"/>
              <a:endParaRPr lang="ru-RU" sz="2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4224338" y="3857625"/>
            <a:ext cx="3141662" cy="1998663"/>
            <a:chOff x="2661" y="2307"/>
            <a:chExt cx="1979" cy="1259"/>
          </a:xfrm>
        </p:grpSpPr>
        <p:sp>
          <p:nvSpPr>
            <p:cNvPr id="9242" name="Rectangle 36"/>
            <p:cNvSpPr>
              <a:spLocks noChangeArrowheads="1"/>
            </p:cNvSpPr>
            <p:nvPr/>
          </p:nvSpPr>
          <p:spPr bwMode="auto">
            <a:xfrm rot="622550">
              <a:off x="3062" y="2307"/>
              <a:ext cx="1440" cy="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en-US" sz="2200" b="1">
                  <a:solidFill>
                    <a:srgbClr val="FF0066"/>
                  </a:solidFill>
                  <a:latin typeface="Times New Roman" pitchFamily="18" charset="0"/>
                </a:rPr>
                <a:t>       </a:t>
              </a:r>
              <a:r>
                <a:rPr lang="kk-KZ" sz="2200" b="1">
                  <a:solidFill>
                    <a:srgbClr val="FF0066"/>
                  </a:solidFill>
                  <a:latin typeface="Times New Roman" pitchFamily="18" charset="0"/>
                </a:rPr>
                <a:t>Параподия</a:t>
              </a:r>
              <a:endParaRPr lang="ru-RU" sz="22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2661" y="2400"/>
              <a:ext cx="1979" cy="1166"/>
              <a:chOff x="2592" y="2352"/>
              <a:chExt cx="1584" cy="960"/>
            </a:xfrm>
          </p:grpSpPr>
          <p:sp>
            <p:nvSpPr>
              <p:cNvPr id="9244" name="Line 38"/>
              <p:cNvSpPr>
                <a:spLocks noChangeShapeType="1"/>
              </p:cNvSpPr>
              <p:nvPr/>
            </p:nvSpPr>
            <p:spPr bwMode="auto">
              <a:xfrm>
                <a:off x="2592" y="2352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Line 39"/>
              <p:cNvSpPr>
                <a:spLocks noChangeShapeType="1"/>
              </p:cNvSpPr>
              <p:nvPr/>
            </p:nvSpPr>
            <p:spPr bwMode="auto">
              <a:xfrm>
                <a:off x="2592" y="2352"/>
                <a:ext cx="1104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40"/>
              <p:cNvSpPr>
                <a:spLocks/>
              </p:cNvSpPr>
              <p:nvPr/>
            </p:nvSpPr>
            <p:spPr bwMode="auto">
              <a:xfrm>
                <a:off x="3696" y="2352"/>
                <a:ext cx="480" cy="960"/>
              </a:xfrm>
              <a:custGeom>
                <a:avLst/>
                <a:gdLst>
                  <a:gd name="T0" fmla="*/ 480 w 480"/>
                  <a:gd name="T1" fmla="*/ 0 h 960"/>
                  <a:gd name="T2" fmla="*/ 448 w 480"/>
                  <a:gd name="T3" fmla="*/ 280 h 960"/>
                  <a:gd name="T4" fmla="*/ 352 w 480"/>
                  <a:gd name="T5" fmla="*/ 528 h 960"/>
                  <a:gd name="T6" fmla="*/ 208 w 480"/>
                  <a:gd name="T7" fmla="*/ 736 h 960"/>
                  <a:gd name="T8" fmla="*/ 0 w 480"/>
                  <a:gd name="T9" fmla="*/ 96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960"/>
                  <a:gd name="T17" fmla="*/ 480 w 480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960">
                    <a:moveTo>
                      <a:pt x="480" y="0"/>
                    </a:moveTo>
                    <a:lnTo>
                      <a:pt x="448" y="280"/>
                    </a:lnTo>
                    <a:lnTo>
                      <a:pt x="352" y="528"/>
                    </a:lnTo>
                    <a:lnTo>
                      <a:pt x="208" y="736"/>
                    </a:lnTo>
                    <a:lnTo>
                      <a:pt x="0" y="9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990600" y="3983038"/>
            <a:ext cx="3238500" cy="1851025"/>
            <a:chOff x="624" y="2386"/>
            <a:chExt cx="2040" cy="1166"/>
          </a:xfrm>
        </p:grpSpPr>
        <p:sp>
          <p:nvSpPr>
            <p:cNvPr id="9237" name="Rectangle 42"/>
            <p:cNvSpPr>
              <a:spLocks noChangeArrowheads="1"/>
            </p:cNvSpPr>
            <p:nvPr/>
          </p:nvSpPr>
          <p:spPr bwMode="auto">
            <a:xfrm rot="-1360833">
              <a:off x="864" y="2736"/>
              <a:ext cx="120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kk-KZ" sz="2000" b="1">
                  <a:solidFill>
                    <a:srgbClr val="FF0066"/>
                  </a:solidFill>
                  <a:latin typeface="Times New Roman" pitchFamily="18" charset="0"/>
                </a:rPr>
                <a:t>Гермофродит</a:t>
              </a:r>
              <a:endParaRPr lang="ru-RU" sz="20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624" y="2386"/>
              <a:ext cx="2040" cy="1166"/>
              <a:chOff x="960" y="2352"/>
              <a:chExt cx="1632" cy="960"/>
            </a:xfrm>
          </p:grpSpPr>
          <p:sp>
            <p:nvSpPr>
              <p:cNvPr id="9239" name="Line 44"/>
              <p:cNvSpPr>
                <a:spLocks noChangeShapeType="1"/>
              </p:cNvSpPr>
              <p:nvPr/>
            </p:nvSpPr>
            <p:spPr bwMode="auto">
              <a:xfrm flipH="1">
                <a:off x="960" y="2352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Line 45"/>
              <p:cNvSpPr>
                <a:spLocks noChangeShapeType="1"/>
              </p:cNvSpPr>
              <p:nvPr/>
            </p:nvSpPr>
            <p:spPr bwMode="auto">
              <a:xfrm flipH="1">
                <a:off x="1440" y="2352"/>
                <a:ext cx="1152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46"/>
              <p:cNvSpPr>
                <a:spLocks/>
              </p:cNvSpPr>
              <p:nvPr/>
            </p:nvSpPr>
            <p:spPr bwMode="auto">
              <a:xfrm>
                <a:off x="960" y="2352"/>
                <a:ext cx="480" cy="960"/>
              </a:xfrm>
              <a:custGeom>
                <a:avLst/>
                <a:gdLst>
                  <a:gd name="T0" fmla="*/ 0 w 480"/>
                  <a:gd name="T1" fmla="*/ 0 h 960"/>
                  <a:gd name="T2" fmla="*/ 32 w 480"/>
                  <a:gd name="T3" fmla="*/ 248 h 960"/>
                  <a:gd name="T4" fmla="*/ 64 w 480"/>
                  <a:gd name="T5" fmla="*/ 384 h 960"/>
                  <a:gd name="T6" fmla="*/ 136 w 480"/>
                  <a:gd name="T7" fmla="*/ 536 h 960"/>
                  <a:gd name="T8" fmla="*/ 272 w 480"/>
                  <a:gd name="T9" fmla="*/ 744 h 960"/>
                  <a:gd name="T10" fmla="*/ 480 w 480"/>
                  <a:gd name="T11" fmla="*/ 960 h 9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960"/>
                  <a:gd name="T20" fmla="*/ 480 w 480"/>
                  <a:gd name="T21" fmla="*/ 960 h 9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960">
                    <a:moveTo>
                      <a:pt x="0" y="0"/>
                    </a:moveTo>
                    <a:lnTo>
                      <a:pt x="32" y="248"/>
                    </a:lnTo>
                    <a:lnTo>
                      <a:pt x="64" y="384"/>
                    </a:lnTo>
                    <a:lnTo>
                      <a:pt x="136" y="536"/>
                    </a:lnTo>
                    <a:lnTo>
                      <a:pt x="272" y="744"/>
                    </a:lnTo>
                    <a:lnTo>
                      <a:pt x="480" y="9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1905000" y="4005263"/>
            <a:ext cx="2286000" cy="2590800"/>
            <a:chOff x="1200" y="2400"/>
            <a:chExt cx="1440" cy="1632"/>
          </a:xfrm>
        </p:grpSpPr>
        <p:sp>
          <p:nvSpPr>
            <p:cNvPr id="9232" name="Rectangle 48"/>
            <p:cNvSpPr>
              <a:spLocks noChangeArrowheads="1"/>
            </p:cNvSpPr>
            <p:nvPr/>
          </p:nvSpPr>
          <p:spPr bwMode="auto">
            <a:xfrm rot="-3462801">
              <a:off x="1431" y="2908"/>
              <a:ext cx="1248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/>
              <a:r>
                <a:rPr lang="kk-KZ" sz="2400" b="1">
                  <a:solidFill>
                    <a:srgbClr val="FF0066"/>
                  </a:solidFill>
                  <a:latin typeface="Times New Roman" pitchFamily="18" charset="0"/>
                </a:rPr>
                <a:t>Трохофира</a:t>
              </a:r>
              <a:endParaRPr lang="ru-RU" sz="24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1200" y="2400"/>
              <a:ext cx="1440" cy="1632"/>
              <a:chOff x="1440" y="2352"/>
              <a:chExt cx="1152" cy="1344"/>
            </a:xfrm>
          </p:grpSpPr>
          <p:sp>
            <p:nvSpPr>
              <p:cNvPr id="9234" name="Line 50"/>
              <p:cNvSpPr>
                <a:spLocks noChangeShapeType="1"/>
              </p:cNvSpPr>
              <p:nvPr/>
            </p:nvSpPr>
            <p:spPr bwMode="auto">
              <a:xfrm flipH="1">
                <a:off x="1440" y="2352"/>
                <a:ext cx="1152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Line 51"/>
              <p:cNvSpPr>
                <a:spLocks noChangeShapeType="1"/>
              </p:cNvSpPr>
              <p:nvPr/>
            </p:nvSpPr>
            <p:spPr bwMode="auto">
              <a:xfrm>
                <a:off x="2592" y="2352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Freeform 52"/>
              <p:cNvSpPr>
                <a:spLocks/>
              </p:cNvSpPr>
              <p:nvPr/>
            </p:nvSpPr>
            <p:spPr bwMode="auto">
              <a:xfrm>
                <a:off x="1440" y="3312"/>
                <a:ext cx="1152" cy="384"/>
              </a:xfrm>
              <a:custGeom>
                <a:avLst/>
                <a:gdLst>
                  <a:gd name="T0" fmla="*/ 0 w 1152"/>
                  <a:gd name="T1" fmla="*/ 0 h 384"/>
                  <a:gd name="T2" fmla="*/ 216 w 1152"/>
                  <a:gd name="T3" fmla="*/ 136 h 384"/>
                  <a:gd name="T4" fmla="*/ 488 w 1152"/>
                  <a:gd name="T5" fmla="*/ 272 h 384"/>
                  <a:gd name="T6" fmla="*/ 800 w 1152"/>
                  <a:gd name="T7" fmla="*/ 360 h 384"/>
                  <a:gd name="T8" fmla="*/ 1152 w 1152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384"/>
                  <a:gd name="T17" fmla="*/ 1152 w 1152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384">
                    <a:moveTo>
                      <a:pt x="0" y="0"/>
                    </a:moveTo>
                    <a:lnTo>
                      <a:pt x="216" y="136"/>
                    </a:lnTo>
                    <a:lnTo>
                      <a:pt x="488" y="272"/>
                    </a:lnTo>
                    <a:lnTo>
                      <a:pt x="800" y="360"/>
                    </a:lnTo>
                    <a:lnTo>
                      <a:pt x="1152" y="3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19189" name="Picture 53" descr="ulitka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t="20833" b="10417"/>
          <a:stretch>
            <a:fillRect/>
          </a:stretch>
        </p:blipFill>
        <p:spPr bwMode="auto">
          <a:xfrm>
            <a:off x="6400800" y="47625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92" name="Text Box 56"/>
          <p:cNvSpPr txBox="1">
            <a:spLocks noChangeArrowheads="1"/>
          </p:cNvSpPr>
          <p:nvPr/>
        </p:nvSpPr>
        <p:spPr bwMode="auto">
          <a:xfrm rot="-5400000">
            <a:off x="3393281" y="5534819"/>
            <a:ext cx="71913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>
                <a:solidFill>
                  <a:schemeClr val="bg1"/>
                </a:solidFill>
              </a:rPr>
              <a:t>Имп</a:t>
            </a:r>
          </a:p>
          <a:p>
            <a:pPr eaLnBrk="1" hangingPunct="1"/>
            <a:r>
              <a:rPr lang="kk-KZ">
                <a:solidFill>
                  <a:schemeClr val="bg1"/>
                </a:solidFill>
              </a:rPr>
              <a:t>и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19193" name="AutoShape 57"/>
          <p:cNvSpPr>
            <a:spLocks noChangeArrowheads="1"/>
          </p:cNvSpPr>
          <p:nvPr/>
        </p:nvSpPr>
        <p:spPr bwMode="auto">
          <a:xfrm>
            <a:off x="5181600" y="2133600"/>
            <a:ext cx="3810000" cy="990600"/>
          </a:xfrm>
          <a:prstGeom prst="wedgeEllipseCallout">
            <a:avLst>
              <a:gd name="adj1" fmla="val -9375"/>
              <a:gd name="adj2" fmla="val 2344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000" b="1" i="1">
                <a:solidFill>
                  <a:srgbClr val="3333FF"/>
                </a:solidFill>
                <a:latin typeface="Verdana" pitchFamily="34" charset="0"/>
              </a:rPr>
              <a:t>Мені танисың ба?</a:t>
            </a:r>
            <a:endParaRPr lang="ru-RU" sz="2000" b="1" i="1">
              <a:solidFill>
                <a:srgbClr val="3333FF"/>
              </a:solidFill>
              <a:latin typeface="Verdana" pitchFamily="34" charset="0"/>
            </a:endParaRPr>
          </a:p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9230" name="Rectangle 58"/>
          <p:cNvSpPr>
            <a:spLocks noGrp="1" noChangeArrowheads="1"/>
          </p:cNvSpPr>
          <p:nvPr>
            <p:ph type="title"/>
          </p:nvPr>
        </p:nvSpPr>
        <p:spPr>
          <a:xfrm>
            <a:off x="901700" y="228600"/>
            <a:ext cx="6870700" cy="609600"/>
          </a:xfrm>
          <a:noFill/>
        </p:spPr>
        <p:txBody>
          <a:bodyPr/>
          <a:lstStyle/>
          <a:p>
            <a:pPr eaLnBrk="1" hangingPunct="1"/>
            <a:r>
              <a:rPr lang="kk-KZ" sz="2400" i="1" smtClean="0">
                <a:solidFill>
                  <a:srgbClr val="0000FF"/>
                </a:solidFill>
              </a:rPr>
              <a:t>Үй тапсырмасын пысықтау</a:t>
            </a:r>
            <a:endParaRPr lang="ru-RU" sz="2400" i="1" smtClean="0">
              <a:solidFill>
                <a:srgbClr val="0000FF"/>
              </a:solidFill>
            </a:endParaRPr>
          </a:p>
        </p:txBody>
      </p:sp>
      <p:sp>
        <p:nvSpPr>
          <p:cNvPr id="9231" name="Text Box 59"/>
          <p:cNvSpPr txBox="1">
            <a:spLocks noChangeArrowheads="1"/>
          </p:cNvSpPr>
          <p:nvPr/>
        </p:nvSpPr>
        <p:spPr bwMode="auto">
          <a:xfrm>
            <a:off x="1143000" y="8382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3200" b="1">
                <a:solidFill>
                  <a:srgbClr val="33CC33"/>
                </a:solidFill>
              </a:rPr>
              <a:t>Шеңбер бойымен әңгімелеу</a:t>
            </a:r>
            <a:endParaRPr lang="ru-RU" sz="3200" b="1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97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219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2" grpId="0" animBg="1"/>
      <p:bldP spid="2191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reeppt.ru/Prew/OrangeEtud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419475" y="188913"/>
            <a:ext cx="5617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32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altLang="ru-RU" sz="3200" b="1" i="1" dirty="0" smtClean="0">
                <a:latin typeface="Times New Roman" pitchFamily="18" charset="0"/>
                <a:cs typeface="Times New Roman" pitchFamily="18" charset="0"/>
              </a:rPr>
              <a:t>  Интербелсенді әдістер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927644" y="2844225"/>
            <a:ext cx="7559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kk-KZ" altLang="ru-RU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kk-KZ" alt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475" y="216711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Лездеме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Балық қаңқасы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FILA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стесі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Тарих картасы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Топтастыру</a:t>
            </a:r>
          </a:p>
          <a:p>
            <a:pPr marL="457200" indent="-457200" algn="ctr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4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1552800">
            <a:off x="514350" y="1315233"/>
            <a:ext cx="2195989" cy="2130730"/>
          </a:xfrm>
          <a:custGeom>
            <a:avLst/>
            <a:gdLst>
              <a:gd name="T0" fmla="*/ 0 w 1537"/>
              <a:gd name="T1" fmla="*/ 0 h 1633"/>
              <a:gd name="T2" fmla="*/ 2147483647 w 1537"/>
              <a:gd name="T3" fmla="*/ 0 h 1633"/>
              <a:gd name="T4" fmla="*/ 2147483647 w 1537"/>
              <a:gd name="T5" fmla="*/ 2147483647 h 1633"/>
              <a:gd name="T6" fmla="*/ 0 w 1537"/>
              <a:gd name="T7" fmla="*/ 2147483647 h 1633"/>
              <a:gd name="T8" fmla="*/ 0 w 1537"/>
              <a:gd name="T9" fmla="*/ 0 h 1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7"/>
              <a:gd name="T16" fmla="*/ 0 h 1633"/>
              <a:gd name="T17" fmla="*/ 1537 w 1537"/>
              <a:gd name="T18" fmla="*/ 1633 h 1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7" h="1633">
                <a:moveTo>
                  <a:pt x="0" y="0"/>
                </a:moveTo>
                <a:lnTo>
                  <a:pt x="1536" y="0"/>
                </a:lnTo>
                <a:lnTo>
                  <a:pt x="1536" y="1632"/>
                </a:lnTo>
                <a:lnTo>
                  <a:pt x="0" y="16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pic>
        <p:nvPicPr>
          <p:cNvPr id="13315" name="Picture 3" descr="clip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0600">
            <a:off x="634365" y="1461370"/>
            <a:ext cx="1950244" cy="19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reeform 4"/>
          <p:cNvSpPr>
            <a:spLocks/>
          </p:cNvSpPr>
          <p:nvPr/>
        </p:nvSpPr>
        <p:spPr bwMode="auto">
          <a:xfrm>
            <a:off x="91440" y="146137"/>
            <a:ext cx="8981123" cy="968158"/>
          </a:xfrm>
          <a:custGeom>
            <a:avLst/>
            <a:gdLst>
              <a:gd name="T0" fmla="*/ 0 w 6286"/>
              <a:gd name="T1" fmla="*/ 0 h 742"/>
              <a:gd name="T2" fmla="*/ 2147483647 w 6286"/>
              <a:gd name="T3" fmla="*/ 0 h 742"/>
              <a:gd name="T4" fmla="*/ 2147483647 w 6286"/>
              <a:gd name="T5" fmla="*/ 2147483647 h 742"/>
              <a:gd name="T6" fmla="*/ 0 w 6286"/>
              <a:gd name="T7" fmla="*/ 2147483647 h 742"/>
              <a:gd name="T8" fmla="*/ 0 w 6286"/>
              <a:gd name="T9" fmla="*/ 0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86"/>
              <a:gd name="T16" fmla="*/ 0 h 742"/>
              <a:gd name="T17" fmla="*/ 6286 w 6286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86" h="742">
                <a:moveTo>
                  <a:pt x="0" y="0"/>
                </a:moveTo>
                <a:lnTo>
                  <a:pt x="6285" y="0"/>
                </a:lnTo>
                <a:lnTo>
                  <a:pt x="6285" y="741"/>
                </a:lnTo>
                <a:lnTo>
                  <a:pt x="0" y="7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67013"/>
            <a:ext cx="9189720" cy="8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700" b="1">
                <a:solidFill>
                  <a:srgbClr val="FF0000"/>
                </a:solidFill>
              </a:rPr>
              <a:t>Лездеме</a:t>
            </a:r>
            <a:r>
              <a:rPr lang="en-GB" sz="1700" b="1">
                <a:solidFill>
                  <a:srgbClr val="FF0000"/>
                </a:solidFill>
                <a:latin typeface="Bookman Old Style - 16" charset="0"/>
              </a:rPr>
              <a:t>!</a:t>
            </a:r>
          </a:p>
          <a:p>
            <a:pPr algn="ctr" eaLnBrk="1" hangingPunct="1"/>
            <a:r>
              <a:rPr lang="kk-KZ" b="1"/>
              <a:t>Сіздің топтың екі қалған оқушысына бүгінгі сабақтың негізгі сөздерін түсіндіру үшін сізде бір минут бар:</a:t>
            </a:r>
            <a:r>
              <a:rPr lang="kk-KZ"/>
              <a:t> </a:t>
            </a:r>
            <a:endParaRPr lang="en-GB"/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2697480" y="1638822"/>
            <a:ext cx="5809298" cy="587158"/>
            <a:chOff x="1888" y="1256"/>
            <a:chExt cx="4066" cy="450"/>
          </a:xfrm>
        </p:grpSpPr>
        <p:sp>
          <p:nvSpPr>
            <p:cNvPr id="13325" name="Freeform 6"/>
            <p:cNvSpPr>
              <a:spLocks/>
            </p:cNvSpPr>
            <p:nvPr/>
          </p:nvSpPr>
          <p:spPr bwMode="auto">
            <a:xfrm>
              <a:off x="1888" y="1256"/>
              <a:ext cx="4066" cy="450"/>
            </a:xfrm>
            <a:custGeom>
              <a:avLst/>
              <a:gdLst>
                <a:gd name="T0" fmla="*/ 0 w 4066"/>
                <a:gd name="T1" fmla="*/ 0 h 450"/>
                <a:gd name="T2" fmla="*/ 4065 w 4066"/>
                <a:gd name="T3" fmla="*/ 0 h 450"/>
                <a:gd name="T4" fmla="*/ 4065 w 4066"/>
                <a:gd name="T5" fmla="*/ 449 h 450"/>
                <a:gd name="T6" fmla="*/ 0 w 4066"/>
                <a:gd name="T7" fmla="*/ 449 h 450"/>
                <a:gd name="T8" fmla="*/ 0 w 4066"/>
                <a:gd name="T9" fmla="*/ 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6"/>
                <a:gd name="T16" fmla="*/ 0 h 450"/>
                <a:gd name="T17" fmla="*/ 4066 w 4066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6" h="450">
                  <a:moveTo>
                    <a:pt x="0" y="0"/>
                  </a:moveTo>
                  <a:lnTo>
                    <a:pt x="4065" y="0"/>
                  </a:lnTo>
                  <a:lnTo>
                    <a:pt x="4065" y="449"/>
                  </a:lnTo>
                  <a:lnTo>
                    <a:pt x="0" y="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Text Box 7"/>
            <p:cNvSpPr txBox="1">
              <a:spLocks noChangeArrowheads="1"/>
            </p:cNvSpPr>
            <p:nvPr/>
          </p:nvSpPr>
          <p:spPr bwMode="auto">
            <a:xfrm>
              <a:off x="2051" y="1278"/>
              <a:ext cx="369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sz="2900">
                  <a:solidFill>
                    <a:srgbClr val="000000"/>
                  </a:solidFill>
                  <a:latin typeface="Arial - 72" charset="0"/>
                </a:rPr>
                <a:t> </a:t>
              </a:r>
            </a:p>
          </p:txBody>
        </p:sp>
      </p:grpSp>
      <p:sp>
        <p:nvSpPr>
          <p:cNvPr id="13319" name="Freeform 9"/>
          <p:cNvSpPr>
            <a:spLocks/>
          </p:cNvSpPr>
          <p:nvPr/>
        </p:nvSpPr>
        <p:spPr bwMode="auto">
          <a:xfrm>
            <a:off x="3337560" y="2818357"/>
            <a:ext cx="4733449" cy="608034"/>
          </a:xfrm>
          <a:custGeom>
            <a:avLst/>
            <a:gdLst>
              <a:gd name="T0" fmla="*/ 0 w 2938"/>
              <a:gd name="T1" fmla="*/ 0 h 466"/>
              <a:gd name="T2" fmla="*/ 2147483647 w 2938"/>
              <a:gd name="T3" fmla="*/ 0 h 466"/>
              <a:gd name="T4" fmla="*/ 2147483647 w 2938"/>
              <a:gd name="T5" fmla="*/ 2147483647 h 466"/>
              <a:gd name="T6" fmla="*/ 0 w 2938"/>
              <a:gd name="T7" fmla="*/ 2147483647 h 466"/>
              <a:gd name="T8" fmla="*/ 0 w 2938"/>
              <a:gd name="T9" fmla="*/ 0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38"/>
              <a:gd name="T16" fmla="*/ 0 h 466"/>
              <a:gd name="T17" fmla="*/ 2938 w 2938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38" h="466">
                <a:moveTo>
                  <a:pt x="0" y="0"/>
                </a:moveTo>
                <a:lnTo>
                  <a:pt x="2937" y="0"/>
                </a:lnTo>
                <a:lnTo>
                  <a:pt x="2937" y="465"/>
                </a:lnTo>
                <a:lnTo>
                  <a:pt x="0" y="4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13320" name="Freeform 10"/>
          <p:cNvSpPr>
            <a:spLocks/>
          </p:cNvSpPr>
          <p:nvPr/>
        </p:nvSpPr>
        <p:spPr bwMode="auto">
          <a:xfrm>
            <a:off x="1005840" y="3799562"/>
            <a:ext cx="7672388" cy="827240"/>
          </a:xfrm>
          <a:custGeom>
            <a:avLst/>
            <a:gdLst>
              <a:gd name="T0" fmla="*/ 0 w 5370"/>
              <a:gd name="T1" fmla="*/ 0 h 634"/>
              <a:gd name="T2" fmla="*/ 2147483647 w 5370"/>
              <a:gd name="T3" fmla="*/ 0 h 634"/>
              <a:gd name="T4" fmla="*/ 2147483647 w 5370"/>
              <a:gd name="T5" fmla="*/ 2147483647 h 634"/>
              <a:gd name="T6" fmla="*/ 0 w 5370"/>
              <a:gd name="T7" fmla="*/ 2147483647 h 634"/>
              <a:gd name="T8" fmla="*/ 0 w 5370"/>
              <a:gd name="T9" fmla="*/ 0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70"/>
              <a:gd name="T16" fmla="*/ 0 h 634"/>
              <a:gd name="T17" fmla="*/ 5370 w 5370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70" h="634">
                <a:moveTo>
                  <a:pt x="0" y="0"/>
                </a:moveTo>
                <a:lnTo>
                  <a:pt x="5369" y="0"/>
                </a:lnTo>
                <a:lnTo>
                  <a:pt x="5369" y="633"/>
                </a:lnTo>
                <a:lnTo>
                  <a:pt x="0" y="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71450" y="5208740"/>
            <a:ext cx="2377440" cy="27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300" dirty="0" smtClean="0">
                <a:solidFill>
                  <a:srgbClr val="000000"/>
                </a:solidFill>
              </a:rPr>
              <a:t> </a:t>
            </a:r>
            <a:endParaRPr lang="en-GB" sz="1300" dirty="0">
              <a:solidFill>
                <a:srgbClr val="000000"/>
              </a:solidFill>
              <a:latin typeface="Lucida Handwriting - 16" charset="0"/>
            </a:endParaRP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340418" y="2909692"/>
            <a:ext cx="5120640" cy="3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Сөздің өзін атамай түсіндіру</a:t>
            </a:r>
            <a:endParaRPr lang="en-GB">
              <a:solidFill>
                <a:srgbClr val="000000"/>
              </a:solidFill>
              <a:latin typeface="Arial - 72" charset="0"/>
            </a:endParaRP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040380" y="1764082"/>
            <a:ext cx="5372100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FF0000"/>
                </a:solidFill>
              </a:rPr>
              <a:t>Конверттен бір сөзді бір рет алу</a:t>
            </a:r>
            <a:endParaRPr lang="en-GB" sz="1600" b="1">
              <a:solidFill>
                <a:srgbClr val="FF0000"/>
              </a:solidFill>
              <a:latin typeface="Bookman Old Style - 16" charset="0"/>
            </a:endParaRP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1314450" y="3843925"/>
            <a:ext cx="7146608" cy="7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100" b="1">
                <a:solidFill>
                  <a:srgbClr val="FF0000"/>
                </a:solidFill>
              </a:rPr>
              <a:t>Сөзді тапқан бірінші адам конверттен келесіні таңдайды және қалғандарына түсіндіреді! </a:t>
            </a:r>
            <a:endParaRPr lang="en-GB" sz="21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62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Ол кім? Бұл не?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736181"/>
              </p:ext>
            </p:extLst>
          </p:nvPr>
        </p:nvGraphicFramePr>
        <p:xfrm>
          <a:off x="827584" y="1412776"/>
          <a:ext cx="7848873" cy="4464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1787"/>
                <a:gridCol w="1962362"/>
                <a:gridCol w="1962362"/>
                <a:gridCol w="1962362"/>
              </a:tblGrid>
              <a:tr h="48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сөз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сөз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сөз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сөз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</a:tr>
              <a:tr h="397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52" marR="570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3778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76672"/>
            <a:ext cx="8382000" cy="746125"/>
          </a:xfrm>
        </p:spPr>
        <p:txBody>
          <a:bodyPr/>
          <a:lstStyle/>
          <a:p>
            <a:pPr marL="0" indent="0">
              <a:buFont typeface="Webdings" charset="0"/>
              <a:buNone/>
              <a:defRPr/>
            </a:pPr>
            <a:r>
              <a:rPr lang="en-US" altLang="en-US" b="1" dirty="0" smtClean="0">
                <a:latin typeface="+mj-lt"/>
              </a:rPr>
              <a:t> </a:t>
            </a:r>
            <a:r>
              <a:rPr lang="kk-KZ" altLang="en-US" b="1" dirty="0" smtClean="0">
                <a:latin typeface="+mj-lt"/>
              </a:rPr>
              <a:t> </a:t>
            </a:r>
            <a:endParaRPr lang="en-GB" b="1" dirty="0">
              <a:latin typeface="+mj-lt"/>
            </a:endParaRPr>
          </a:p>
          <a:p>
            <a:pPr>
              <a:buFontTx/>
              <a:buNone/>
              <a:defRPr/>
            </a:pPr>
            <a:endParaRPr lang="en-GB" sz="2800" dirty="0"/>
          </a:p>
          <a:p>
            <a:pPr>
              <a:buFontTx/>
              <a:buNone/>
              <a:defRPr/>
            </a:pPr>
            <a:endParaRPr lang="en-GB" dirty="0"/>
          </a:p>
          <a:p>
            <a:pPr>
              <a:buFontTx/>
              <a:buNone/>
              <a:defRPr/>
            </a:pPr>
            <a:endParaRPr lang="en-GB" dirty="0"/>
          </a:p>
        </p:txBody>
      </p:sp>
      <p:grpSp>
        <p:nvGrpSpPr>
          <p:cNvPr id="5123" name="Group 25"/>
          <p:cNvGrpSpPr>
            <a:grpSpLocks/>
          </p:cNvGrpSpPr>
          <p:nvPr/>
        </p:nvGrpSpPr>
        <p:grpSpPr bwMode="auto">
          <a:xfrm>
            <a:off x="395536" y="260648"/>
            <a:ext cx="8352928" cy="6264696"/>
            <a:chOff x="1401" y="1907"/>
            <a:chExt cx="3368" cy="2158"/>
          </a:xfrm>
        </p:grpSpPr>
        <p:sp>
          <p:nvSpPr>
            <p:cNvPr id="126981" name="Oval 5"/>
            <p:cNvSpPr>
              <a:spLocks noChangeArrowheads="1"/>
            </p:cNvSpPr>
            <p:nvPr/>
          </p:nvSpPr>
          <p:spPr bwMode="auto">
            <a:xfrm>
              <a:off x="2519" y="2652"/>
              <a:ext cx="1044" cy="670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  </a:t>
              </a:r>
              <a:r>
                <a:rPr lang="ru-RU" dirty="0" err="1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оқиға</a:t>
              </a:r>
              <a:r>
                <a:rPr lang="ru-RU" dirty="0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kk-KZ" dirty="0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не</a:t>
              </a:r>
            </a:p>
            <a:p>
              <a:pPr algn="ctr" eaLnBrk="1" hangingPunct="1">
                <a:defRPr/>
              </a:pPr>
              <a:r>
                <a:rPr lang="kk-KZ" dirty="0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идея</a:t>
              </a:r>
              <a:endParaRPr lang="en-GB" dirty="0">
                <a:solidFill>
                  <a:srgbClr val="262626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6982" name="AutoShape 6"/>
            <p:cNvCxnSpPr>
              <a:cxnSpLocks noChangeShapeType="1"/>
              <a:stCxn id="126981" idx="6"/>
              <a:endCxn id="126983" idx="2"/>
            </p:cNvCxnSpPr>
            <p:nvPr/>
          </p:nvCxnSpPr>
          <p:spPr bwMode="auto">
            <a:xfrm flipV="1">
              <a:off x="3563" y="2982"/>
              <a:ext cx="523" cy="5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26983" name="Oval 7"/>
            <p:cNvSpPr>
              <a:spLocks noChangeArrowheads="1"/>
            </p:cNvSpPr>
            <p:nvPr/>
          </p:nvSpPr>
          <p:spPr bwMode="auto">
            <a:xfrm>
              <a:off x="4086" y="2747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6" name="Oval 10"/>
            <p:cNvSpPr>
              <a:spLocks noChangeArrowheads="1"/>
            </p:cNvSpPr>
            <p:nvPr/>
          </p:nvSpPr>
          <p:spPr bwMode="auto">
            <a:xfrm>
              <a:off x="2696" y="3596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7" name="Oval 11"/>
            <p:cNvSpPr>
              <a:spLocks noChangeArrowheads="1"/>
            </p:cNvSpPr>
            <p:nvPr/>
          </p:nvSpPr>
          <p:spPr bwMode="auto">
            <a:xfrm>
              <a:off x="2697" y="1907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8" name="Oval 12"/>
            <p:cNvSpPr>
              <a:spLocks noChangeArrowheads="1"/>
            </p:cNvSpPr>
            <p:nvPr/>
          </p:nvSpPr>
          <p:spPr bwMode="auto">
            <a:xfrm>
              <a:off x="1401" y="2752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9" name="Oval 13"/>
            <p:cNvSpPr>
              <a:spLocks noChangeArrowheads="1"/>
            </p:cNvSpPr>
            <p:nvPr/>
          </p:nvSpPr>
          <p:spPr bwMode="auto">
            <a:xfrm>
              <a:off x="3872" y="1942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90" name="Oval 14"/>
            <p:cNvSpPr>
              <a:spLocks noChangeArrowheads="1"/>
            </p:cNvSpPr>
            <p:nvPr/>
          </p:nvSpPr>
          <p:spPr bwMode="auto">
            <a:xfrm>
              <a:off x="1477" y="1972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91" name="Oval 15"/>
            <p:cNvSpPr>
              <a:spLocks noChangeArrowheads="1"/>
            </p:cNvSpPr>
            <p:nvPr/>
          </p:nvSpPr>
          <p:spPr bwMode="auto">
            <a:xfrm>
              <a:off x="3912" y="3470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92" name="Oval 16"/>
            <p:cNvSpPr>
              <a:spLocks noChangeArrowheads="1"/>
            </p:cNvSpPr>
            <p:nvPr/>
          </p:nvSpPr>
          <p:spPr bwMode="auto">
            <a:xfrm>
              <a:off x="1436" y="3499"/>
              <a:ext cx="683" cy="46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6993" name="AutoShape 17"/>
            <p:cNvCxnSpPr>
              <a:cxnSpLocks noChangeShapeType="1"/>
              <a:stCxn id="126981" idx="4"/>
              <a:endCxn id="126986" idx="0"/>
            </p:cNvCxnSpPr>
            <p:nvPr/>
          </p:nvCxnSpPr>
          <p:spPr bwMode="auto">
            <a:xfrm flipH="1">
              <a:off x="3038" y="3322"/>
              <a:ext cx="3" cy="274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6994" name="AutoShape 18"/>
            <p:cNvCxnSpPr>
              <a:cxnSpLocks noChangeShapeType="1"/>
              <a:stCxn id="126981" idx="5"/>
              <a:endCxn id="126991" idx="1"/>
            </p:cNvCxnSpPr>
            <p:nvPr/>
          </p:nvCxnSpPr>
          <p:spPr bwMode="auto">
            <a:xfrm>
              <a:off x="3410" y="3224"/>
              <a:ext cx="602" cy="315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6995" name="AutoShape 19"/>
            <p:cNvCxnSpPr>
              <a:cxnSpLocks noChangeShapeType="1"/>
              <a:stCxn id="126981" idx="3"/>
              <a:endCxn id="126992" idx="7"/>
            </p:cNvCxnSpPr>
            <p:nvPr/>
          </p:nvCxnSpPr>
          <p:spPr bwMode="auto">
            <a:xfrm flipH="1">
              <a:off x="2019" y="3224"/>
              <a:ext cx="653" cy="344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6996" name="AutoShape 20"/>
            <p:cNvCxnSpPr>
              <a:cxnSpLocks noChangeShapeType="1"/>
              <a:stCxn id="126981" idx="2"/>
              <a:endCxn id="126988" idx="6"/>
            </p:cNvCxnSpPr>
            <p:nvPr/>
          </p:nvCxnSpPr>
          <p:spPr bwMode="auto">
            <a:xfrm flipH="1">
              <a:off x="2084" y="2987"/>
              <a:ext cx="435" cy="0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6997" name="AutoShape 21"/>
            <p:cNvCxnSpPr>
              <a:cxnSpLocks noChangeShapeType="1"/>
              <a:stCxn id="126981" idx="1"/>
              <a:endCxn id="126990" idx="5"/>
            </p:cNvCxnSpPr>
            <p:nvPr/>
          </p:nvCxnSpPr>
          <p:spPr bwMode="auto">
            <a:xfrm flipH="1" flipV="1">
              <a:off x="2060" y="2372"/>
              <a:ext cx="612" cy="378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6998" name="AutoShape 22"/>
            <p:cNvCxnSpPr>
              <a:cxnSpLocks noChangeShapeType="1"/>
              <a:stCxn id="126981" idx="0"/>
              <a:endCxn id="126987" idx="4"/>
            </p:cNvCxnSpPr>
            <p:nvPr/>
          </p:nvCxnSpPr>
          <p:spPr bwMode="auto">
            <a:xfrm flipH="1" flipV="1">
              <a:off x="3039" y="2376"/>
              <a:ext cx="2" cy="276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26999" name="AutoShape 23"/>
            <p:cNvCxnSpPr>
              <a:cxnSpLocks noChangeShapeType="1"/>
              <a:stCxn id="126981" idx="7"/>
              <a:endCxn id="126989" idx="3"/>
            </p:cNvCxnSpPr>
            <p:nvPr/>
          </p:nvCxnSpPr>
          <p:spPr bwMode="auto">
            <a:xfrm flipV="1">
              <a:off x="3410" y="2342"/>
              <a:ext cx="562" cy="408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4684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404664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Ұйымдастыру кезеңі.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«ББК» кестесі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3078648"/>
              </p:ext>
            </p:extLst>
          </p:nvPr>
        </p:nvGraphicFramePr>
        <p:xfrm>
          <a:off x="1524000" y="1397000"/>
          <a:ext cx="6096000" cy="25439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2000"/>
                <a:gridCol w="2032000"/>
                <a:gridCol w="2032000"/>
              </a:tblGrid>
              <a:tr h="95188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Білемін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Білгім келеді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Үйрендім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592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9394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01.fsimg.ru/4/tlog_box/1620/162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988840" y="2446804"/>
            <a:ext cx="14113568" cy="110799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kk-KZ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Бүгін балалар көңіл күйіміз қандай?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493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4366260" y="2609589"/>
            <a:ext cx="4610577" cy="2820966"/>
          </a:xfrm>
          <a:custGeom>
            <a:avLst/>
            <a:gdLst>
              <a:gd name="T0" fmla="*/ 0 w 3227"/>
              <a:gd name="T1" fmla="*/ 0 h 2162"/>
              <a:gd name="T2" fmla="*/ 2147483647 w 3227"/>
              <a:gd name="T3" fmla="*/ 0 h 2162"/>
              <a:gd name="T4" fmla="*/ 2147483647 w 3227"/>
              <a:gd name="T5" fmla="*/ 2147483647 h 2162"/>
              <a:gd name="T6" fmla="*/ 0 w 3227"/>
              <a:gd name="T7" fmla="*/ 2147483647 h 2162"/>
              <a:gd name="T8" fmla="*/ 0 w 3227"/>
              <a:gd name="T9" fmla="*/ 0 h 2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7"/>
              <a:gd name="T16" fmla="*/ 0 h 2162"/>
              <a:gd name="T17" fmla="*/ 3227 w 3227"/>
              <a:gd name="T18" fmla="*/ 2162 h 2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7" h="2162">
                <a:moveTo>
                  <a:pt x="0" y="0"/>
                </a:moveTo>
                <a:lnTo>
                  <a:pt x="3226" y="0"/>
                </a:lnTo>
                <a:lnTo>
                  <a:pt x="3226" y="2161"/>
                </a:lnTo>
                <a:lnTo>
                  <a:pt x="0" y="2161"/>
                </a:lnTo>
                <a:lnTo>
                  <a:pt x="0" y="0"/>
                </a:lnTo>
                <a:close/>
              </a:path>
            </a:pathLst>
          </a:custGeom>
          <a:solidFill>
            <a:srgbClr val="7B7BC0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190" y="929014"/>
            <a:ext cx="3636169" cy="2507815"/>
            <a:chOff x="264" y="712"/>
            <a:chExt cx="2545" cy="19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4" y="712"/>
              <a:ext cx="2545" cy="1922"/>
              <a:chOff x="264" y="712"/>
              <a:chExt cx="2545" cy="1922"/>
            </a:xfrm>
          </p:grpSpPr>
          <p:sp>
            <p:nvSpPr>
              <p:cNvPr id="7188" name="Freeform 5"/>
              <p:cNvSpPr>
                <a:spLocks/>
              </p:cNvSpPr>
              <p:nvPr/>
            </p:nvSpPr>
            <p:spPr bwMode="auto">
              <a:xfrm>
                <a:off x="264" y="712"/>
                <a:ext cx="2545" cy="1921"/>
              </a:xfrm>
              <a:custGeom>
                <a:avLst/>
                <a:gdLst>
                  <a:gd name="T0" fmla="*/ 0 w 2545"/>
                  <a:gd name="T1" fmla="*/ 0 h 1921"/>
                  <a:gd name="T2" fmla="*/ 2544 w 2545"/>
                  <a:gd name="T3" fmla="*/ 0 h 1921"/>
                  <a:gd name="T4" fmla="*/ 2544 w 2545"/>
                  <a:gd name="T5" fmla="*/ 1920 h 1921"/>
                  <a:gd name="T6" fmla="*/ 0 w 2545"/>
                  <a:gd name="T7" fmla="*/ 1920 h 1921"/>
                  <a:gd name="T8" fmla="*/ 0 w 2545"/>
                  <a:gd name="T9" fmla="*/ 0 h 1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5"/>
                  <a:gd name="T16" fmla="*/ 0 h 1921"/>
                  <a:gd name="T17" fmla="*/ 2545 w 2545"/>
                  <a:gd name="T18" fmla="*/ 1921 h 1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5" h="1921">
                    <a:moveTo>
                      <a:pt x="0" y="0"/>
                    </a:moveTo>
                    <a:lnTo>
                      <a:pt x="2544" y="0"/>
                    </a:lnTo>
                    <a:lnTo>
                      <a:pt x="2544" y="1920"/>
                    </a:lnTo>
                    <a:lnTo>
                      <a:pt x="0" y="19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9" name="Freeform 6"/>
              <p:cNvSpPr>
                <a:spLocks/>
              </p:cNvSpPr>
              <p:nvPr/>
            </p:nvSpPr>
            <p:spPr bwMode="auto">
              <a:xfrm>
                <a:off x="272" y="1360"/>
                <a:ext cx="2513" cy="713"/>
              </a:xfrm>
              <a:custGeom>
                <a:avLst/>
                <a:gdLst>
                  <a:gd name="T0" fmla="*/ 0 w 2513"/>
                  <a:gd name="T1" fmla="*/ 0 h 713"/>
                  <a:gd name="T2" fmla="*/ 2512 w 2513"/>
                  <a:gd name="T3" fmla="*/ 0 h 713"/>
                  <a:gd name="T4" fmla="*/ 2512 w 2513"/>
                  <a:gd name="T5" fmla="*/ 712 h 713"/>
                  <a:gd name="T6" fmla="*/ 0 w 2513"/>
                  <a:gd name="T7" fmla="*/ 712 h 713"/>
                  <a:gd name="T8" fmla="*/ 0 w 2513"/>
                  <a:gd name="T9" fmla="*/ 0 h 7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3"/>
                  <a:gd name="T16" fmla="*/ 0 h 713"/>
                  <a:gd name="T17" fmla="*/ 2513 w 2513"/>
                  <a:gd name="T18" fmla="*/ 713 h 7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3" h="713">
                    <a:moveTo>
                      <a:pt x="0" y="0"/>
                    </a:moveTo>
                    <a:lnTo>
                      <a:pt x="2512" y="0"/>
                    </a:lnTo>
                    <a:lnTo>
                      <a:pt x="2512" y="712"/>
                    </a:lnTo>
                    <a:lnTo>
                      <a:pt x="0" y="7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0" name="Freeform 7"/>
              <p:cNvSpPr>
                <a:spLocks/>
              </p:cNvSpPr>
              <p:nvPr/>
            </p:nvSpPr>
            <p:spPr bwMode="auto">
              <a:xfrm>
                <a:off x="1080" y="720"/>
                <a:ext cx="866" cy="634"/>
              </a:xfrm>
              <a:custGeom>
                <a:avLst/>
                <a:gdLst>
                  <a:gd name="T0" fmla="*/ 0 w 866"/>
                  <a:gd name="T1" fmla="*/ 0 h 634"/>
                  <a:gd name="T2" fmla="*/ 865 w 866"/>
                  <a:gd name="T3" fmla="*/ 0 h 634"/>
                  <a:gd name="T4" fmla="*/ 865 w 866"/>
                  <a:gd name="T5" fmla="*/ 633 h 634"/>
                  <a:gd name="T6" fmla="*/ 0 w 866"/>
                  <a:gd name="T7" fmla="*/ 633 h 634"/>
                  <a:gd name="T8" fmla="*/ 0 w 866"/>
                  <a:gd name="T9" fmla="*/ 0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6"/>
                  <a:gd name="T16" fmla="*/ 0 h 634"/>
                  <a:gd name="T17" fmla="*/ 866 w 866"/>
                  <a:gd name="T18" fmla="*/ 634 h 6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6" h="634">
                    <a:moveTo>
                      <a:pt x="0" y="0"/>
                    </a:moveTo>
                    <a:lnTo>
                      <a:pt x="865" y="0"/>
                    </a:lnTo>
                    <a:lnTo>
                      <a:pt x="865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1" name="Freeform 8"/>
              <p:cNvSpPr>
                <a:spLocks/>
              </p:cNvSpPr>
              <p:nvPr/>
            </p:nvSpPr>
            <p:spPr bwMode="auto">
              <a:xfrm>
                <a:off x="1084" y="1380"/>
                <a:ext cx="873" cy="675"/>
              </a:xfrm>
              <a:custGeom>
                <a:avLst/>
                <a:gdLst>
                  <a:gd name="T0" fmla="*/ 0 w 873"/>
                  <a:gd name="T1" fmla="*/ 0 h 675"/>
                  <a:gd name="T2" fmla="*/ 872 w 873"/>
                  <a:gd name="T3" fmla="*/ 0 h 675"/>
                  <a:gd name="T4" fmla="*/ 872 w 873"/>
                  <a:gd name="T5" fmla="*/ 674 h 675"/>
                  <a:gd name="T6" fmla="*/ 0 w 873"/>
                  <a:gd name="T7" fmla="*/ 674 h 675"/>
                  <a:gd name="T8" fmla="*/ 0 w 873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3"/>
                  <a:gd name="T16" fmla="*/ 0 h 675"/>
                  <a:gd name="T17" fmla="*/ 873 w 873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3" h="675">
                    <a:moveTo>
                      <a:pt x="0" y="0"/>
                    </a:moveTo>
                    <a:lnTo>
                      <a:pt x="872" y="0"/>
                    </a:lnTo>
                    <a:lnTo>
                      <a:pt x="872" y="674"/>
                    </a:lnTo>
                    <a:lnTo>
                      <a:pt x="0" y="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2" name="Freeform 9"/>
              <p:cNvSpPr>
                <a:spLocks/>
              </p:cNvSpPr>
              <p:nvPr/>
            </p:nvSpPr>
            <p:spPr bwMode="auto">
              <a:xfrm>
                <a:off x="1084" y="2076"/>
                <a:ext cx="862" cy="558"/>
              </a:xfrm>
              <a:custGeom>
                <a:avLst/>
                <a:gdLst>
                  <a:gd name="T0" fmla="*/ 0 w 862"/>
                  <a:gd name="T1" fmla="*/ 0 h 558"/>
                  <a:gd name="T2" fmla="*/ 861 w 862"/>
                  <a:gd name="T3" fmla="*/ 0 h 558"/>
                  <a:gd name="T4" fmla="*/ 861 w 862"/>
                  <a:gd name="T5" fmla="*/ 557 h 558"/>
                  <a:gd name="T6" fmla="*/ 0 w 862"/>
                  <a:gd name="T7" fmla="*/ 557 h 558"/>
                  <a:gd name="T8" fmla="*/ 0 w 862"/>
                  <a:gd name="T9" fmla="*/ 0 h 5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2"/>
                  <a:gd name="T16" fmla="*/ 0 h 558"/>
                  <a:gd name="T17" fmla="*/ 862 w 862"/>
                  <a:gd name="T18" fmla="*/ 558 h 5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2" h="558">
                    <a:moveTo>
                      <a:pt x="0" y="0"/>
                    </a:moveTo>
                    <a:lnTo>
                      <a:pt x="861" y="0"/>
                    </a:lnTo>
                    <a:lnTo>
                      <a:pt x="861" y="557"/>
                    </a:lnTo>
                    <a:lnTo>
                      <a:pt x="0" y="5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592" y="952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1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1464" y="928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2</a:t>
              </a:r>
            </a:p>
          </p:txBody>
        </p:sp>
        <p:sp>
          <p:nvSpPr>
            <p:cNvPr id="7181" name="Text Box 12"/>
            <p:cNvSpPr txBox="1">
              <a:spLocks noChangeArrowheads="1"/>
            </p:cNvSpPr>
            <p:nvPr/>
          </p:nvSpPr>
          <p:spPr bwMode="auto">
            <a:xfrm>
              <a:off x="2296" y="936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3</a:t>
              </a:r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592" y="1624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4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1432" y="1608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5</a:t>
              </a: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2280" y="1624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6</a:t>
              </a:r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584" y="2264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7</a:t>
              </a:r>
            </a:p>
          </p:txBody>
        </p:sp>
        <p:sp>
          <p:nvSpPr>
            <p:cNvPr id="7186" name="Text Box 17"/>
            <p:cNvSpPr txBox="1">
              <a:spLocks noChangeArrowheads="1"/>
            </p:cNvSpPr>
            <p:nvPr/>
          </p:nvSpPr>
          <p:spPr bwMode="auto">
            <a:xfrm>
              <a:off x="1408" y="2256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8</a:t>
              </a:r>
            </a:p>
          </p:txBody>
        </p:sp>
        <p:sp>
          <p:nvSpPr>
            <p:cNvPr id="7187" name="Text Box 18"/>
            <p:cNvSpPr txBox="1">
              <a:spLocks noChangeArrowheads="1"/>
            </p:cNvSpPr>
            <p:nvPr/>
          </p:nvSpPr>
          <p:spPr bwMode="auto">
            <a:xfrm>
              <a:off x="2312" y="2264"/>
              <a:ext cx="27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GB" altLang="ru-RU" sz="1400">
                  <a:solidFill>
                    <a:srgbClr val="000000"/>
                  </a:solidFill>
                  <a:latin typeface="Arial - 72" charset="0"/>
                </a:rPr>
                <a:t>9</a:t>
              </a:r>
            </a:p>
          </p:txBody>
        </p:sp>
      </p:grpSp>
      <p:sp>
        <p:nvSpPr>
          <p:cNvPr id="7172" name="Text Box 19"/>
          <p:cNvSpPr txBox="1">
            <a:spLocks noChangeArrowheads="1"/>
          </p:cNvSpPr>
          <p:nvPr/>
        </p:nvSpPr>
        <p:spPr bwMode="auto">
          <a:xfrm>
            <a:off x="251460" y="0"/>
            <a:ext cx="8983980" cy="9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altLang="ru-RU" sz="5700" b="1">
                <a:solidFill>
                  <a:schemeClr val="bg1"/>
                </a:solidFill>
                <a:latin typeface="Trebuchet MS - 16" charset="0"/>
              </a:rPr>
              <a:t>Крестик</a:t>
            </a:r>
            <a:r>
              <a:rPr kumimoji="0" lang="ru-RU" altLang="ru-RU" sz="5700" b="1">
                <a:solidFill>
                  <a:schemeClr val="bg1"/>
                </a:solidFill>
              </a:rPr>
              <a:t>тер</a:t>
            </a:r>
            <a:r>
              <a:rPr kumimoji="0" lang="ru-RU" altLang="ru-RU" sz="5700" b="1">
                <a:solidFill>
                  <a:schemeClr val="bg1"/>
                </a:solidFill>
                <a:latin typeface="Trebuchet MS - 16" charset="0"/>
              </a:rPr>
              <a:t>-н</a:t>
            </a:r>
            <a:r>
              <a:rPr kumimoji="0" lang="ru-RU" altLang="ru-RU" sz="5700" b="1">
                <a:solidFill>
                  <a:schemeClr val="bg1"/>
                </a:solidFill>
              </a:rPr>
              <a:t>ө</a:t>
            </a:r>
            <a:r>
              <a:rPr kumimoji="0" lang="ru-RU" altLang="ru-RU" sz="5700" b="1">
                <a:solidFill>
                  <a:schemeClr val="bg1"/>
                </a:solidFill>
                <a:latin typeface="Trebuchet MS - 16" charset="0"/>
              </a:rPr>
              <a:t>л</a:t>
            </a:r>
            <a:r>
              <a:rPr kumimoji="0" lang="ru-RU" altLang="ru-RU" sz="5700" b="1">
                <a:solidFill>
                  <a:schemeClr val="bg1"/>
                </a:solidFill>
              </a:rPr>
              <a:t>діктер</a:t>
            </a:r>
            <a:endParaRPr kumimoji="0" lang="en-GB" altLang="ru-RU" sz="5700" b="1">
              <a:solidFill>
                <a:schemeClr val="bg1"/>
              </a:solidFill>
              <a:latin typeface="Trebuchet MS - 16" charset="0"/>
            </a:endParaRPr>
          </a:p>
        </p:txBody>
      </p:sp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5554980" y="2880986"/>
            <a:ext cx="2377440" cy="69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4000" b="1">
                <a:solidFill>
                  <a:srgbClr val="7B7BC0"/>
                </a:solidFill>
                <a:latin typeface="Trebuchet MS - 16" charset="0"/>
              </a:rPr>
              <a:t>Rules:</a:t>
            </a:r>
          </a:p>
        </p:txBody>
      </p:sp>
      <p:sp>
        <p:nvSpPr>
          <p:cNvPr id="7174" name="Text Box 21"/>
          <p:cNvSpPr txBox="1">
            <a:spLocks noChangeArrowheads="1"/>
          </p:cNvSpPr>
          <p:nvPr/>
        </p:nvSpPr>
        <p:spPr bwMode="auto">
          <a:xfrm>
            <a:off x="4357688" y="2582189"/>
            <a:ext cx="4610577" cy="26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1.  </a:t>
            </a:r>
            <a:r>
              <a:rPr kumimoji="0" lang="kk-KZ" altLang="ru-RU" sz="1700" b="1">
                <a:solidFill>
                  <a:schemeClr val="bg1"/>
                </a:solidFill>
              </a:rPr>
              <a:t>1-ші команда</a:t>
            </a:r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 (</a:t>
            </a:r>
            <a:r>
              <a:rPr kumimoji="0" lang="kk-KZ" altLang="ru-RU" sz="1700" b="1">
                <a:solidFill>
                  <a:schemeClr val="bg1"/>
                </a:solidFill>
              </a:rPr>
              <a:t>нөлдіктер</a:t>
            </a:r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) </a:t>
            </a:r>
            <a:r>
              <a:rPr kumimoji="0" lang="kk-KZ" altLang="ru-RU" sz="1700" b="1">
                <a:solidFill>
                  <a:schemeClr val="bg1"/>
                </a:solidFill>
              </a:rPr>
              <a:t>кестеден сан таңдайды</a:t>
            </a:r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.</a:t>
            </a:r>
          </a:p>
          <a:p>
            <a:pPr algn="just"/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2.  </a:t>
            </a:r>
            <a:r>
              <a:rPr kumimoji="0" lang="kk-KZ" altLang="ru-RU" sz="1700" b="1">
                <a:solidFill>
                  <a:schemeClr val="bg1"/>
                </a:solidFill>
              </a:rPr>
              <a:t>Мұғалім сол нөмірдегі сұрақты оқиды</a:t>
            </a:r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.</a:t>
            </a:r>
          </a:p>
          <a:p>
            <a:pPr algn="just"/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3. </a:t>
            </a:r>
            <a:r>
              <a:rPr kumimoji="0" lang="kk-KZ" altLang="ru-RU" sz="1700" b="1">
                <a:solidFill>
                  <a:schemeClr val="bg1"/>
                </a:solidFill>
              </a:rPr>
              <a:t>Жауап дұрыс болған жағдайда, 1-ші команда сол квадратқа крестик қояды</a:t>
            </a:r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.</a:t>
            </a:r>
          </a:p>
          <a:p>
            <a:pPr algn="just"/>
            <a:r>
              <a:rPr kumimoji="0" lang="ru-RU" altLang="ru-RU" sz="1700" b="1">
                <a:solidFill>
                  <a:schemeClr val="bg1"/>
                </a:solidFill>
                <a:latin typeface="Trebuchet MS - 16" charset="0"/>
              </a:rPr>
              <a:t>4. </a:t>
            </a:r>
            <a:r>
              <a:rPr kumimoji="0" lang="ru-RU" altLang="ru-RU" sz="1700" b="1">
                <a:solidFill>
                  <a:schemeClr val="bg1"/>
                </a:solidFill>
              </a:rPr>
              <a:t>Жауап дұрыс болмаған жағдайда,</a:t>
            </a:r>
          </a:p>
          <a:p>
            <a:pPr algn="just"/>
            <a:r>
              <a:rPr kumimoji="0" lang="ru-RU" altLang="ru-RU" sz="1700" b="1">
                <a:solidFill>
                  <a:schemeClr val="bg1"/>
                </a:solidFill>
              </a:rPr>
              <a:t> 2-ші команда (крестиктер) сұраққа жауап беруге және сол квадратқа крестик қоюға мүмкіндік алады</a:t>
            </a:r>
            <a:r>
              <a:rPr kumimoji="0" lang="en-GB" altLang="ru-RU" sz="1700" b="1">
                <a:solidFill>
                  <a:schemeClr val="bg1"/>
                </a:solidFill>
                <a:latin typeface="Trebuchet MS - 16" charset="0"/>
              </a:rPr>
              <a:t>.</a:t>
            </a:r>
          </a:p>
        </p:txBody>
      </p:sp>
      <p:sp>
        <p:nvSpPr>
          <p:cNvPr id="4103" name="Text Box 22"/>
          <p:cNvSpPr txBox="1">
            <a:spLocks noChangeArrowheads="1"/>
          </p:cNvSpPr>
          <p:nvPr/>
        </p:nvSpPr>
        <p:spPr bwMode="auto">
          <a:xfrm>
            <a:off x="5449253" y="5575388"/>
            <a:ext cx="3108960" cy="74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300" b="1" dirty="0" err="1">
                <a:solidFill>
                  <a:schemeClr val="accent4"/>
                </a:solidFill>
              </a:rPr>
              <a:t>Ереже</a:t>
            </a:r>
            <a:endParaRPr lang="en-GB" sz="4300" b="1" dirty="0">
              <a:solidFill>
                <a:schemeClr val="accent4"/>
              </a:solidFill>
              <a:latin typeface="Trebuchet MS - 16" charset="0"/>
            </a:endParaRPr>
          </a:p>
        </p:txBody>
      </p:sp>
      <p:pic>
        <p:nvPicPr>
          <p:cNvPr id="7176" name="Picture 23" descr="images[38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8200">
            <a:off x="1012984" y="3834792"/>
            <a:ext cx="2131695" cy="147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noughts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37" y="979902"/>
            <a:ext cx="2620328" cy="14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9722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s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85" y="26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874520" y="1620555"/>
            <a:ext cx="5120640" cy="1450932"/>
          </a:xfrm>
          <a:prstGeom prst="ellipse">
            <a:avLst/>
          </a:prstGeom>
          <a:solidFill>
            <a:srgbClr val="7D9EC0"/>
          </a:solidFill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endParaRPr lang="en-US" alt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00325" y="1722329"/>
            <a:ext cx="3594735" cy="54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altLang="ru-RU" sz="3000" b="1">
                <a:solidFill>
                  <a:srgbClr val="000000"/>
                </a:solidFill>
              </a:rPr>
              <a:t>Сұрақты тап</a:t>
            </a:r>
            <a:r>
              <a:rPr kumimoji="0" lang="ru-RU" altLang="ru-RU" sz="3000" b="1">
                <a:solidFill>
                  <a:srgbClr val="000000"/>
                </a:solidFill>
                <a:latin typeface="Bookman Old Style - 16" charset="0"/>
              </a:rPr>
              <a:t>…</a:t>
            </a:r>
            <a:endParaRPr kumimoji="0" lang="en-GB" altLang="ru-RU" sz="3000" b="1">
              <a:solidFill>
                <a:srgbClr val="000000"/>
              </a:solidFill>
              <a:latin typeface="Bookman Old Style - 1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74520" y="2233809"/>
            <a:ext cx="4391978" cy="4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300" b="1">
                <a:solidFill>
                  <a:srgbClr val="000000"/>
                </a:solidFill>
              </a:rPr>
              <a:t>Сұрақтардың бірнеше жауабы ұсынылған</a:t>
            </a:r>
            <a:r>
              <a:rPr kumimoji="0" lang="ru-RU" altLang="ru-RU" sz="1300" b="1">
                <a:solidFill>
                  <a:srgbClr val="000000"/>
                </a:solidFill>
                <a:latin typeface="Bookman Old Style - 16" charset="0"/>
              </a:rPr>
              <a:t>.</a:t>
            </a:r>
            <a:endParaRPr kumimoji="0" lang="en-GB" altLang="ru-RU" sz="1300" b="1">
              <a:solidFill>
                <a:srgbClr val="000000"/>
              </a:solidFill>
              <a:latin typeface="Bookman Old Style - 16" charset="0"/>
            </a:endParaRPr>
          </a:p>
          <a:p>
            <a:pPr algn="ctr"/>
            <a:r>
              <a:rPr kumimoji="0" lang="ru-RU" altLang="ru-RU" sz="1300" b="1">
                <a:solidFill>
                  <a:srgbClr val="000000"/>
                </a:solidFill>
              </a:rPr>
              <a:t>Қандай сұрақтар қойылды</a:t>
            </a:r>
            <a:r>
              <a:rPr kumimoji="0" lang="ru-RU" altLang="ru-RU" sz="1300" b="1">
                <a:solidFill>
                  <a:srgbClr val="000000"/>
                </a:solidFill>
                <a:latin typeface="Bookman Old Style - 16" charset="0"/>
              </a:rPr>
              <a:t>?</a:t>
            </a:r>
            <a:endParaRPr kumimoji="0" lang="en-GB" altLang="ru-RU" sz="1300" b="1">
              <a:solidFill>
                <a:srgbClr val="000000"/>
              </a:solidFill>
              <a:latin typeface="Bookman Old Style - 16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5806440" y="1345244"/>
            <a:ext cx="920115" cy="37708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773704" y="1867162"/>
            <a:ext cx="221456" cy="1122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355080" y="2787041"/>
            <a:ext cx="612934" cy="79853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5363528" y="3021904"/>
            <a:ext cx="1410177" cy="24438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070509" y="3071486"/>
            <a:ext cx="10001" cy="120041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1680210" y="3021904"/>
            <a:ext cx="1333024" cy="141309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 flipV="1">
            <a:off x="1400175" y="1554011"/>
            <a:ext cx="668655" cy="4710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 flipV="1">
            <a:off x="5017770" y="1432665"/>
            <a:ext cx="525780" cy="18789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79068" tIns="39534" rIns="79068" bIns="39534" anchor="ctr"/>
          <a:lstStyle/>
          <a:p>
            <a:endParaRPr lang="ru-RU"/>
          </a:p>
        </p:txBody>
      </p:sp>
      <p:sp>
        <p:nvSpPr>
          <p:cNvPr id="2062" name="Freeform 16"/>
          <p:cNvSpPr>
            <a:spLocks/>
          </p:cNvSpPr>
          <p:nvPr/>
        </p:nvSpPr>
        <p:spPr bwMode="auto">
          <a:xfrm>
            <a:off x="160020" y="122651"/>
            <a:ext cx="3040380" cy="1398740"/>
          </a:xfrm>
          <a:custGeom>
            <a:avLst/>
            <a:gdLst>
              <a:gd name="T0" fmla="*/ 0 w 1225"/>
              <a:gd name="T1" fmla="*/ 0 h 249"/>
              <a:gd name="T2" fmla="*/ 2147483647 w 1225"/>
              <a:gd name="T3" fmla="*/ 0 h 249"/>
              <a:gd name="T4" fmla="*/ 2147483647 w 1225"/>
              <a:gd name="T5" fmla="*/ 2147483647 h 249"/>
              <a:gd name="T6" fmla="*/ 0 w 1225"/>
              <a:gd name="T7" fmla="*/ 2147483647 h 249"/>
              <a:gd name="T8" fmla="*/ 0 w 1225"/>
              <a:gd name="T9" fmla="*/ 0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5"/>
              <a:gd name="T16" fmla="*/ 0 h 249"/>
              <a:gd name="T17" fmla="*/ 1225 w 1225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5" h="249">
                <a:moveTo>
                  <a:pt x="0" y="0"/>
                </a:moveTo>
                <a:lnTo>
                  <a:pt x="1224" y="0"/>
                </a:lnTo>
                <a:lnTo>
                  <a:pt x="1224" y="248"/>
                </a:lnTo>
                <a:lnTo>
                  <a:pt x="0" y="2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Жеткілікті тамақтану салдарынан </a:t>
            </a:r>
          </a:p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туындайтын аурудың себептерін </a:t>
            </a:r>
          </a:p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ашқан орыс дәрігері</a:t>
            </a:r>
          </a:p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Н. Лунин алғаш рет тағам</a:t>
            </a:r>
          </a:p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құрамында витаминдердің</a:t>
            </a:r>
          </a:p>
          <a:p>
            <a:pPr algn="just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болатынын дәлелдеді. </a:t>
            </a:r>
          </a:p>
        </p:txBody>
      </p:sp>
      <p:sp>
        <p:nvSpPr>
          <p:cNvPr id="2063" name="Freeform 17"/>
          <p:cNvSpPr>
            <a:spLocks/>
          </p:cNvSpPr>
          <p:nvPr/>
        </p:nvSpPr>
        <p:spPr bwMode="auto">
          <a:xfrm>
            <a:off x="3651885" y="176148"/>
            <a:ext cx="2543175" cy="1255212"/>
          </a:xfrm>
          <a:custGeom>
            <a:avLst/>
            <a:gdLst>
              <a:gd name="T0" fmla="*/ 0 w 801"/>
              <a:gd name="T1" fmla="*/ 0 h 281"/>
              <a:gd name="T2" fmla="*/ 2147483647 w 801"/>
              <a:gd name="T3" fmla="*/ 0 h 281"/>
              <a:gd name="T4" fmla="*/ 2147483647 w 801"/>
              <a:gd name="T5" fmla="*/ 2147483647 h 281"/>
              <a:gd name="T6" fmla="*/ 0 w 801"/>
              <a:gd name="T7" fmla="*/ 2147483647 h 281"/>
              <a:gd name="T8" fmla="*/ 0 w 801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"/>
              <a:gd name="T16" fmla="*/ 0 h 281"/>
              <a:gd name="T17" fmla="*/ 801 w 801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" h="281">
                <a:moveTo>
                  <a:pt x="0" y="0"/>
                </a:moveTo>
                <a:lnTo>
                  <a:pt x="800" y="0"/>
                </a:lnTo>
                <a:lnTo>
                  <a:pt x="800" y="280"/>
                </a:lnTo>
                <a:lnTo>
                  <a:pt x="0" y="2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Тышқандарға тәжірибе 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жасағанда ақ күріш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қабынан бөлініп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алған кристалдық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заттардың кішкене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мөлшері ауруды жазған. </a:t>
            </a:r>
          </a:p>
        </p:txBody>
      </p:sp>
      <p:sp>
        <p:nvSpPr>
          <p:cNvPr id="2064" name="Freeform 18"/>
          <p:cNvSpPr>
            <a:spLocks/>
          </p:cNvSpPr>
          <p:nvPr/>
        </p:nvSpPr>
        <p:spPr bwMode="auto">
          <a:xfrm>
            <a:off x="6385084" y="232253"/>
            <a:ext cx="2221706" cy="1043836"/>
          </a:xfrm>
          <a:custGeom>
            <a:avLst/>
            <a:gdLst>
              <a:gd name="T0" fmla="*/ 0 w 1209"/>
              <a:gd name="T1" fmla="*/ 0 h 209"/>
              <a:gd name="T2" fmla="*/ 2147483647 w 1209"/>
              <a:gd name="T3" fmla="*/ 0 h 209"/>
              <a:gd name="T4" fmla="*/ 2147483647 w 1209"/>
              <a:gd name="T5" fmla="*/ 2147483647 h 209"/>
              <a:gd name="T6" fmla="*/ 0 w 1209"/>
              <a:gd name="T7" fmla="*/ 2147483647 h 209"/>
              <a:gd name="T8" fmla="*/ 0 w 1209"/>
              <a:gd name="T9" fmla="*/ 0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9"/>
              <a:gd name="T16" fmla="*/ 0 h 209"/>
              <a:gd name="T17" fmla="*/ 1209 w 1209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9" h="209">
                <a:moveTo>
                  <a:pt x="0" y="0"/>
                </a:moveTo>
                <a:lnTo>
                  <a:pt x="1208" y="0"/>
                </a:lnTo>
                <a:lnTo>
                  <a:pt x="1208" y="208"/>
                </a:lnTo>
                <a:lnTo>
                  <a:pt x="0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Витаминсіз  біздің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ағзамыз қалыпты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жұмыс жасамайды,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адам оның азғана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мөлшерін пайдаланады</a:t>
            </a:r>
          </a:p>
        </p:txBody>
      </p:sp>
      <p:sp>
        <p:nvSpPr>
          <p:cNvPr id="2065" name="Freeform 19"/>
          <p:cNvSpPr>
            <a:spLocks/>
          </p:cNvSpPr>
          <p:nvPr/>
        </p:nvSpPr>
        <p:spPr bwMode="auto">
          <a:xfrm>
            <a:off x="7048024" y="1345244"/>
            <a:ext cx="1885950" cy="2086366"/>
          </a:xfrm>
          <a:custGeom>
            <a:avLst/>
            <a:gdLst>
              <a:gd name="T0" fmla="*/ 0 w 1201"/>
              <a:gd name="T1" fmla="*/ 0 h 649"/>
              <a:gd name="T2" fmla="*/ 2147483647 w 1201"/>
              <a:gd name="T3" fmla="*/ 0 h 649"/>
              <a:gd name="T4" fmla="*/ 2147483647 w 1201"/>
              <a:gd name="T5" fmla="*/ 2147483647 h 649"/>
              <a:gd name="T6" fmla="*/ 0 w 1201"/>
              <a:gd name="T7" fmla="*/ 2147483647 h 649"/>
              <a:gd name="T8" fmla="*/ 0 w 1201"/>
              <a:gd name="T9" fmla="*/ 0 h 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649"/>
              <a:gd name="T17" fmla="*/ 1201 w 1201"/>
              <a:gd name="T18" fmla="*/ 649 h 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649">
                <a:moveTo>
                  <a:pt x="0" y="0"/>
                </a:moveTo>
                <a:lnTo>
                  <a:pt x="1200" y="0"/>
                </a:lnTo>
                <a:lnTo>
                  <a:pt x="1200" y="648"/>
                </a:lnTo>
                <a:lnTo>
                  <a:pt x="0" y="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Пиридоксин немесе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 6 витамині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негізінен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нәруыздардың 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алмасуына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әсер етеді.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Оның жетіспеуі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анемия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ауруына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шалдықтырады</a:t>
            </a: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Freeform 20"/>
          <p:cNvSpPr>
            <a:spLocks/>
          </p:cNvSpPr>
          <p:nvPr/>
        </p:nvSpPr>
        <p:spPr bwMode="auto">
          <a:xfrm>
            <a:off x="6355080" y="3610367"/>
            <a:ext cx="2558892" cy="1182144"/>
          </a:xfrm>
          <a:custGeom>
            <a:avLst/>
            <a:gdLst>
              <a:gd name="T0" fmla="*/ 0 w 793"/>
              <a:gd name="T1" fmla="*/ 0 h 841"/>
              <a:gd name="T2" fmla="*/ 2147483647 w 793"/>
              <a:gd name="T3" fmla="*/ 0 h 841"/>
              <a:gd name="T4" fmla="*/ 2147483647 w 793"/>
              <a:gd name="T5" fmla="*/ 2147483647 h 841"/>
              <a:gd name="T6" fmla="*/ 0 w 793"/>
              <a:gd name="T7" fmla="*/ 2147483647 h 841"/>
              <a:gd name="T8" fmla="*/ 0 w 793"/>
              <a:gd name="T9" fmla="*/ 0 h 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841"/>
              <a:gd name="T17" fmla="*/ 793 w 793"/>
              <a:gd name="T18" fmla="*/ 841 h 8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841">
                <a:moveTo>
                  <a:pt x="0" y="0"/>
                </a:moveTo>
                <a:lnTo>
                  <a:pt x="792" y="0"/>
                </a:lnTo>
                <a:lnTo>
                  <a:pt x="792" y="840"/>
                </a:lnTo>
                <a:lnTo>
                  <a:pt x="0" y="8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Қырқұлақ ауруы кезінде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адамдардың тістері түсіп,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сүйегі морт болып, ауыздың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кілегейлі  қабықшасына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жара шығады</a:t>
            </a:r>
          </a:p>
        </p:txBody>
      </p:sp>
      <p:sp>
        <p:nvSpPr>
          <p:cNvPr id="2067" name="Freeform 21"/>
          <p:cNvSpPr>
            <a:spLocks/>
          </p:cNvSpPr>
          <p:nvPr/>
        </p:nvSpPr>
        <p:spPr bwMode="auto">
          <a:xfrm>
            <a:off x="6355080" y="5471004"/>
            <a:ext cx="2680335" cy="1358291"/>
          </a:xfrm>
          <a:custGeom>
            <a:avLst/>
            <a:gdLst>
              <a:gd name="T0" fmla="*/ 0 w 1057"/>
              <a:gd name="T1" fmla="*/ 0 h 921"/>
              <a:gd name="T2" fmla="*/ 2147483647 w 1057"/>
              <a:gd name="T3" fmla="*/ 0 h 921"/>
              <a:gd name="T4" fmla="*/ 2147483647 w 1057"/>
              <a:gd name="T5" fmla="*/ 2147483647 h 921"/>
              <a:gd name="T6" fmla="*/ 0 w 1057"/>
              <a:gd name="T7" fmla="*/ 2147483647 h 921"/>
              <a:gd name="T8" fmla="*/ 0 w 1057"/>
              <a:gd name="T9" fmla="*/ 0 h 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7"/>
              <a:gd name="T16" fmla="*/ 0 h 921"/>
              <a:gd name="T17" fmla="*/ 1057 w 1057"/>
              <a:gd name="T18" fmla="*/ 921 h 9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7" h="921">
                <a:moveTo>
                  <a:pt x="0" y="0"/>
                </a:moveTo>
                <a:lnTo>
                  <a:pt x="1056" y="0"/>
                </a:lnTo>
                <a:lnTo>
                  <a:pt x="1056" y="920"/>
                </a:lnTo>
                <a:lnTo>
                  <a:pt x="0" y="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Токоферол немесе Е витамині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ағзаның зат алмасу үдерісіне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және көбеюіне әсер етеді.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Адам ағзасы  үшін қажетті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тәуліктік мөлшері 10-20 мг</a:t>
            </a:r>
          </a:p>
        </p:txBody>
      </p:sp>
      <p:sp>
        <p:nvSpPr>
          <p:cNvPr id="2068" name="Freeform 22"/>
          <p:cNvSpPr>
            <a:spLocks/>
          </p:cNvSpPr>
          <p:nvPr/>
        </p:nvSpPr>
        <p:spPr bwMode="auto">
          <a:xfrm>
            <a:off x="3323273" y="4291470"/>
            <a:ext cx="2943225" cy="1179534"/>
          </a:xfrm>
          <a:custGeom>
            <a:avLst/>
            <a:gdLst>
              <a:gd name="T0" fmla="*/ 0 w 1073"/>
              <a:gd name="T1" fmla="*/ 0 h 737"/>
              <a:gd name="T2" fmla="*/ 2147483647 w 1073"/>
              <a:gd name="T3" fmla="*/ 0 h 737"/>
              <a:gd name="T4" fmla="*/ 2147483647 w 1073"/>
              <a:gd name="T5" fmla="*/ 2147483647 h 737"/>
              <a:gd name="T6" fmla="*/ 0 w 1073"/>
              <a:gd name="T7" fmla="*/ 2147483647 h 737"/>
              <a:gd name="T8" fmla="*/ 0 w 1073"/>
              <a:gd name="T9" fmla="*/ 0 h 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3"/>
              <a:gd name="T16" fmla="*/ 0 h 737"/>
              <a:gd name="T17" fmla="*/ 1073 w 1073"/>
              <a:gd name="T18" fmla="*/ 737 h 7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3" h="737">
                <a:moveTo>
                  <a:pt x="0" y="0"/>
                </a:moveTo>
                <a:lnTo>
                  <a:pt x="1072" y="0"/>
                </a:lnTo>
                <a:lnTo>
                  <a:pt x="1072" y="736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 витамині итмұрында,қара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қарақатта, лимонда, апельсинде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кездеседі</a:t>
            </a:r>
          </a:p>
        </p:txBody>
      </p:sp>
      <p:sp>
        <p:nvSpPr>
          <p:cNvPr id="2069" name="Freeform 24"/>
          <p:cNvSpPr>
            <a:spLocks/>
          </p:cNvSpPr>
          <p:nvPr/>
        </p:nvSpPr>
        <p:spPr bwMode="auto">
          <a:xfrm>
            <a:off x="310039" y="4434997"/>
            <a:ext cx="2703195" cy="942062"/>
          </a:xfrm>
          <a:custGeom>
            <a:avLst/>
            <a:gdLst>
              <a:gd name="T0" fmla="*/ 0 w 1401"/>
              <a:gd name="T1" fmla="*/ 0 h 361"/>
              <a:gd name="T2" fmla="*/ 2147483647 w 1401"/>
              <a:gd name="T3" fmla="*/ 0 h 361"/>
              <a:gd name="T4" fmla="*/ 2147483647 w 1401"/>
              <a:gd name="T5" fmla="*/ 2147483647 h 361"/>
              <a:gd name="T6" fmla="*/ 0 w 1401"/>
              <a:gd name="T7" fmla="*/ 2147483647 h 361"/>
              <a:gd name="T8" fmla="*/ 0 w 1401"/>
              <a:gd name="T9" fmla="*/ 0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361"/>
              <a:gd name="T17" fmla="*/ 1401 w 1401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361">
                <a:moveTo>
                  <a:pt x="0" y="0"/>
                </a:moveTo>
                <a:lnTo>
                  <a:pt x="1400" y="0"/>
                </a:lnTo>
                <a:lnTo>
                  <a:pt x="1400" y="360"/>
                </a:lnTo>
                <a:lnTo>
                  <a:pt x="0" y="3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РР витамині ішек пен қарын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сөлдеріне әсер етеді.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Адам өзін дәрменсіз сезініп,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пеллагра ауруына ұшырайды</a:t>
            </a:r>
          </a:p>
        </p:txBody>
      </p:sp>
      <p:sp>
        <p:nvSpPr>
          <p:cNvPr id="2070" name="Freeform 25"/>
          <p:cNvSpPr>
            <a:spLocks/>
          </p:cNvSpPr>
          <p:nvPr/>
        </p:nvSpPr>
        <p:spPr bwMode="auto">
          <a:xfrm>
            <a:off x="1911668" y="5559730"/>
            <a:ext cx="3340418" cy="1149524"/>
          </a:xfrm>
          <a:custGeom>
            <a:avLst/>
            <a:gdLst>
              <a:gd name="T0" fmla="*/ 0 w 953"/>
              <a:gd name="T1" fmla="*/ 0 h 881"/>
              <a:gd name="T2" fmla="*/ 2147483647 w 953"/>
              <a:gd name="T3" fmla="*/ 0 h 881"/>
              <a:gd name="T4" fmla="*/ 2147483647 w 953"/>
              <a:gd name="T5" fmla="*/ 2147483647 h 881"/>
              <a:gd name="T6" fmla="*/ 0 w 953"/>
              <a:gd name="T7" fmla="*/ 2147483647 h 881"/>
              <a:gd name="T8" fmla="*/ 0 w 953"/>
              <a:gd name="T9" fmla="*/ 0 h 8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881"/>
              <a:gd name="T17" fmla="*/ 953 w 953"/>
              <a:gd name="T18" fmla="*/ 881 h 8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881">
                <a:moveTo>
                  <a:pt x="0" y="0"/>
                </a:moveTo>
                <a:lnTo>
                  <a:pt x="952" y="0"/>
                </a:lnTo>
                <a:lnTo>
                  <a:pt x="952" y="880"/>
                </a:lnTo>
                <a:lnTo>
                  <a:pt x="0" y="8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lIns="79068" tIns="39534" rIns="79068" bIns="39534" anchor="ctr"/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Мешелмен ауырғанда сүйектегі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тұздардың мөлшері азаяды да,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баланың өсуі кешеуілдейді, </a:t>
            </a:r>
          </a:p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қаңқасы дұрыс қалыптаспайды</a:t>
            </a:r>
          </a:p>
        </p:txBody>
      </p:sp>
      <p:sp>
        <p:nvSpPr>
          <p:cNvPr id="3095" name="Text Box 26"/>
          <p:cNvSpPr txBox="1">
            <a:spLocks noChangeArrowheads="1"/>
          </p:cNvSpPr>
          <p:nvPr/>
        </p:nvSpPr>
        <p:spPr bwMode="auto">
          <a:xfrm>
            <a:off x="160020" y="1555315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1</a:t>
            </a:r>
          </a:p>
        </p:txBody>
      </p:sp>
      <p:sp>
        <p:nvSpPr>
          <p:cNvPr id="3096" name="Text Box 27"/>
          <p:cNvSpPr txBox="1">
            <a:spLocks noChangeArrowheads="1"/>
          </p:cNvSpPr>
          <p:nvPr/>
        </p:nvSpPr>
        <p:spPr bwMode="auto">
          <a:xfrm>
            <a:off x="3323273" y="148747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2</a:t>
            </a:r>
          </a:p>
        </p:txBody>
      </p:sp>
      <p:sp>
        <p:nvSpPr>
          <p:cNvPr id="3097" name="Text Box 28"/>
          <p:cNvSpPr txBox="1">
            <a:spLocks noChangeArrowheads="1"/>
          </p:cNvSpPr>
          <p:nvPr/>
        </p:nvSpPr>
        <p:spPr bwMode="auto">
          <a:xfrm>
            <a:off x="8595360" y="167014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3</a:t>
            </a:r>
          </a:p>
        </p:txBody>
      </p:sp>
      <p:sp>
        <p:nvSpPr>
          <p:cNvPr id="3098" name="Text Box 29"/>
          <p:cNvSpPr txBox="1">
            <a:spLocks noChangeArrowheads="1"/>
          </p:cNvSpPr>
          <p:nvPr/>
        </p:nvSpPr>
        <p:spPr bwMode="auto">
          <a:xfrm>
            <a:off x="6579394" y="1432665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4</a:t>
            </a:r>
          </a:p>
        </p:txBody>
      </p:sp>
      <p:sp>
        <p:nvSpPr>
          <p:cNvPr id="3099" name="Text Box 30"/>
          <p:cNvSpPr txBox="1">
            <a:spLocks noChangeArrowheads="1"/>
          </p:cNvSpPr>
          <p:nvPr/>
        </p:nvSpPr>
        <p:spPr bwMode="auto">
          <a:xfrm>
            <a:off x="8218170" y="4860360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5</a:t>
            </a:r>
          </a:p>
        </p:txBody>
      </p:sp>
      <p:sp>
        <p:nvSpPr>
          <p:cNvPr id="3100" name="Text Box 31"/>
          <p:cNvSpPr txBox="1">
            <a:spLocks noChangeArrowheads="1"/>
          </p:cNvSpPr>
          <p:nvPr/>
        </p:nvSpPr>
        <p:spPr bwMode="auto">
          <a:xfrm>
            <a:off x="6659404" y="5220483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6</a:t>
            </a:r>
          </a:p>
        </p:txBody>
      </p:sp>
      <p:sp>
        <p:nvSpPr>
          <p:cNvPr id="3101" name="Text Box 32"/>
          <p:cNvSpPr txBox="1">
            <a:spLocks noChangeArrowheads="1"/>
          </p:cNvSpPr>
          <p:nvPr/>
        </p:nvSpPr>
        <p:spPr bwMode="auto">
          <a:xfrm>
            <a:off x="3519012" y="4046168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7</a:t>
            </a:r>
          </a:p>
        </p:txBody>
      </p:sp>
      <p:sp>
        <p:nvSpPr>
          <p:cNvPr id="3102" name="Text Box 33"/>
          <p:cNvSpPr txBox="1">
            <a:spLocks noChangeArrowheads="1"/>
          </p:cNvSpPr>
          <p:nvPr/>
        </p:nvSpPr>
        <p:spPr bwMode="auto">
          <a:xfrm flipH="1">
            <a:off x="1400175" y="5589740"/>
            <a:ext cx="46863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8</a:t>
            </a:r>
          </a:p>
        </p:txBody>
      </p:sp>
      <p:sp>
        <p:nvSpPr>
          <p:cNvPr id="3103" name="Text Box 34"/>
          <p:cNvSpPr txBox="1">
            <a:spLocks noChangeArrowheads="1"/>
          </p:cNvSpPr>
          <p:nvPr/>
        </p:nvSpPr>
        <p:spPr bwMode="auto">
          <a:xfrm>
            <a:off x="988695" y="4149247"/>
            <a:ext cx="388620" cy="2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GB" altLang="ru-RU" sz="1400">
                <a:solidFill>
                  <a:srgbClr val="000000"/>
                </a:solidFill>
                <a:latin typeface="Times New Roman - 16" charset="0"/>
              </a:rPr>
              <a:t>9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17583" y="3071486"/>
            <a:ext cx="0" cy="114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00400" y="3071486"/>
            <a:ext cx="318612" cy="239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TextBox 8"/>
          <p:cNvSpPr txBox="1">
            <a:spLocks noChangeArrowheads="1"/>
          </p:cNvSpPr>
          <p:nvPr/>
        </p:nvSpPr>
        <p:spPr bwMode="auto">
          <a:xfrm>
            <a:off x="2600325" y="4046168"/>
            <a:ext cx="159745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068" tIns="39534" rIns="79068" bIns="39534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kumimoji="0" lang="ru-RU" altLang="ru-RU" sz="1600"/>
          </a:p>
        </p:txBody>
      </p:sp>
    </p:spTree>
    <p:extLst>
      <p:ext uri="{BB962C8B-B14F-4D97-AF65-F5344CB8AC3E}">
        <p14:creationId xmlns="" xmlns:p14="http://schemas.microsoft.com/office/powerpoint/2010/main" val="3561516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79200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920880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Қызыл</a:t>
            </a:r>
            <a:r>
              <a:rPr lang="ru-RU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лента</a:t>
            </a:r>
            <a:endParaRPr lang="ru-RU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powerpoint.ru/wp-content/uploads/2013/04/Priroda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8072494" cy="175969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Адасқан әріптер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071802" y="3786190"/>
            <a:ext cx="3429024" cy="271464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400" dirty="0" smtClean="0">
                <a:solidFill>
                  <a:srgbClr val="B30D88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B30D88"/>
                </a:solidFill>
                <a:latin typeface="Times New Roman" pitchFamily="18" charset="0"/>
              </a:rPr>
              <a:t>ытмұқ</a:t>
            </a:r>
            <a:endParaRPr lang="ru-RU" sz="2800" dirty="0" smtClean="0">
              <a:solidFill>
                <a:srgbClr val="B30D88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800" dirty="0" smtClean="0">
                <a:solidFill>
                  <a:srgbClr val="B30D88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B30D88"/>
                </a:solidFill>
                <a:latin typeface="Times New Roman" pitchFamily="18" charset="0"/>
              </a:rPr>
              <a:t>лідүг</a:t>
            </a:r>
            <a:r>
              <a:rPr lang="ru-RU" sz="2800" dirty="0" smtClean="0">
                <a:solidFill>
                  <a:srgbClr val="B30D88"/>
                </a:solidFill>
                <a:latin typeface="Times New Roman" pitchFamily="18" charset="0"/>
              </a:rPr>
              <a:t>                 </a:t>
            </a:r>
            <a:r>
              <a:rPr lang="ru-RU" sz="2800" dirty="0" err="1" smtClean="0">
                <a:solidFill>
                  <a:srgbClr val="B30D88"/>
                </a:solidFill>
                <a:latin typeface="Times New Roman" pitchFamily="18" charset="0"/>
              </a:rPr>
              <a:t>ретмісөдік</a:t>
            </a:r>
            <a:endParaRPr lang="ru-RU" sz="2800" dirty="0" smtClean="0">
              <a:solidFill>
                <a:srgbClr val="B30D88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800" dirty="0" smtClean="0">
                <a:solidFill>
                  <a:srgbClr val="B30D88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B30D88"/>
                </a:solidFill>
                <a:latin typeface="Times New Roman" pitchFamily="18" charset="0"/>
              </a:rPr>
              <a:t>ытражсоққан</a:t>
            </a:r>
            <a:endParaRPr lang="ru-RU" sz="2800" dirty="0" smtClean="0">
              <a:solidFill>
                <a:srgbClr val="B30D88"/>
              </a:solidFill>
              <a:latin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0" y="2357430"/>
            <a:ext cx="3214678" cy="314327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</a:rPr>
              <a:t>арпынсоқал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>
              <a:tabLst>
                <a:tab pos="3476625" algn="l"/>
              </a:tabLs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</a:rPr>
              <a:t>    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</a:rPr>
              <a:t>тұнауқыр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</a:rPr>
              <a:t>ыұқр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</a:rPr>
              <a:t>содмэнмреп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500826" y="2357430"/>
            <a:ext cx="2857520" cy="314327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476625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---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3702" y="3143248"/>
            <a:ext cx="250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400" dirty="0" smtClean="0">
                <a:solidFill>
                  <a:srgbClr val="037F29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37F29"/>
                </a:solidFill>
                <a:latin typeface="Times New Roman" pitchFamily="18" charset="0"/>
              </a:rPr>
              <a:t>ытражарадқан</a:t>
            </a:r>
            <a:endParaRPr lang="ru-RU" sz="2400" dirty="0" smtClean="0">
              <a:solidFill>
                <a:srgbClr val="037F29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400" dirty="0" smtClean="0">
                <a:solidFill>
                  <a:srgbClr val="037F29"/>
                </a:solidFill>
                <a:latin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37F29"/>
                </a:solidFill>
                <a:latin typeface="Times New Roman" pitchFamily="18" charset="0"/>
              </a:rPr>
              <a:t>лүг</a:t>
            </a:r>
            <a:r>
              <a:rPr lang="ru-RU" sz="2400" dirty="0" smtClean="0">
                <a:solidFill>
                  <a:srgbClr val="037F29"/>
                </a:solidFill>
                <a:latin typeface="Times New Roman" pitchFamily="18" charset="0"/>
              </a:rPr>
              <a:t> </a:t>
            </a:r>
          </a:p>
          <a:p>
            <a:pPr>
              <a:tabLst>
                <a:tab pos="3476625" algn="l"/>
              </a:tabLst>
            </a:pPr>
            <a:r>
              <a:rPr lang="ru-RU" sz="2400" dirty="0" smtClean="0">
                <a:solidFill>
                  <a:srgbClr val="037F29"/>
                </a:solidFill>
                <a:latin typeface="Times New Roman" pitchFamily="18" charset="0"/>
              </a:rPr>
              <a:t>    </a:t>
            </a:r>
            <a:r>
              <a:rPr lang="ru-RU" sz="2400" dirty="0" err="1" smtClean="0">
                <a:solidFill>
                  <a:srgbClr val="037F29"/>
                </a:solidFill>
                <a:latin typeface="Times New Roman" pitchFamily="18" charset="0"/>
              </a:rPr>
              <a:t>ысграмаидма</a:t>
            </a:r>
            <a:endParaRPr lang="ru-RU" sz="2400" dirty="0" smtClean="0">
              <a:solidFill>
                <a:srgbClr val="037F29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3476625" algn="l"/>
              </a:tabLst>
            </a:pPr>
            <a:r>
              <a:rPr lang="ru-RU" sz="2400" dirty="0" smtClean="0">
                <a:solidFill>
                  <a:srgbClr val="037F29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37F29"/>
                </a:solidFill>
                <a:latin typeface="Times New Roman" pitchFamily="18" charset="0"/>
              </a:rPr>
              <a:t>имбайк</a:t>
            </a:r>
            <a:endParaRPr lang="ru-RU" sz="2400" dirty="0" smtClean="0">
              <a:solidFill>
                <a:srgbClr val="037F2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5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86652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“Бұрысын тап” әдісі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196975"/>
            <a:ext cx="7056437" cy="5327650"/>
          </a:xfrm>
        </p:spPr>
        <p:txBody>
          <a:bodyPr>
            <a:normAutofit/>
          </a:bodyPr>
          <a:lstStyle/>
          <a:p>
            <a:pPr marR="0" algn="l" eaLnBrk="1" hangingPunct="1">
              <a:lnSpc>
                <a:spcPct val="90000"/>
              </a:lnSpc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лалагүлділер  тақырыбына байланысты 8 сөйлем жазады.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Сөйлемдердің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бұрыс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дұрыс  (санын әр түрлі алуға болады) етіп береді. Келесі топ мүшелері 8 сөйлемнің ішінде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жазылған сөйлемдерді табады.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787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“Дұрысын тап” әдісі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412875"/>
            <a:ext cx="8424862" cy="5111750"/>
          </a:xfrm>
        </p:spPr>
        <p:txBody>
          <a:bodyPr>
            <a:normAutofit/>
          </a:bodyPr>
          <a:lstStyle/>
          <a:p>
            <a:pPr marR="0" algn="l" eaLnBrk="1" hangingPunct="1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Топтағы оқушылар тақырыпқа байланысты 8 сөйлем жазады. Сөйлемдердің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дұрыс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4 дұрыс емес (санын әр түрлі алуға болады) етіп береді. Келесі топ мүшелері 8 сөйлемнің ішінде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жазылған сөйлемдерді табады.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1304</Words>
  <Application>Microsoft Office PowerPoint</Application>
  <PresentationFormat>Экран (4:3)</PresentationFormat>
  <Paragraphs>381</Paragraphs>
  <Slides>38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“Бұрысын тап” әдісі</vt:lpstr>
      <vt:lpstr>“Дұрысын тап” әдісі</vt:lpstr>
      <vt:lpstr>20 сөз ойыны</vt:lpstr>
      <vt:lpstr>“сөздер банкі” әдісі</vt:lpstr>
      <vt:lpstr>4 ромб әдісі</vt:lpstr>
      <vt:lpstr>Слайд 13</vt:lpstr>
      <vt:lpstr> Блум технологиясы</vt:lpstr>
      <vt:lpstr>  1- топ. Баяндап берушілер. Тақырыпты толық оқып, айтып беру. 2-топ. Зерттеушілер. Параграфтағы сандар, өсімдік атауларын, дәрілік, халық шаруашылығында қолданатын өсімдік атауларын табу фактілер, деректер, уақыт т.б.  3- топ. Сұрақ құрастырушылар.  Тақырыпты  оқып,  жоғары деңгейлі сұрақтар дайындайды.  4- топ. Дәнекершілер. Өсімдіктердің табиғаттағы, адам өміріндегі маңыздылығы қолданылуы, өмірден мысал келтіреді.   </vt:lpstr>
      <vt:lpstr>Слайд 16</vt:lpstr>
      <vt:lpstr>Слайд 17</vt:lpstr>
      <vt:lpstr>Слайд 18</vt:lpstr>
      <vt:lpstr>Слайд 19</vt:lpstr>
      <vt:lpstr>Слайд 20</vt:lpstr>
      <vt:lpstr> «Балық қаңқасы»</vt:lpstr>
      <vt:lpstr> Тарих картасы</vt:lpstr>
      <vt:lpstr>Слайд 23</vt:lpstr>
      <vt:lpstr>FILA кестесі</vt:lpstr>
      <vt:lpstr>  «Қан тобы. Қан құю» тақырыбына FILA  кестесі </vt:lpstr>
      <vt:lpstr>Слайд 26</vt:lpstr>
      <vt:lpstr>Слайд 27</vt:lpstr>
      <vt:lpstr>“Триангуляция әдісі”</vt:lpstr>
      <vt:lpstr>Эссе жазу</vt:lpstr>
      <vt:lpstr>Бағалау критерийлері</vt:lpstr>
      <vt:lpstr>“Айғақ па, пікір ме?” әдісі</vt:lpstr>
      <vt:lpstr>Үй тапсырмасын пысықтау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Интербелсенді әдістер:</dc:title>
  <dc:creator>Seven</dc:creator>
  <cp:lastModifiedBy>fujisu</cp:lastModifiedBy>
  <cp:revision>39</cp:revision>
  <cp:lastPrinted>2017-02-09T08:58:09Z</cp:lastPrinted>
  <dcterms:created xsi:type="dcterms:W3CDTF">2016-09-08T04:16:46Z</dcterms:created>
  <dcterms:modified xsi:type="dcterms:W3CDTF">2017-11-25T15:34:39Z</dcterms:modified>
</cp:coreProperties>
</file>