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304" r:id="rId3"/>
    <p:sldId id="259" r:id="rId4"/>
    <p:sldId id="286" r:id="rId5"/>
    <p:sldId id="288" r:id="rId6"/>
    <p:sldId id="296" r:id="rId7"/>
    <p:sldId id="297" r:id="rId8"/>
    <p:sldId id="283" r:id="rId9"/>
    <p:sldId id="260" r:id="rId10"/>
    <p:sldId id="281" r:id="rId11"/>
    <p:sldId id="289" r:id="rId12"/>
    <p:sldId id="291" r:id="rId13"/>
    <p:sldId id="295" r:id="rId14"/>
    <p:sldId id="292" r:id="rId15"/>
    <p:sldId id="293" r:id="rId16"/>
    <p:sldId id="305" r:id="rId17"/>
    <p:sldId id="306" r:id="rId18"/>
    <p:sldId id="307" r:id="rId19"/>
    <p:sldId id="298" r:id="rId20"/>
    <p:sldId id="299" r:id="rId21"/>
    <p:sldId id="300" r:id="rId22"/>
    <p:sldId id="301" r:id="rId23"/>
    <p:sldId id="302" r:id="rId24"/>
    <p:sldId id="303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91"/>
    <a:srgbClr val="FF00FF"/>
    <a:srgbClr val="FF0000"/>
    <a:srgbClr val="FF66FF"/>
    <a:srgbClr val="FF0066"/>
    <a:srgbClr val="4E91D4"/>
    <a:srgbClr val="3477A4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8" autoAdjust="0"/>
    <p:restoredTop sz="94660" autoAdjust="0"/>
  </p:normalViewPr>
  <p:slideViewPr>
    <p:cSldViewPr>
      <p:cViewPr varScale="1">
        <p:scale>
          <a:sx n="32" d="100"/>
          <a:sy n="32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69D719-8C66-4DFF-9F99-B5EFC50C3E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07775-1FC7-4634-97BE-7FA3711A5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3F47D-573D-48EA-801E-4137EA5B51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EBD66-AEC3-4EA4-B1FD-820693D999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39E17-0EB8-4032-A40B-A2A0F181D7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40908-C856-41A7-A39A-A9A30A237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D969F-1222-4A3F-8E33-45C2568E75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A3AC4-BFC9-473B-9247-F3A2A22088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8F950-465B-4EAE-8577-3A0DD9D227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04831-10E8-473F-ACCD-530F07EDAC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85E06-432A-4CDD-96E2-EBB7DCBD5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526A67-369A-400A-9B8D-7B8F4443C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988840"/>
            <a:ext cx="8736013" cy="2938078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3091"/>
                </a:solidFill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3600" dirty="0" smtClean="0">
                <a:solidFill>
                  <a:srgbClr val="0030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3091"/>
                </a:solidFill>
                <a:latin typeface="Times New Roman" pitchFamily="18" charset="0"/>
                <a:cs typeface="Times New Roman" pitchFamily="18" charset="0"/>
              </a:rPr>
              <a:t>мәтіндік редакторы. Редактор интерфейсі. Мәтінді теру ережесі. Мәтін бойымен жылжыту. Мәтіннің үзіндісін ерекшелеу. </a:t>
            </a:r>
            <a:r>
              <a:rPr lang="kk-KZ" sz="3600" dirty="0">
                <a:solidFill>
                  <a:srgbClr val="003091"/>
                </a:solidFill>
                <a:latin typeface="Times New Roman" pitchFamily="18" charset="0"/>
                <a:cs typeface="Times New Roman" pitchFamily="18" charset="0"/>
              </a:rPr>
              <a:t> Мәтінді редакциялау және пішімдеу. Қаріп. </a:t>
            </a:r>
            <a:r>
              <a:rPr lang="ru-RU" sz="3600" dirty="0">
                <a:solidFill>
                  <a:srgbClr val="003091"/>
                </a:solidFill>
                <a:latin typeface="Times New Roman" pitchFamily="18" charset="0"/>
                <a:cs typeface="Times New Roman" pitchFamily="18" charset="0"/>
              </a:rPr>
              <a:t>Абзац.</a:t>
            </a:r>
            <a:endParaRPr lang="en-US" sz="3600" b="1" u="none" dirty="0" smtClean="0">
              <a:solidFill>
                <a:srgbClr val="00309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WordPad 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мәтіндік редакторының батырмалары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19" name="Group 29"/>
          <p:cNvGrpSpPr>
            <a:grpSpLocks/>
          </p:cNvGrpSpPr>
          <p:nvPr/>
        </p:nvGrpSpPr>
        <p:grpSpPr bwMode="auto">
          <a:xfrm>
            <a:off x="374650" y="981075"/>
            <a:ext cx="1560513" cy="4598988"/>
            <a:chOff x="945" y="1104"/>
            <a:chExt cx="1122" cy="2688"/>
          </a:xfrm>
        </p:grpSpPr>
        <p:sp>
          <p:nvSpPr>
            <p:cNvPr id="9257" name="AutoShape 30"/>
            <p:cNvSpPr>
              <a:spLocks noChangeArrowheads="1"/>
            </p:cNvSpPr>
            <p:nvPr/>
          </p:nvSpPr>
          <p:spPr bwMode="gray">
            <a:xfrm>
              <a:off x="1008" y="2112"/>
              <a:ext cx="1008" cy="1680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3B5893"/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00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8" name="Text Box 31"/>
            <p:cNvSpPr txBox="1">
              <a:spLocks noChangeArrowheads="1"/>
            </p:cNvSpPr>
            <p:nvPr/>
          </p:nvSpPr>
          <p:spPr bwMode="gray">
            <a:xfrm>
              <a:off x="945" y="2529"/>
              <a:ext cx="1122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2000" b="1"/>
                <a:t>Құжат құру</a:t>
              </a:r>
              <a:endParaRPr lang="en-US" sz="2000" b="1"/>
            </a:p>
          </p:txBody>
        </p:sp>
        <p:sp>
          <p:nvSpPr>
            <p:cNvPr id="9259" name="AutoShape 32"/>
            <p:cNvSpPr>
              <a:spLocks noChangeArrowheads="1"/>
            </p:cNvSpPr>
            <p:nvPr/>
          </p:nvSpPr>
          <p:spPr bwMode="gray">
            <a:xfrm>
              <a:off x="960" y="1104"/>
              <a:ext cx="1104" cy="1296"/>
            </a:xfrm>
            <a:prstGeom prst="roundRect">
              <a:avLst>
                <a:gd name="adj" fmla="val 17509"/>
              </a:avLst>
            </a:prstGeom>
            <a:solidFill>
              <a:srgbClr val="4E91D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0" name="AutoShape 33"/>
            <p:cNvSpPr>
              <a:spLocks noChangeArrowheads="1"/>
            </p:cNvSpPr>
            <p:nvPr/>
          </p:nvSpPr>
          <p:spPr bwMode="gray">
            <a:xfrm>
              <a:off x="986" y="2044"/>
              <a:ext cx="1056" cy="32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93BCE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1" name="AutoShape 34"/>
            <p:cNvSpPr>
              <a:spLocks noChangeArrowheads="1"/>
            </p:cNvSpPr>
            <p:nvPr/>
          </p:nvSpPr>
          <p:spPr bwMode="gray">
            <a:xfrm>
              <a:off x="986" y="1118"/>
              <a:ext cx="1056" cy="321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CEE1F3"/>
                </a:gs>
                <a:gs pos="100000">
                  <a:srgbClr val="4E91D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9" name="Text Box 35"/>
            <p:cNvSpPr txBox="1">
              <a:spLocks noChangeArrowheads="1"/>
            </p:cNvSpPr>
            <p:nvPr/>
          </p:nvSpPr>
          <p:spPr bwMode="gray">
            <a:xfrm>
              <a:off x="1249" y="1315"/>
              <a:ext cx="510" cy="2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63" name="AutoShape 36"/>
            <p:cNvSpPr>
              <a:spLocks noChangeArrowheads="1"/>
            </p:cNvSpPr>
            <p:nvPr/>
          </p:nvSpPr>
          <p:spPr bwMode="gray">
            <a:xfrm flipV="1">
              <a:off x="1077" y="3582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B9D1FF"/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0" name="Group 37"/>
          <p:cNvGrpSpPr>
            <a:grpSpLocks/>
          </p:cNvGrpSpPr>
          <p:nvPr/>
        </p:nvGrpSpPr>
        <p:grpSpPr bwMode="auto">
          <a:xfrm>
            <a:off x="3635375" y="981075"/>
            <a:ext cx="1712913" cy="3581400"/>
            <a:chOff x="3817" y="1536"/>
            <a:chExt cx="1079" cy="2256"/>
          </a:xfrm>
        </p:grpSpPr>
        <p:sp>
          <p:nvSpPr>
            <p:cNvPr id="9250" name="AutoShape 38"/>
            <p:cNvSpPr>
              <a:spLocks noChangeArrowheads="1"/>
            </p:cNvSpPr>
            <p:nvPr/>
          </p:nvSpPr>
          <p:spPr bwMode="gray">
            <a:xfrm>
              <a:off x="3856" y="2400"/>
              <a:ext cx="1008" cy="1392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6B5B0B"/>
                </a:gs>
                <a:gs pos="100000">
                  <a:srgbClr val="E8C51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1">
                <a:srgbClr val="00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1" name="Text Box 39"/>
            <p:cNvSpPr txBox="1">
              <a:spLocks noChangeArrowheads="1"/>
            </p:cNvSpPr>
            <p:nvPr/>
          </p:nvSpPr>
          <p:spPr bwMode="gray">
            <a:xfrm>
              <a:off x="3934" y="2796"/>
              <a:ext cx="851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2000" b="1"/>
                <a:t>Құжатты </a:t>
              </a:r>
            </a:p>
            <a:p>
              <a:pPr algn="ctr" eaLnBrk="0" hangingPunct="0"/>
              <a:r>
                <a:rPr lang="kk-KZ" sz="2000" b="1"/>
                <a:t>сақтау</a:t>
              </a:r>
              <a:endParaRPr lang="en-US" sz="2000" b="1"/>
            </a:p>
          </p:txBody>
        </p:sp>
        <p:sp>
          <p:nvSpPr>
            <p:cNvPr id="9252" name="AutoShape 40"/>
            <p:cNvSpPr>
              <a:spLocks noChangeArrowheads="1"/>
            </p:cNvSpPr>
            <p:nvPr/>
          </p:nvSpPr>
          <p:spPr bwMode="gray">
            <a:xfrm>
              <a:off x="3817" y="1536"/>
              <a:ext cx="1079" cy="1198"/>
            </a:xfrm>
            <a:prstGeom prst="roundRect">
              <a:avLst>
                <a:gd name="adj" fmla="val 17509"/>
              </a:avLst>
            </a:prstGeom>
            <a:solidFill>
              <a:srgbClr val="B59F4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AutoShape 41"/>
            <p:cNvSpPr>
              <a:spLocks noChangeArrowheads="1"/>
            </p:cNvSpPr>
            <p:nvPr/>
          </p:nvSpPr>
          <p:spPr bwMode="gray">
            <a:xfrm>
              <a:off x="3842" y="2405"/>
              <a:ext cx="1033" cy="297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B59F43"/>
                </a:gs>
                <a:gs pos="100000">
                  <a:srgbClr val="DBD0A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4" name="AutoShape 42"/>
            <p:cNvSpPr>
              <a:spLocks noChangeArrowheads="1"/>
            </p:cNvSpPr>
            <p:nvPr/>
          </p:nvSpPr>
          <p:spPr bwMode="gray">
            <a:xfrm>
              <a:off x="3842" y="1549"/>
              <a:ext cx="1033" cy="29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EDE8D1"/>
                </a:gs>
                <a:gs pos="100000">
                  <a:srgbClr val="B59F4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27" name="Text Box 43"/>
            <p:cNvSpPr txBox="1">
              <a:spLocks noChangeArrowheads="1"/>
            </p:cNvSpPr>
            <p:nvPr/>
          </p:nvSpPr>
          <p:spPr bwMode="gray">
            <a:xfrm>
              <a:off x="4326" y="1949"/>
              <a:ext cx="11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56" name="AutoShape 44"/>
            <p:cNvSpPr>
              <a:spLocks noChangeArrowheads="1"/>
            </p:cNvSpPr>
            <p:nvPr/>
          </p:nvSpPr>
          <p:spPr bwMode="gray">
            <a:xfrm flipV="1">
              <a:off x="3936" y="3600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BF5D5"/>
                </a:gs>
                <a:gs pos="100000">
                  <a:srgbClr val="E8C51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1" name="Group 45"/>
          <p:cNvGrpSpPr>
            <a:grpSpLocks/>
          </p:cNvGrpSpPr>
          <p:nvPr/>
        </p:nvGrpSpPr>
        <p:grpSpPr bwMode="auto">
          <a:xfrm>
            <a:off x="1908175" y="981075"/>
            <a:ext cx="1727200" cy="3962400"/>
            <a:chOff x="2416" y="1296"/>
            <a:chExt cx="1088" cy="2496"/>
          </a:xfrm>
        </p:grpSpPr>
        <p:sp>
          <p:nvSpPr>
            <p:cNvPr id="9243" name="AutoShape 46"/>
            <p:cNvSpPr>
              <a:spLocks noChangeArrowheads="1"/>
            </p:cNvSpPr>
            <p:nvPr/>
          </p:nvSpPr>
          <p:spPr bwMode="gray">
            <a:xfrm>
              <a:off x="2464" y="2304"/>
              <a:ext cx="1008" cy="1488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AutoShape 47"/>
            <p:cNvSpPr>
              <a:spLocks noChangeArrowheads="1"/>
            </p:cNvSpPr>
            <p:nvPr/>
          </p:nvSpPr>
          <p:spPr bwMode="gray">
            <a:xfrm>
              <a:off x="2416" y="1296"/>
              <a:ext cx="1088" cy="1248"/>
            </a:xfrm>
            <a:prstGeom prst="roundRect">
              <a:avLst>
                <a:gd name="adj" fmla="val 17509"/>
              </a:avLst>
            </a:prstGeom>
            <a:solidFill>
              <a:srgbClr val="34B03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AutoShape 48"/>
            <p:cNvSpPr>
              <a:spLocks noChangeArrowheads="1"/>
            </p:cNvSpPr>
            <p:nvPr/>
          </p:nvSpPr>
          <p:spPr bwMode="gray">
            <a:xfrm>
              <a:off x="2442" y="2202"/>
              <a:ext cx="1040" cy="3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4B034">
                    <a:alpha val="0"/>
                  </a:srgbClr>
                </a:gs>
                <a:gs pos="100000">
                  <a:srgbClr val="A3DBA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6" name="AutoShape 49"/>
            <p:cNvSpPr>
              <a:spLocks noChangeArrowheads="1"/>
            </p:cNvSpPr>
            <p:nvPr/>
          </p:nvSpPr>
          <p:spPr bwMode="gray">
            <a:xfrm>
              <a:off x="2442" y="1311"/>
              <a:ext cx="1040" cy="3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0F3E0"/>
                </a:gs>
                <a:gs pos="100000">
                  <a:srgbClr val="34B03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7" name="Text Box 50"/>
            <p:cNvSpPr txBox="1">
              <a:spLocks noChangeArrowheads="1"/>
            </p:cNvSpPr>
            <p:nvPr/>
          </p:nvSpPr>
          <p:spPr bwMode="gray">
            <a:xfrm>
              <a:off x="2519" y="2672"/>
              <a:ext cx="89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b="1"/>
                <a:t>Құжат</a:t>
              </a:r>
              <a:r>
                <a:rPr lang="kk-KZ"/>
                <a:t> </a:t>
              </a:r>
              <a:r>
                <a:rPr lang="kk-KZ" sz="2000" b="1"/>
                <a:t>ашу</a:t>
              </a:r>
              <a:endParaRPr lang="en-US" sz="2000" b="1"/>
            </a:p>
          </p:txBody>
        </p:sp>
        <p:sp>
          <p:nvSpPr>
            <p:cNvPr id="93235" name="Text Box 51"/>
            <p:cNvSpPr txBox="1">
              <a:spLocks noChangeArrowheads="1"/>
            </p:cNvSpPr>
            <p:nvPr/>
          </p:nvSpPr>
          <p:spPr bwMode="gray">
            <a:xfrm>
              <a:off x="2901" y="1709"/>
              <a:ext cx="11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49" name="AutoShape 52"/>
            <p:cNvSpPr>
              <a:spLocks noChangeArrowheads="1"/>
            </p:cNvSpPr>
            <p:nvPr/>
          </p:nvSpPr>
          <p:spPr bwMode="gray">
            <a:xfrm flipV="1">
              <a:off x="2544" y="3600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DDEEAA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2" name="Group 53"/>
          <p:cNvGrpSpPr>
            <a:grpSpLocks/>
          </p:cNvGrpSpPr>
          <p:nvPr/>
        </p:nvGrpSpPr>
        <p:grpSpPr bwMode="auto">
          <a:xfrm>
            <a:off x="5292725" y="981075"/>
            <a:ext cx="1727200" cy="3962400"/>
            <a:chOff x="2416" y="1296"/>
            <a:chExt cx="1088" cy="2496"/>
          </a:xfrm>
        </p:grpSpPr>
        <p:sp>
          <p:nvSpPr>
            <p:cNvPr id="9236" name="AutoShape 54"/>
            <p:cNvSpPr>
              <a:spLocks noChangeArrowheads="1"/>
            </p:cNvSpPr>
            <p:nvPr/>
          </p:nvSpPr>
          <p:spPr bwMode="gray">
            <a:xfrm>
              <a:off x="2464" y="2304"/>
              <a:ext cx="1008" cy="1488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475E00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AutoShape 55"/>
            <p:cNvSpPr>
              <a:spLocks noChangeArrowheads="1"/>
            </p:cNvSpPr>
            <p:nvPr/>
          </p:nvSpPr>
          <p:spPr bwMode="gray">
            <a:xfrm>
              <a:off x="2416" y="1296"/>
              <a:ext cx="1088" cy="1248"/>
            </a:xfrm>
            <a:prstGeom prst="roundRect">
              <a:avLst>
                <a:gd name="adj" fmla="val 17509"/>
              </a:avLst>
            </a:prstGeom>
            <a:solidFill>
              <a:srgbClr val="34B03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8" name="AutoShape 56"/>
            <p:cNvSpPr>
              <a:spLocks noChangeArrowheads="1"/>
            </p:cNvSpPr>
            <p:nvPr/>
          </p:nvSpPr>
          <p:spPr bwMode="gray">
            <a:xfrm>
              <a:off x="2442" y="2202"/>
              <a:ext cx="1040" cy="3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4B034">
                    <a:alpha val="0"/>
                  </a:srgbClr>
                </a:gs>
                <a:gs pos="100000">
                  <a:srgbClr val="A3DBA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AutoShape 57"/>
            <p:cNvSpPr>
              <a:spLocks noChangeArrowheads="1"/>
            </p:cNvSpPr>
            <p:nvPr/>
          </p:nvSpPr>
          <p:spPr bwMode="gray">
            <a:xfrm>
              <a:off x="2442" y="1311"/>
              <a:ext cx="1040" cy="3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0F3E0"/>
                </a:gs>
                <a:gs pos="100000">
                  <a:srgbClr val="34B03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Text Box 58"/>
            <p:cNvSpPr txBox="1">
              <a:spLocks noChangeArrowheads="1"/>
            </p:cNvSpPr>
            <p:nvPr/>
          </p:nvSpPr>
          <p:spPr bwMode="gray">
            <a:xfrm>
              <a:off x="2673" y="2672"/>
              <a:ext cx="57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k-KZ" sz="2000" b="1"/>
                <a:t>баспа</a:t>
              </a:r>
              <a:endParaRPr lang="en-US" sz="2000" b="1"/>
            </a:p>
          </p:txBody>
        </p:sp>
        <p:sp>
          <p:nvSpPr>
            <p:cNvPr id="93243" name="Text Box 59"/>
            <p:cNvSpPr txBox="1">
              <a:spLocks noChangeArrowheads="1"/>
            </p:cNvSpPr>
            <p:nvPr/>
          </p:nvSpPr>
          <p:spPr bwMode="gray">
            <a:xfrm>
              <a:off x="2902" y="1709"/>
              <a:ext cx="11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42" name="AutoShape 60"/>
            <p:cNvSpPr>
              <a:spLocks noChangeArrowheads="1"/>
            </p:cNvSpPr>
            <p:nvPr/>
          </p:nvSpPr>
          <p:spPr bwMode="gray">
            <a:xfrm flipV="1">
              <a:off x="2544" y="3600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DDEEAA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223" name="Group 61"/>
          <p:cNvGrpSpPr>
            <a:grpSpLocks/>
          </p:cNvGrpSpPr>
          <p:nvPr/>
        </p:nvGrpSpPr>
        <p:grpSpPr bwMode="auto">
          <a:xfrm>
            <a:off x="6948488" y="908050"/>
            <a:ext cx="1981231" cy="4598988"/>
            <a:chOff x="886" y="1104"/>
            <a:chExt cx="1308" cy="2688"/>
          </a:xfrm>
        </p:grpSpPr>
        <p:sp>
          <p:nvSpPr>
            <p:cNvPr id="9229" name="AutoShape 62"/>
            <p:cNvSpPr>
              <a:spLocks noChangeArrowheads="1"/>
            </p:cNvSpPr>
            <p:nvPr/>
          </p:nvSpPr>
          <p:spPr bwMode="gray">
            <a:xfrm>
              <a:off x="1008" y="2112"/>
              <a:ext cx="1008" cy="1680"/>
            </a:xfrm>
            <a:prstGeom prst="roundRect">
              <a:avLst>
                <a:gd name="adj" fmla="val 7935"/>
              </a:avLst>
            </a:prstGeom>
            <a:gradFill rotWithShape="1">
              <a:gsLst>
                <a:gs pos="0">
                  <a:srgbClr val="3B5893"/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000000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Text Box 63"/>
            <p:cNvSpPr txBox="1">
              <a:spLocks noChangeArrowheads="1"/>
            </p:cNvSpPr>
            <p:nvPr/>
          </p:nvSpPr>
          <p:spPr bwMode="gray">
            <a:xfrm>
              <a:off x="886" y="2529"/>
              <a:ext cx="1308" cy="4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k-KZ" sz="2000" b="1" dirty="0"/>
                <a:t>Басылымды </a:t>
              </a:r>
            </a:p>
            <a:p>
              <a:pPr algn="ctr" eaLnBrk="0" hangingPunct="0"/>
              <a:r>
                <a:rPr lang="kk-KZ" sz="2000" b="1" dirty="0"/>
                <a:t>қарап шығу</a:t>
              </a:r>
              <a:endParaRPr lang="en-US" sz="2000" b="1" dirty="0"/>
            </a:p>
          </p:txBody>
        </p:sp>
        <p:sp>
          <p:nvSpPr>
            <p:cNvPr id="9231" name="AutoShape 64"/>
            <p:cNvSpPr>
              <a:spLocks noChangeArrowheads="1"/>
            </p:cNvSpPr>
            <p:nvPr/>
          </p:nvSpPr>
          <p:spPr bwMode="gray">
            <a:xfrm>
              <a:off x="960" y="1104"/>
              <a:ext cx="1104" cy="1296"/>
            </a:xfrm>
            <a:prstGeom prst="roundRect">
              <a:avLst>
                <a:gd name="adj" fmla="val 17509"/>
              </a:avLst>
            </a:prstGeom>
            <a:solidFill>
              <a:srgbClr val="4E91D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AutoShape 65"/>
            <p:cNvSpPr>
              <a:spLocks noChangeArrowheads="1"/>
            </p:cNvSpPr>
            <p:nvPr/>
          </p:nvSpPr>
          <p:spPr bwMode="gray">
            <a:xfrm>
              <a:off x="986" y="2044"/>
              <a:ext cx="1056" cy="32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93BCE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3" name="AutoShape 66"/>
            <p:cNvSpPr>
              <a:spLocks noChangeArrowheads="1"/>
            </p:cNvSpPr>
            <p:nvPr/>
          </p:nvSpPr>
          <p:spPr bwMode="gray">
            <a:xfrm>
              <a:off x="986" y="1118"/>
              <a:ext cx="1056" cy="321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CEE1F3"/>
                </a:gs>
                <a:gs pos="100000">
                  <a:srgbClr val="4E91D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51" name="Text Box 67"/>
            <p:cNvSpPr txBox="1">
              <a:spLocks noChangeArrowheads="1"/>
            </p:cNvSpPr>
            <p:nvPr/>
          </p:nvSpPr>
          <p:spPr bwMode="gray">
            <a:xfrm>
              <a:off x="1249" y="1315"/>
              <a:ext cx="510" cy="2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35" name="AutoShape 68"/>
            <p:cNvSpPr>
              <a:spLocks noChangeArrowheads="1"/>
            </p:cNvSpPr>
            <p:nvPr/>
          </p:nvSpPr>
          <p:spPr bwMode="gray">
            <a:xfrm flipV="1">
              <a:off x="1077" y="3582"/>
              <a:ext cx="864" cy="14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B9D1FF"/>
                </a:gs>
                <a:gs pos="100000">
                  <a:srgbClr val="6699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9224" name="Picture 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7921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773238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773238"/>
            <a:ext cx="7921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773238"/>
            <a:ext cx="79216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1773238"/>
            <a:ext cx="7207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0" y="836613"/>
            <a:ext cx="8820150" cy="4314825"/>
            <a:chOff x="250" y="1433"/>
            <a:chExt cx="5169" cy="2359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 rot="3877067">
              <a:off x="2917" y="2651"/>
              <a:ext cx="1577" cy="614"/>
              <a:chOff x="2290" y="2725"/>
              <a:chExt cx="1832" cy="713"/>
            </a:xfrm>
          </p:grpSpPr>
          <p:grpSp>
            <p:nvGrpSpPr>
              <p:cNvPr id="10320" name="Group 6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10324" name="Freeform 7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25" name="Freeform 8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0321" name="Group 9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10322" name="Freeform 10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98B5B6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23" name="Freeform 11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</p:grpSp>
        <p:grpSp>
          <p:nvGrpSpPr>
            <p:cNvPr id="10248" name="Group 12"/>
            <p:cNvGrpSpPr>
              <a:grpSpLocks/>
            </p:cNvGrpSpPr>
            <p:nvPr/>
          </p:nvGrpSpPr>
          <p:grpSpPr bwMode="auto">
            <a:xfrm>
              <a:off x="2789" y="1533"/>
              <a:ext cx="847" cy="798"/>
              <a:chOff x="2789" y="1625"/>
              <a:chExt cx="847" cy="798"/>
            </a:xfrm>
          </p:grpSpPr>
          <p:sp>
            <p:nvSpPr>
              <p:cNvPr id="10310" name="Oval 13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152" cy="2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311" name="Oval 14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152" cy="284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312" name="Oval 15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284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313" name="Oval 16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284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314" name="Oval 17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284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10315" name="Group 18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10316" name="Oval 1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17" name="Oval 2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18" name="Oval 2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19" name="Oval 2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</p:grpSp>
        <p:grpSp>
          <p:nvGrpSpPr>
            <p:cNvPr id="10249" name="Group 23"/>
            <p:cNvGrpSpPr>
              <a:grpSpLocks/>
            </p:cNvGrpSpPr>
            <p:nvPr/>
          </p:nvGrpSpPr>
          <p:grpSpPr bwMode="auto">
            <a:xfrm rot="3877067">
              <a:off x="4323" y="2697"/>
              <a:ext cx="1577" cy="614"/>
              <a:chOff x="2290" y="2725"/>
              <a:chExt cx="1832" cy="713"/>
            </a:xfrm>
          </p:grpSpPr>
          <p:grpSp>
            <p:nvGrpSpPr>
              <p:cNvPr id="10304" name="Group 24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10308" name="Freeform 25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0066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09" name="Freeform 26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0305" name="Group 27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10306" name="Freeform 28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307" name="Freeform 29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10250" name="Oval 30"/>
            <p:cNvSpPr>
              <a:spLocks noChangeArrowheads="1"/>
            </p:cNvSpPr>
            <p:nvPr/>
          </p:nvSpPr>
          <p:spPr bwMode="gray">
            <a:xfrm>
              <a:off x="4058" y="1433"/>
              <a:ext cx="152" cy="2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3399FF"/>
                </a:gs>
                <a:gs pos="100000">
                  <a:srgbClr val="FFFFFF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10251" name="Oval 31"/>
            <p:cNvSpPr>
              <a:spLocks noChangeArrowheads="1"/>
            </p:cNvSpPr>
            <p:nvPr/>
          </p:nvSpPr>
          <p:spPr bwMode="gray">
            <a:xfrm>
              <a:off x="4058" y="1433"/>
              <a:ext cx="152" cy="284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10252" name="Oval 32"/>
            <p:cNvSpPr>
              <a:spLocks noChangeArrowheads="1"/>
            </p:cNvSpPr>
            <p:nvPr/>
          </p:nvSpPr>
          <p:spPr bwMode="gray">
            <a:xfrm>
              <a:off x="4131" y="1504"/>
              <a:ext cx="946" cy="284"/>
            </a:xfrm>
            <a:prstGeom prst="ellipse">
              <a:avLst/>
            </a:prstGeom>
            <a:gradFill rotWithShape="1">
              <a:gsLst>
                <a:gs pos="0">
                  <a:srgbClr val="1C538A"/>
                </a:gs>
                <a:gs pos="50000">
                  <a:srgbClr val="3399FF"/>
                </a:gs>
                <a:gs pos="100000">
                  <a:srgbClr val="1C538A"/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10253" name="Oval 33"/>
            <p:cNvSpPr>
              <a:spLocks noChangeArrowheads="1"/>
            </p:cNvSpPr>
            <p:nvPr/>
          </p:nvSpPr>
          <p:spPr bwMode="gray">
            <a:xfrm>
              <a:off x="4132" y="1506"/>
              <a:ext cx="946" cy="284"/>
            </a:xfrm>
            <a:prstGeom prst="ellipse">
              <a:avLst/>
            </a:prstGeom>
            <a:gradFill rotWithShape="1">
              <a:gsLst>
                <a:gs pos="0">
                  <a:srgbClr val="2061A2"/>
                </a:gs>
                <a:gs pos="100000">
                  <a:srgbClr val="3399FF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10254" name="Oval 34"/>
            <p:cNvSpPr>
              <a:spLocks noChangeArrowheads="1"/>
            </p:cNvSpPr>
            <p:nvPr/>
          </p:nvSpPr>
          <p:spPr bwMode="gray">
            <a:xfrm>
              <a:off x="4178" y="1552"/>
              <a:ext cx="852" cy="284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FFF00"/>
                </a:solidFill>
              </a:endParaRPr>
            </a:p>
          </p:txBody>
        </p:sp>
        <p:grpSp>
          <p:nvGrpSpPr>
            <p:cNvPr id="10255" name="Group 35"/>
            <p:cNvGrpSpPr>
              <a:grpSpLocks/>
            </p:cNvGrpSpPr>
            <p:nvPr/>
          </p:nvGrpSpPr>
          <p:grpSpPr bwMode="auto">
            <a:xfrm>
              <a:off x="4191" y="1565"/>
              <a:ext cx="826" cy="825"/>
              <a:chOff x="4166" y="1706"/>
              <a:chExt cx="1252" cy="1252"/>
            </a:xfrm>
          </p:grpSpPr>
          <p:sp>
            <p:nvSpPr>
              <p:cNvPr id="10300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301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302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303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256" name="Group 40"/>
            <p:cNvGrpSpPr>
              <a:grpSpLocks/>
            </p:cNvGrpSpPr>
            <p:nvPr/>
          </p:nvGrpSpPr>
          <p:grpSpPr bwMode="auto">
            <a:xfrm rot="3877067">
              <a:off x="1627" y="2651"/>
              <a:ext cx="1577" cy="614"/>
              <a:chOff x="2290" y="2725"/>
              <a:chExt cx="1832" cy="713"/>
            </a:xfrm>
          </p:grpSpPr>
          <p:grpSp>
            <p:nvGrpSpPr>
              <p:cNvPr id="10294" name="Group 41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10298" name="Freeform 42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99" name="Freeform 43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0295" name="Group 44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10296" name="Freeform 45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98B5B6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97" name="Freeform 46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</p:grpSp>
        <p:grpSp>
          <p:nvGrpSpPr>
            <p:cNvPr id="10257" name="Group 47"/>
            <p:cNvGrpSpPr>
              <a:grpSpLocks/>
            </p:cNvGrpSpPr>
            <p:nvPr/>
          </p:nvGrpSpPr>
          <p:grpSpPr bwMode="auto">
            <a:xfrm>
              <a:off x="1499" y="1533"/>
              <a:ext cx="847" cy="798"/>
              <a:chOff x="2789" y="1625"/>
              <a:chExt cx="847" cy="798"/>
            </a:xfrm>
          </p:grpSpPr>
          <p:sp>
            <p:nvSpPr>
              <p:cNvPr id="10284" name="Oval 48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152" cy="2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285" name="Oval 49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152" cy="284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286" name="Oval 50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284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287" name="Oval 51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284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288" name="Oval 52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284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10289" name="Group 53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10290" name="Oval 54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91" name="Oval 55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92" name="Oval 56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93" name="Oval 57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</p:grpSp>
        <p:grpSp>
          <p:nvGrpSpPr>
            <p:cNvPr id="10258" name="Group 58"/>
            <p:cNvGrpSpPr>
              <a:grpSpLocks/>
            </p:cNvGrpSpPr>
            <p:nvPr/>
          </p:nvGrpSpPr>
          <p:grpSpPr bwMode="auto">
            <a:xfrm rot="3877067">
              <a:off x="378" y="2651"/>
              <a:ext cx="1577" cy="614"/>
              <a:chOff x="2290" y="2725"/>
              <a:chExt cx="1832" cy="713"/>
            </a:xfrm>
          </p:grpSpPr>
          <p:grpSp>
            <p:nvGrpSpPr>
              <p:cNvPr id="10278" name="Group 59"/>
              <p:cNvGrpSpPr>
                <a:grpSpLocks/>
              </p:cNvGrpSpPr>
              <p:nvPr/>
            </p:nvGrpSpPr>
            <p:grpSpPr bwMode="auto">
              <a:xfrm>
                <a:off x="2290" y="3030"/>
                <a:ext cx="1832" cy="408"/>
                <a:chOff x="2290" y="3030"/>
                <a:chExt cx="1832" cy="408"/>
              </a:xfrm>
            </p:grpSpPr>
            <p:sp>
              <p:nvSpPr>
                <p:cNvPr id="10282" name="Freeform 60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83" name="Freeform 61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  <p:grpSp>
            <p:nvGrpSpPr>
              <p:cNvPr id="10279" name="Group 62"/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10280" name="Freeform 63"/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rgbClr val="98B5B6"/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81" name="Freeform 64"/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</p:grpSp>
        <p:grpSp>
          <p:nvGrpSpPr>
            <p:cNvPr id="10259" name="Group 65"/>
            <p:cNvGrpSpPr>
              <a:grpSpLocks/>
            </p:cNvGrpSpPr>
            <p:nvPr/>
          </p:nvGrpSpPr>
          <p:grpSpPr bwMode="auto">
            <a:xfrm>
              <a:off x="250" y="1533"/>
              <a:ext cx="847" cy="798"/>
              <a:chOff x="2789" y="1625"/>
              <a:chExt cx="847" cy="798"/>
            </a:xfrm>
          </p:grpSpPr>
          <p:sp>
            <p:nvSpPr>
              <p:cNvPr id="10268" name="Oval 66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152" cy="2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83A6A7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269" name="Oval 67"/>
              <p:cNvSpPr>
                <a:spLocks noChangeArrowheads="1"/>
              </p:cNvSpPr>
              <p:nvPr/>
            </p:nvSpPr>
            <p:spPr bwMode="gray">
              <a:xfrm>
                <a:off x="2789" y="1625"/>
                <a:ext cx="152" cy="284"/>
              </a:xfrm>
              <a:prstGeom prst="ellipse">
                <a:avLst/>
              </a:prstGeom>
              <a:gradFill rotWithShape="1">
                <a:gsLst>
                  <a:gs pos="0">
                    <a:srgbClr val="83A6A7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270" name="Oval 68"/>
              <p:cNvSpPr>
                <a:spLocks noChangeArrowheads="1"/>
              </p:cNvSpPr>
              <p:nvPr/>
            </p:nvSpPr>
            <p:spPr bwMode="gray">
              <a:xfrm>
                <a:off x="2849" y="1684"/>
                <a:ext cx="787" cy="284"/>
              </a:xfrm>
              <a:prstGeom prst="ellipse">
                <a:avLst/>
              </a:prstGeom>
              <a:gradFill rotWithShape="1">
                <a:gsLst>
                  <a:gs pos="0">
                    <a:srgbClr val="475A5A"/>
                  </a:gs>
                  <a:gs pos="50000">
                    <a:srgbClr val="83A6A7"/>
                  </a:gs>
                  <a:gs pos="100000">
                    <a:srgbClr val="475A5A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271" name="Oval 69"/>
              <p:cNvSpPr>
                <a:spLocks noChangeArrowheads="1"/>
              </p:cNvSpPr>
              <p:nvPr/>
            </p:nvSpPr>
            <p:spPr bwMode="gray">
              <a:xfrm>
                <a:off x="2849" y="1686"/>
                <a:ext cx="787" cy="284"/>
              </a:xfrm>
              <a:prstGeom prst="ellipse">
                <a:avLst/>
              </a:prstGeom>
              <a:gradFill rotWithShape="1">
                <a:gsLst>
                  <a:gs pos="0">
                    <a:srgbClr val="53696A"/>
                  </a:gs>
                  <a:gs pos="100000">
                    <a:srgbClr val="83A6A7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sp>
            <p:nvSpPr>
              <p:cNvPr id="10272" name="Oval 70"/>
              <p:cNvSpPr>
                <a:spLocks noChangeArrowheads="1"/>
              </p:cNvSpPr>
              <p:nvPr/>
            </p:nvSpPr>
            <p:spPr bwMode="gray">
              <a:xfrm>
                <a:off x="2888" y="1724"/>
                <a:ext cx="709" cy="284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10273" name="Group 71"/>
              <p:cNvGrpSpPr>
                <a:grpSpLocks/>
              </p:cNvGrpSpPr>
              <p:nvPr/>
            </p:nvGrpSpPr>
            <p:grpSpPr bwMode="auto">
              <a:xfrm>
                <a:off x="2899" y="1735"/>
                <a:ext cx="687" cy="688"/>
                <a:chOff x="4166" y="1706"/>
                <a:chExt cx="1252" cy="1252"/>
              </a:xfrm>
            </p:grpSpPr>
            <p:sp>
              <p:nvSpPr>
                <p:cNvPr id="10274" name="Oval 7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75" name="Oval 7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76" name="Oval 7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10277" name="Oval 7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10260" name="Text Box 76"/>
            <p:cNvSpPr txBox="1">
              <a:spLocks noChangeArrowheads="1"/>
            </p:cNvSpPr>
            <p:nvPr/>
          </p:nvSpPr>
          <p:spPr bwMode="gray">
            <a:xfrm rot="3925970">
              <a:off x="691" y="2558"/>
              <a:ext cx="4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2000" b="1">
                  <a:solidFill>
                    <a:srgbClr val="FFFF00"/>
                  </a:solidFill>
                </a:rPr>
                <a:t>табу</a:t>
              </a:r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0261" name="Text Box 77"/>
            <p:cNvSpPr txBox="1">
              <a:spLocks noChangeArrowheads="1"/>
            </p:cNvSpPr>
            <p:nvPr/>
          </p:nvSpPr>
          <p:spPr bwMode="gray">
            <a:xfrm rot="3925970">
              <a:off x="900" y="2392"/>
              <a:ext cx="219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spAutoFit/>
            </a:bodyPr>
            <a:lstStyle/>
            <a:p>
              <a:pPr eaLnBrk="0" hangingPunct="0"/>
              <a:endParaRPr lang="ru-RU" sz="1400" b="1">
                <a:solidFill>
                  <a:srgbClr val="FFFF00"/>
                </a:solidFill>
              </a:endParaRPr>
            </a:p>
          </p:txBody>
        </p:sp>
        <p:sp>
          <p:nvSpPr>
            <p:cNvPr id="10262" name="Text Box 78"/>
            <p:cNvSpPr txBox="1">
              <a:spLocks noChangeArrowheads="1"/>
            </p:cNvSpPr>
            <p:nvPr/>
          </p:nvSpPr>
          <p:spPr bwMode="gray">
            <a:xfrm rot="3925970">
              <a:off x="1704" y="2937"/>
              <a:ext cx="12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2000" b="1" dirty="0">
                  <a:solidFill>
                    <a:srgbClr val="FFFF00"/>
                  </a:solidFill>
                </a:rPr>
                <a:t>Буферге </a:t>
              </a:r>
              <a:r>
                <a:rPr lang="kk-KZ" sz="2000" b="1" dirty="0" smtClean="0">
                  <a:solidFill>
                    <a:srgbClr val="FFFF00"/>
                  </a:solidFill>
                </a:rPr>
                <a:t>жіберу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0263" name="Text Box 79"/>
            <p:cNvSpPr txBox="1">
              <a:spLocks noChangeArrowheads="1"/>
            </p:cNvSpPr>
            <p:nvPr/>
          </p:nvSpPr>
          <p:spPr bwMode="gray">
            <a:xfrm rot="3925970">
              <a:off x="2146" y="2392"/>
              <a:ext cx="219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spAutoFit/>
            </a:bodyPr>
            <a:lstStyle/>
            <a:p>
              <a:pPr eaLnBrk="0" hangingPunct="0"/>
              <a:endParaRPr lang="ru-RU" sz="1400" b="1">
                <a:solidFill>
                  <a:srgbClr val="FFFF00"/>
                </a:solidFill>
              </a:endParaRPr>
            </a:p>
          </p:txBody>
        </p:sp>
        <p:sp>
          <p:nvSpPr>
            <p:cNvPr id="10264" name="Text Box 80"/>
            <p:cNvSpPr txBox="1">
              <a:spLocks noChangeArrowheads="1"/>
            </p:cNvSpPr>
            <p:nvPr/>
          </p:nvSpPr>
          <p:spPr bwMode="gray">
            <a:xfrm rot="3925970">
              <a:off x="3008" y="2920"/>
              <a:ext cx="120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2000" b="1" dirty="0">
                  <a:solidFill>
                    <a:srgbClr val="FFFF00"/>
                  </a:solidFill>
                </a:rPr>
                <a:t>Буферге көшіру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0265" name="Text Box 81"/>
            <p:cNvSpPr txBox="1">
              <a:spLocks noChangeArrowheads="1"/>
            </p:cNvSpPr>
            <p:nvPr/>
          </p:nvSpPr>
          <p:spPr bwMode="gray">
            <a:xfrm rot="3925970">
              <a:off x="3441" y="2392"/>
              <a:ext cx="219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spAutoFit/>
            </a:bodyPr>
            <a:lstStyle/>
            <a:p>
              <a:pPr eaLnBrk="0" hangingPunct="0"/>
              <a:endParaRPr lang="ru-RU" sz="1400" b="1">
                <a:solidFill>
                  <a:srgbClr val="FFFF00"/>
                </a:solidFill>
              </a:endParaRPr>
            </a:p>
          </p:txBody>
        </p:sp>
        <p:sp>
          <p:nvSpPr>
            <p:cNvPr id="10266" name="Text Box 82"/>
            <p:cNvSpPr txBox="1">
              <a:spLocks noChangeArrowheads="1"/>
            </p:cNvSpPr>
            <p:nvPr/>
          </p:nvSpPr>
          <p:spPr bwMode="gray">
            <a:xfrm rot="3925970">
              <a:off x="4427" y="2983"/>
              <a:ext cx="112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kk-KZ" sz="2000" b="1">
                  <a:solidFill>
                    <a:srgbClr val="FFFF00"/>
                  </a:solidFill>
                </a:rPr>
                <a:t>Буферден қою</a:t>
              </a:r>
              <a:endParaRPr lang="en-US" sz="2000" b="1">
                <a:solidFill>
                  <a:srgbClr val="FFFF00"/>
                </a:solidFill>
              </a:endParaRPr>
            </a:p>
          </p:txBody>
        </p:sp>
        <p:sp>
          <p:nvSpPr>
            <p:cNvPr id="10267" name="Text Box 83"/>
            <p:cNvSpPr txBox="1">
              <a:spLocks noChangeArrowheads="1"/>
            </p:cNvSpPr>
            <p:nvPr/>
          </p:nvSpPr>
          <p:spPr bwMode="gray">
            <a:xfrm rot="3925970">
              <a:off x="4836" y="2491"/>
              <a:ext cx="219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wrap="none">
              <a:spAutoFit/>
            </a:bodyPr>
            <a:lstStyle/>
            <a:p>
              <a:pPr eaLnBrk="0" hangingPunct="0"/>
              <a:endParaRPr lang="ru-RU" sz="1400" b="1">
                <a:solidFill>
                  <a:srgbClr val="FFFF00"/>
                </a:solidFill>
              </a:endParaRPr>
            </a:p>
          </p:txBody>
        </p:sp>
      </p:grpSp>
      <p:pic>
        <p:nvPicPr>
          <p:cNvPr id="10243" name="Picture 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649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700213"/>
            <a:ext cx="6477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700213"/>
            <a:ext cx="7191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1628775"/>
            <a:ext cx="71913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642918"/>
            <a:ext cx="8229600" cy="4767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WordPad</a:t>
            </a:r>
            <a:r>
              <a:rPr lang="kk-KZ" dirty="0" smtClean="0">
                <a:solidFill>
                  <a:srgbClr val="FF0000"/>
                </a:solidFill>
              </a:rPr>
              <a:t> мәтіндік редакторында құжат құру үшін, оның төмендегі негізгі сатыларын орындау керек:</a:t>
            </a:r>
          </a:p>
          <a:p>
            <a:pPr eaLnBrk="1" hangingPunct="1">
              <a:buFont typeface="Wingdings" pitchFamily="2" charset="2"/>
              <a:buNone/>
            </a:pPr>
            <a:endParaRPr lang="kk-KZ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kk-KZ" i="1" dirty="0" smtClean="0">
                <a:latin typeface="Times New Roman" pitchFamily="18" charset="0"/>
              </a:rPr>
              <a:t>Қаріп және оның өлшемін таңдау</a:t>
            </a:r>
          </a:p>
          <a:p>
            <a:pPr eaLnBrk="1" hangingPunct="1"/>
            <a:r>
              <a:rPr lang="kk-KZ" i="1" dirty="0" smtClean="0">
                <a:latin typeface="Times New Roman" pitchFamily="18" charset="0"/>
              </a:rPr>
              <a:t>Мәтінді енгізу және редакциялау</a:t>
            </a:r>
          </a:p>
          <a:p>
            <a:pPr eaLnBrk="1" hangingPunct="1"/>
            <a:r>
              <a:rPr lang="kk-KZ" i="1" dirty="0" smtClean="0">
                <a:latin typeface="Times New Roman" pitchFamily="18" charset="0"/>
              </a:rPr>
              <a:t>Мәтінді пішімдеу</a:t>
            </a:r>
          </a:p>
          <a:p>
            <a:pPr eaLnBrk="1" hangingPunct="1"/>
            <a:r>
              <a:rPr lang="kk-KZ" i="1" dirty="0" smtClean="0">
                <a:latin typeface="Times New Roman" pitchFamily="18" charset="0"/>
              </a:rPr>
              <a:t>Құжатты сақтау және ашу</a:t>
            </a:r>
          </a:p>
          <a:p>
            <a:pPr eaLnBrk="1" hangingPunct="1"/>
            <a:r>
              <a:rPr lang="kk-KZ" i="1" dirty="0" smtClean="0">
                <a:latin typeface="Times New Roman" pitchFamily="18" charset="0"/>
              </a:rPr>
              <a:t>Баспаға шығару</a:t>
            </a:r>
          </a:p>
          <a:p>
            <a:pPr eaLnBrk="1" hangingPunct="1"/>
            <a:endParaRPr lang="ru-RU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401080" cy="6324600"/>
          </a:xfrm>
        </p:spPr>
        <p:txBody>
          <a:bodyPr/>
          <a:lstStyle/>
          <a:p>
            <a:pPr eaLnBrk="1" hangingPunct="1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Құжатты сақтау және ашу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WordPad мәтіндік редакторында құжатты сақтау үшін: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Файл- Cохранить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командасын орындаймыз. Осы редакторда сақталған файлдың кеңейтілуі автоматты түрде *.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doc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болады.</a:t>
            </a:r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Сақталған құжатты ашу үшін: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–Открыть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командасын орындаймыз.</a:t>
            </a:r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Жаңа құжатты құру үшін: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Файл- Создать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командасын орындаймыз.</a:t>
            </a:r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Құжаттарды басу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: құжатты құрудың соңғы сатысы – оны баспаға беру. Құжатты баспаға беру әрекеттері:</a:t>
            </a:r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Предварительный просмотр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(алдын-ала қарап шығу);</a:t>
            </a:r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Файл – Печать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043890" cy="60388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kk-KZ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Мәтінді енгізу мен редакциялау.</a:t>
            </a:r>
            <a:r>
              <a:rPr lang="kk-KZ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Мәтінді енгізгенде жолдар автоматты түрде төмен жылжытылып отырады. Мәтінді теру кезіндегі кейбір пернелердің қызметі:</a:t>
            </a:r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 жаңа жолға көшу</a:t>
            </a:r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Shift-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бас әріптерді теру.</a:t>
            </a:r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CapsLock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 бас әріптер режиміне ауысу</a:t>
            </a:r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Backspace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-меңзердің сол жағындағы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символдарды өшіру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Delete-меңзердің оң жағындағы символдарды өшіру.</a:t>
            </a:r>
            <a:endParaRPr lang="ru-RU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401080" cy="6110287"/>
          </a:xfrm>
        </p:spPr>
        <p:txBody>
          <a:bodyPr/>
          <a:lstStyle/>
          <a:p>
            <a:pPr eaLnBrk="1" hangingPunct="1"/>
            <a:endParaRPr lang="kk-K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Мәтінді пішімдеу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Мәтіннің әлпетін өзгерту және мәтәнді беттердің шеттері бойынша тегістеу әрекеттерін орындау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мәтінді пішімдеу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деп аталады. </a:t>
            </a:r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Мәтіннің әлпеті: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Ж- жартылай қалың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 К- курсив, </a:t>
            </a:r>
            <a:r>
              <a:rPr lang="kk-KZ" sz="2400" u="sng" dirty="0" smtClean="0">
                <a:latin typeface="Times New Roman" pitchFamily="18" charset="0"/>
                <a:cs typeface="Times New Roman" pitchFamily="18" charset="0"/>
              </a:rPr>
              <a:t>Ч- асты сызылған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Кәдімгі пішімдеу құрал-саймандар  тақтасындағы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sz="2400" b="1" u="sng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батырмаларын шерту арқылы жылдам орындалады.</a:t>
            </a:r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Мәтінді тегістеу үшін Пішімдеу құрал- саймандар тақтасындағы 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сол жақ шеті, оң жақ шеті, ортасы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бойынша тегістеу батырмалары қолданылады. Бұл әрекетті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Формат-Абзац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командасы арқылы да орындауға болады.</a:t>
            </a:r>
            <a:endParaRPr lang="ru-RU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D:\Фоны\ЖАННА (G)\48019354_fb84fb52ed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28" y="-277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 rot="-1145609">
            <a:off x="4132263" y="2947988"/>
            <a:ext cx="4784725" cy="17557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Сәйкестікті </a:t>
            </a:r>
          </a:p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тап!</a:t>
            </a:r>
          </a:p>
        </p:txBody>
      </p:sp>
    </p:spTree>
    <p:extLst>
      <p:ext uri="{BB962C8B-B14F-4D97-AF65-F5344CB8AC3E}">
        <p14:creationId xmlns="" xmlns:p14="http://schemas.microsoft.com/office/powerpoint/2010/main" val="12665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24479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792163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76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141663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7048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7191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45125"/>
            <a:ext cx="7286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21"/>
          <p:cNvSpPr>
            <a:spLocks noChangeArrowheads="1"/>
          </p:cNvSpPr>
          <p:nvPr/>
        </p:nvSpPr>
        <p:spPr bwMode="auto">
          <a:xfrm>
            <a:off x="4500563" y="1368425"/>
            <a:ext cx="3887787" cy="692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4" name="Rectangle 22"/>
          <p:cNvSpPr>
            <a:spLocks noChangeArrowheads="1"/>
          </p:cNvSpPr>
          <p:nvPr/>
        </p:nvSpPr>
        <p:spPr bwMode="auto">
          <a:xfrm>
            <a:off x="4500563" y="2160588"/>
            <a:ext cx="3887787" cy="692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5" name="Rectangle 23"/>
          <p:cNvSpPr>
            <a:spLocks noChangeArrowheads="1"/>
          </p:cNvSpPr>
          <p:nvPr/>
        </p:nvSpPr>
        <p:spPr bwMode="auto">
          <a:xfrm>
            <a:off x="4500563" y="2952750"/>
            <a:ext cx="3887787" cy="692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6" name="Rectangle 24"/>
          <p:cNvSpPr>
            <a:spLocks noChangeArrowheads="1"/>
          </p:cNvSpPr>
          <p:nvPr/>
        </p:nvSpPr>
        <p:spPr bwMode="auto">
          <a:xfrm>
            <a:off x="4500563" y="3816350"/>
            <a:ext cx="3887787" cy="692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7" name="Rectangle 25"/>
          <p:cNvSpPr>
            <a:spLocks noChangeArrowheads="1"/>
          </p:cNvSpPr>
          <p:nvPr/>
        </p:nvSpPr>
        <p:spPr bwMode="auto">
          <a:xfrm>
            <a:off x="4500563" y="4681538"/>
            <a:ext cx="3887787" cy="692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8" name="Rectangle 26"/>
          <p:cNvSpPr>
            <a:spLocks noChangeArrowheads="1"/>
          </p:cNvSpPr>
          <p:nvPr/>
        </p:nvSpPr>
        <p:spPr bwMode="auto">
          <a:xfrm>
            <a:off x="4500563" y="5445125"/>
            <a:ext cx="3887787" cy="692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>
                <a:solidFill>
                  <a:srgbClr val="66FFFF"/>
                </a:solidFill>
              </a:rPr>
              <a:t>Мәтіндік құжатты басу</a:t>
            </a:r>
            <a:endParaRPr lang="ru-RU" b="1">
              <a:solidFill>
                <a:srgbClr val="66FFFF"/>
              </a:solidFill>
            </a:endParaRPr>
          </a:p>
        </p:txBody>
      </p:sp>
      <p:sp>
        <p:nvSpPr>
          <p:cNvPr id="6159" name="Text Box 27"/>
          <p:cNvSpPr txBox="1">
            <a:spLocks noChangeArrowheads="1"/>
          </p:cNvSpPr>
          <p:nvPr/>
        </p:nvSpPr>
        <p:spPr bwMode="auto">
          <a:xfrm>
            <a:off x="5795963" y="4843463"/>
            <a:ext cx="99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b="1">
                <a:solidFill>
                  <a:srgbClr val="66FFFF"/>
                </a:solidFill>
              </a:rPr>
              <a:t>Қаріп</a:t>
            </a:r>
            <a:endParaRPr lang="ru-RU" sz="2400" b="1">
              <a:solidFill>
                <a:srgbClr val="66FFFF"/>
              </a:solidFill>
            </a:endParaRPr>
          </a:p>
        </p:txBody>
      </p:sp>
      <p:sp>
        <p:nvSpPr>
          <p:cNvPr id="6160" name="Text Box 28"/>
          <p:cNvSpPr txBox="1">
            <a:spLocks noChangeArrowheads="1"/>
          </p:cNvSpPr>
          <p:nvPr/>
        </p:nvSpPr>
        <p:spPr bwMode="auto">
          <a:xfrm>
            <a:off x="4716463" y="3867150"/>
            <a:ext cx="3600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b="1">
                <a:solidFill>
                  <a:srgbClr val="66FFFF"/>
                </a:solidFill>
              </a:rPr>
              <a:t>Мәтіннің бөлігін аралық </a:t>
            </a:r>
          </a:p>
          <a:p>
            <a:pPr eaLnBrk="1" hangingPunct="1"/>
            <a:r>
              <a:rPr lang="kk-KZ" b="1">
                <a:solidFill>
                  <a:srgbClr val="66FFFF"/>
                </a:solidFill>
              </a:rPr>
              <a:t>сақтағыштан кірістіру</a:t>
            </a:r>
            <a:endParaRPr lang="ru-RU" b="1">
              <a:solidFill>
                <a:srgbClr val="66FFFF"/>
              </a:solidFill>
            </a:endParaRPr>
          </a:p>
        </p:txBody>
      </p:sp>
      <p:sp>
        <p:nvSpPr>
          <p:cNvPr id="6161" name="Text Box 29"/>
          <p:cNvSpPr txBox="1">
            <a:spLocks noChangeArrowheads="1"/>
          </p:cNvSpPr>
          <p:nvPr/>
        </p:nvSpPr>
        <p:spPr bwMode="auto">
          <a:xfrm>
            <a:off x="4787900" y="3032125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000" b="1">
                <a:solidFill>
                  <a:srgbClr val="66FFFF"/>
                </a:solidFill>
              </a:rPr>
              <a:t>Символ өлшемін орнату</a:t>
            </a:r>
            <a:endParaRPr lang="ru-RU" sz="2000" b="1">
              <a:solidFill>
                <a:srgbClr val="66FFFF"/>
              </a:solidFill>
            </a:endParaRPr>
          </a:p>
        </p:txBody>
      </p:sp>
      <p:sp>
        <p:nvSpPr>
          <p:cNvPr id="6162" name="Text Box 30"/>
          <p:cNvSpPr txBox="1">
            <a:spLocks noChangeArrowheads="1"/>
          </p:cNvSpPr>
          <p:nvPr/>
        </p:nvSpPr>
        <p:spPr bwMode="auto">
          <a:xfrm>
            <a:off x="4643438" y="2251075"/>
            <a:ext cx="3484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b="1">
                <a:solidFill>
                  <a:srgbClr val="66FFFF"/>
                </a:solidFill>
              </a:rPr>
              <a:t>Мәтіндік құжатты ашу</a:t>
            </a:r>
            <a:endParaRPr lang="ru-RU" sz="2400" b="1">
              <a:solidFill>
                <a:srgbClr val="66FFFF"/>
              </a:solidFill>
            </a:endParaRPr>
          </a:p>
        </p:txBody>
      </p:sp>
      <p:sp>
        <p:nvSpPr>
          <p:cNvPr id="6163" name="Text Box 31"/>
          <p:cNvSpPr txBox="1">
            <a:spLocks noChangeArrowheads="1"/>
          </p:cNvSpPr>
          <p:nvPr/>
        </p:nvSpPr>
        <p:spPr bwMode="auto">
          <a:xfrm>
            <a:off x="4643438" y="1484313"/>
            <a:ext cx="351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000" b="1">
                <a:solidFill>
                  <a:srgbClr val="66FFFF"/>
                </a:solidFill>
              </a:rPr>
              <a:t>Ағымдағы құжатты сақтау</a:t>
            </a:r>
            <a:endParaRPr lang="ru-RU" sz="2000" b="1">
              <a:solidFill>
                <a:srgbClr val="66FFFF"/>
              </a:solidFill>
            </a:endParaRPr>
          </a:p>
        </p:txBody>
      </p:sp>
      <p:sp>
        <p:nvSpPr>
          <p:cNvPr id="6164" name="Rectangle 32"/>
          <p:cNvSpPr>
            <a:spLocks noChangeArrowheads="1"/>
          </p:cNvSpPr>
          <p:nvPr/>
        </p:nvSpPr>
        <p:spPr bwMode="auto">
          <a:xfrm>
            <a:off x="4500563" y="549275"/>
            <a:ext cx="3887787" cy="6921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>
                <a:solidFill>
                  <a:srgbClr val="66FFFF"/>
                </a:solidFill>
              </a:rPr>
              <a:t>Мәтінді туралау</a:t>
            </a:r>
            <a:endParaRPr lang="ru-RU" sz="2400" b="1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13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25590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7667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9863"/>
            <a:ext cx="7921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7667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7921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4787900" y="4149725"/>
            <a:ext cx="368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b="1">
                <a:solidFill>
                  <a:srgbClr val="000099"/>
                </a:solidFill>
              </a:rPr>
              <a:t>Дұрыс жазуды тексеру</a:t>
            </a:r>
            <a:endParaRPr lang="ru-RU" sz="2400" b="1">
              <a:solidFill>
                <a:srgbClr val="000099"/>
              </a:solidFill>
            </a:endParaRPr>
          </a:p>
        </p:txBody>
      </p:sp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4643438" y="1268413"/>
            <a:ext cx="4176712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kk-KZ" b="1">
                <a:solidFill>
                  <a:srgbClr val="66FFFF"/>
                </a:solidFill>
              </a:rPr>
              <a:t>Мәтіндік құжатты бағандарға бөлу</a:t>
            </a:r>
            <a:endParaRPr lang="ru-RU" b="1">
              <a:solidFill>
                <a:srgbClr val="66FFFF"/>
              </a:solidFill>
            </a:endParaRPr>
          </a:p>
          <a:p>
            <a:pPr algn="ctr"/>
            <a:endParaRPr lang="ru-RU">
              <a:solidFill>
                <a:srgbClr val="66FFFF"/>
              </a:solidFill>
            </a:endParaRPr>
          </a:p>
        </p:txBody>
      </p:sp>
      <p:sp>
        <p:nvSpPr>
          <p:cNvPr id="7178" name="Rectangle 19"/>
          <p:cNvSpPr>
            <a:spLocks noChangeArrowheads="1"/>
          </p:cNvSpPr>
          <p:nvPr/>
        </p:nvSpPr>
        <p:spPr bwMode="auto">
          <a:xfrm>
            <a:off x="4643438" y="2205038"/>
            <a:ext cx="4105275" cy="720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>
                <a:solidFill>
                  <a:srgbClr val="66FFFF"/>
                </a:solidFill>
              </a:rPr>
              <a:t>Құжатты алдын ала қарап</a:t>
            </a:r>
          </a:p>
          <a:p>
            <a:pPr algn="ctr"/>
            <a:r>
              <a:rPr lang="kk-KZ" b="1">
                <a:solidFill>
                  <a:srgbClr val="66FFFF"/>
                </a:solidFill>
              </a:rPr>
              <a:t> шығу</a:t>
            </a:r>
            <a:endParaRPr lang="ru-RU">
              <a:solidFill>
                <a:srgbClr val="66FFFF"/>
              </a:solidFill>
            </a:endParaRPr>
          </a:p>
        </p:txBody>
      </p:sp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4643438" y="4221163"/>
            <a:ext cx="4105275" cy="720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80" name="Rectangle 21"/>
          <p:cNvSpPr>
            <a:spLocks noChangeArrowheads="1"/>
          </p:cNvSpPr>
          <p:nvPr/>
        </p:nvSpPr>
        <p:spPr bwMode="auto">
          <a:xfrm>
            <a:off x="4643438" y="3213100"/>
            <a:ext cx="4105275" cy="720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81" name="Rectangle 22"/>
          <p:cNvSpPr>
            <a:spLocks noChangeArrowheads="1"/>
          </p:cNvSpPr>
          <p:nvPr/>
        </p:nvSpPr>
        <p:spPr bwMode="auto">
          <a:xfrm>
            <a:off x="4643438" y="5229225"/>
            <a:ext cx="4105275" cy="720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b="1">
                <a:solidFill>
                  <a:srgbClr val="66FFFF"/>
                </a:solidFill>
              </a:rPr>
              <a:t>Символды қарайтылып </a:t>
            </a:r>
          </a:p>
          <a:p>
            <a:pPr algn="ctr"/>
            <a:r>
              <a:rPr lang="kk-KZ" b="1">
                <a:solidFill>
                  <a:srgbClr val="66FFFF"/>
                </a:solidFill>
              </a:rPr>
              <a:t>жазу</a:t>
            </a:r>
            <a:endParaRPr lang="ru-RU" b="1">
              <a:solidFill>
                <a:srgbClr val="66FFFF"/>
              </a:solidFill>
            </a:endParaRPr>
          </a:p>
        </p:txBody>
      </p:sp>
      <p:sp>
        <p:nvSpPr>
          <p:cNvPr id="7182" name="Text Box 25"/>
          <p:cNvSpPr txBox="1">
            <a:spLocks noChangeArrowheads="1"/>
          </p:cNvSpPr>
          <p:nvPr/>
        </p:nvSpPr>
        <p:spPr bwMode="auto">
          <a:xfrm>
            <a:off x="5435600" y="3357563"/>
            <a:ext cx="190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000" b="1">
                <a:solidFill>
                  <a:srgbClr val="66FFFF"/>
                </a:solidFill>
              </a:rPr>
              <a:t>Стиль орнату</a:t>
            </a:r>
            <a:endParaRPr lang="ru-RU" sz="2000" b="1">
              <a:solidFill>
                <a:srgbClr val="66FFFF"/>
              </a:solidFill>
            </a:endParaRPr>
          </a:p>
        </p:txBody>
      </p:sp>
      <p:sp>
        <p:nvSpPr>
          <p:cNvPr id="7183" name="Text Box 26"/>
          <p:cNvSpPr txBox="1">
            <a:spLocks noChangeArrowheads="1"/>
          </p:cNvSpPr>
          <p:nvPr/>
        </p:nvSpPr>
        <p:spPr bwMode="auto">
          <a:xfrm>
            <a:off x="5292725" y="4292600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kk-KZ" sz="2400" b="1">
                <a:solidFill>
                  <a:srgbClr val="66FFFF"/>
                </a:solidFill>
              </a:rPr>
              <a:t>Кесте кірістіру</a:t>
            </a:r>
            <a:endParaRPr lang="ru-RU" sz="2400" b="1">
              <a:solidFill>
                <a:srgbClr val="66FFFF"/>
              </a:solidFill>
            </a:endParaRPr>
          </a:p>
        </p:txBody>
      </p:sp>
      <p:pic>
        <p:nvPicPr>
          <p:cNvPr id="7184" name="Picture 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7921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28"/>
          <p:cNvSpPr>
            <a:spLocks noChangeArrowheads="1"/>
          </p:cNvSpPr>
          <p:nvPr/>
        </p:nvSpPr>
        <p:spPr bwMode="auto">
          <a:xfrm>
            <a:off x="4572000" y="476250"/>
            <a:ext cx="4176713" cy="6477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kk-KZ" b="1">
                <a:solidFill>
                  <a:srgbClr val="66FFFF"/>
                </a:solidFill>
              </a:rPr>
              <a:t>Жаңа құжат жасау</a:t>
            </a:r>
            <a:endParaRPr lang="ru-RU" b="1">
              <a:solidFill>
                <a:srgbClr val="66FFFF"/>
              </a:solidFill>
            </a:endParaRPr>
          </a:p>
          <a:p>
            <a:pPr algn="ctr"/>
            <a:endParaRPr lang="ru-RU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3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03516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7"/>
          <p:cNvSpPr>
            <a:spLocks noChangeArrowheads="1" noChangeShapeType="1" noTextEdit="1"/>
          </p:cNvSpPr>
          <p:nvPr/>
        </p:nvSpPr>
        <p:spPr bwMode="auto">
          <a:xfrm>
            <a:off x="1381125" y="1916113"/>
            <a:ext cx="6646863" cy="215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Компьютермен </a:t>
            </a:r>
          </a:p>
          <a:p>
            <a:pPr algn="ctr"/>
            <a:r>
              <a:rPr lang="ru-RU" sz="3600" b="1" i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практикалық</a:t>
            </a:r>
          </a:p>
          <a:p>
            <a:pPr algn="ctr"/>
            <a:r>
              <a:rPr lang="ru-RU" sz="3600" b="1" i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 жұмыс</a:t>
            </a:r>
          </a:p>
        </p:txBody>
      </p:sp>
      <p:pic>
        <p:nvPicPr>
          <p:cNvPr id="8196" name="Picture 4" descr="3D_girl_comput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365625"/>
            <a:ext cx="201453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1" descr="38190631b48165c3571b266be2285d9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63513"/>
            <a:ext cx="165735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58579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ts val="2000"/>
              </a:lnSpc>
            </a:pPr>
            <a:endParaRPr lang="kk-KZ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тақырыбы: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Қарапайым мәтіндік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редакторы. Редактор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интерфейсі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Мәтінді теру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ережесі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Мәтін бойымен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жылжыту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Мәтіннің үзіндісін ерекшелеу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Мәтінді редакциялау және пішімдеу. Қаріп.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Абзац.</a:t>
            </a:r>
            <a:endParaRPr lang="kk-KZ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мақсаты                                                          </a:t>
            </a:r>
          </a:p>
          <a:p>
            <a:pPr algn="l"/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Білімділік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«WordPad» мәтіндік бағдарламасымен таныстыру. Құжаттың құрылымы,        стилі, баспа бетінің геометриясы туралы түсінік беру. «WordPad» мәтіндік бағдарламасының терезе элементтері туралы түсінік беру: меню, пішімдеу мен құрал-саймандар тақтасы, сызғыш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Дамытушылық: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компьютермен жұмыс істеу іскерлігін дамыту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Тәрбиелілік: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оқушыларды таза, қатесіз жазуға тәрбиелеу</a:t>
            </a:r>
          </a:p>
          <a:p>
            <a:pPr algn="just">
              <a:lnSpc>
                <a:spcPts val="2000"/>
              </a:lnSpc>
            </a:pPr>
            <a:endParaRPr lang="kk-KZ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өту түрі :                                       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Жаңа сабақ</a:t>
            </a:r>
          </a:p>
          <a:p>
            <a:pPr algn="just">
              <a:lnSpc>
                <a:spcPts val="2000"/>
              </a:lnSpc>
            </a:pP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Сабақтың  көрнекілігі:                                      </a:t>
            </a:r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 ,Интерактивті  тақта</a:t>
            </a:r>
          </a:p>
          <a:p>
            <a:pPr algn="just">
              <a:lnSpc>
                <a:spcPts val="2000"/>
              </a:lnSpc>
            </a:pPr>
            <a:endParaRPr lang="kk-KZ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000"/>
              </a:lnSpc>
            </a:pP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Практикант  мұғалім: 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Маханбетова Айдана</a:t>
            </a:r>
          </a:p>
          <a:p>
            <a:pPr algn="just">
              <a:lnSpc>
                <a:spcPts val="2000"/>
              </a:lnSpc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:\Фоны\ЖАННА (G)\f977ff225e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395288" y="1052513"/>
            <a:ext cx="2232025" cy="9350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Тапсырма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527175" y="215265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2071670" y="1928802"/>
            <a:ext cx="6500812" cy="33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kk-KZ" dirty="0">
                <a:solidFill>
                  <a:srgbClr val="00B0F0"/>
                </a:solidFill>
              </a:rPr>
              <a:t> </a:t>
            </a:r>
            <a:r>
              <a:rPr lang="kk-KZ" b="1" dirty="0" smtClean="0">
                <a:solidFill>
                  <a:srgbClr val="00B0F0"/>
                </a:solidFill>
              </a:rPr>
              <a:t>Компьютерден </a:t>
            </a:r>
            <a:r>
              <a:rPr lang="kk-KZ" b="1" dirty="0">
                <a:solidFill>
                  <a:srgbClr val="00B0F0"/>
                </a:solidFill>
              </a:rPr>
              <a:t>Word бағдарламасын қосыңдар.</a:t>
            </a:r>
          </a:p>
          <a:p>
            <a:pPr>
              <a:lnSpc>
                <a:spcPct val="145000"/>
              </a:lnSpc>
            </a:pPr>
            <a:r>
              <a:rPr lang="kk-KZ" b="1" dirty="0">
                <a:solidFill>
                  <a:srgbClr val="00B0F0"/>
                </a:solidFill>
              </a:rPr>
              <a:t> Пернетақта индикаторын ауыстыру үшін қандай пернелерді пайдаланамыз?</a:t>
            </a:r>
          </a:p>
          <a:p>
            <a:pPr>
              <a:lnSpc>
                <a:spcPct val="145000"/>
              </a:lnSpc>
            </a:pPr>
            <a:r>
              <a:rPr lang="kk-KZ" b="1" dirty="0">
                <a:solidFill>
                  <a:srgbClr val="00B0F0"/>
                </a:solidFill>
              </a:rPr>
              <a:t>Мәтінді </a:t>
            </a:r>
            <a:r>
              <a:rPr lang="kk-KZ" b="1" u="sng" dirty="0">
                <a:solidFill>
                  <a:srgbClr val="00B0F0"/>
                </a:solidFill>
              </a:rPr>
              <a:t>Times New Roman</a:t>
            </a:r>
            <a:r>
              <a:rPr lang="kk-KZ" b="1" dirty="0">
                <a:solidFill>
                  <a:srgbClr val="00B0F0"/>
                </a:solidFill>
              </a:rPr>
              <a:t> шрифтімен, </a:t>
            </a:r>
          </a:p>
          <a:p>
            <a:pPr>
              <a:lnSpc>
                <a:spcPct val="145000"/>
              </a:lnSpc>
            </a:pPr>
            <a:r>
              <a:rPr lang="kk-KZ" b="1" dirty="0">
                <a:solidFill>
                  <a:srgbClr val="00B0F0"/>
                </a:solidFill>
              </a:rPr>
              <a:t>символ өлшемі </a:t>
            </a:r>
            <a:r>
              <a:rPr lang="kk-KZ" b="1" u="sng" dirty="0">
                <a:solidFill>
                  <a:srgbClr val="00B0F0"/>
                </a:solidFill>
              </a:rPr>
              <a:t>14,</a:t>
            </a:r>
            <a:r>
              <a:rPr lang="kk-KZ" b="1" dirty="0">
                <a:solidFill>
                  <a:srgbClr val="00B0F0"/>
                </a:solidFill>
              </a:rPr>
              <a:t> </a:t>
            </a:r>
          </a:p>
          <a:p>
            <a:pPr>
              <a:lnSpc>
                <a:spcPct val="145000"/>
              </a:lnSpc>
            </a:pPr>
            <a:r>
              <a:rPr lang="kk-KZ" b="1" dirty="0">
                <a:solidFill>
                  <a:srgbClr val="00B0F0"/>
                </a:solidFill>
              </a:rPr>
              <a:t>Абзацтық шегініс</a:t>
            </a:r>
            <a:r>
              <a:rPr lang="kk-KZ" b="1" u="sng" dirty="0">
                <a:solidFill>
                  <a:srgbClr val="00B0F0"/>
                </a:solidFill>
              </a:rPr>
              <a:t> 0,7</a:t>
            </a:r>
            <a:r>
              <a:rPr lang="kk-KZ" b="1" dirty="0">
                <a:solidFill>
                  <a:srgbClr val="00B0F0"/>
                </a:solidFill>
              </a:rPr>
              <a:t> см, </a:t>
            </a:r>
          </a:p>
          <a:p>
            <a:pPr>
              <a:lnSpc>
                <a:spcPct val="145000"/>
              </a:lnSpc>
            </a:pPr>
            <a:r>
              <a:rPr lang="kk-KZ" b="1" dirty="0">
                <a:solidFill>
                  <a:srgbClr val="00B0F0"/>
                </a:solidFill>
              </a:rPr>
              <a:t>жоларалық интервал – </a:t>
            </a:r>
            <a:r>
              <a:rPr lang="kk-KZ" b="1" u="sng" dirty="0">
                <a:solidFill>
                  <a:srgbClr val="00B0F0"/>
                </a:solidFill>
              </a:rPr>
              <a:t>1,5</a:t>
            </a:r>
            <a:r>
              <a:rPr lang="kk-KZ" b="1" dirty="0">
                <a:solidFill>
                  <a:srgbClr val="00B0F0"/>
                </a:solidFill>
              </a:rPr>
              <a:t> алыңыздар.</a:t>
            </a:r>
          </a:p>
          <a:p>
            <a:pPr>
              <a:lnSpc>
                <a:spcPct val="145000"/>
              </a:lnSpc>
            </a:pPr>
            <a:r>
              <a:rPr lang="kk-KZ" b="1" dirty="0" smtClean="0">
                <a:solidFill>
                  <a:srgbClr val="00B0F0"/>
                </a:solidFill>
              </a:rPr>
              <a:t>Құжатты «</a:t>
            </a:r>
            <a:r>
              <a:rPr lang="kk-KZ" b="1" u="sng" dirty="0" smtClean="0">
                <a:solidFill>
                  <a:srgbClr val="00B0F0"/>
                </a:solidFill>
              </a:rPr>
              <a:t>Ирби</a:t>
            </a:r>
            <a:r>
              <a:rPr lang="kk-KZ" b="1" dirty="0" smtClean="0">
                <a:solidFill>
                  <a:srgbClr val="00B0F0"/>
                </a:solidFill>
              </a:rPr>
              <a:t>» деген атпен сақтаңыздар</a:t>
            </a:r>
            <a:r>
              <a:rPr lang="kk-KZ" dirty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7302"/>
            <a:ext cx="3276600" cy="63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4" name="Rectangle 28"/>
          <p:cNvSpPr>
            <a:spLocks noGrp="1" noChangeArrowheads="1"/>
          </p:cNvSpPr>
          <p:nvPr>
            <p:ph idx="1"/>
          </p:nvPr>
        </p:nvSpPr>
        <p:spPr>
          <a:xfrm>
            <a:off x="3286116" y="214290"/>
            <a:ext cx="5643602" cy="45307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kk-KZ" sz="2800" b="1" i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Ирби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kk-KZ" sz="2800" i="1" dirty="0" smtClean="0">
                <a:solidFill>
                  <a:schemeClr val="tx1"/>
                </a:solidFill>
                <a:effectLst/>
              </a:rPr>
              <a:t>		</a:t>
            </a:r>
            <a:r>
              <a:rPr lang="kk-KZ" sz="20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Қысқы спорттық мереке кезінде Азиаданы қабылдайтын қалалар жалын мен мұз секілді сайыстың шынайы рухын білдіретін қызыл-көк түсті қарша түріндегі оның эмблемаларымен безендіріледі. Сонымен қатар қала көшелерінен ойынның бойтұмары болып табылатын Ирби есімді барысты көп кездестіруге болады. Барыс – мәнді әрі маңызды символ. Скифтердің мифологиясында барыс әділеттілік қорғаушысы ретінде бейнеленеді.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Сондай-ақ, барыс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 –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</a:rPr>
              <a:t>қазіргі тәуелсіз Қазақстанның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символы.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213" y="-227013"/>
            <a:ext cx="9752013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WordArt 5"/>
          <p:cNvSpPr>
            <a:spLocks noChangeArrowheads="1" noChangeShapeType="1"/>
          </p:cNvSpPr>
          <p:nvPr/>
        </p:nvSpPr>
        <p:spPr bwMode="auto">
          <a:xfrm>
            <a:off x="468313" y="1484313"/>
            <a:ext cx="5526087" cy="127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Демалыс сәті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92500" y="0"/>
            <a:ext cx="2233613" cy="1844675"/>
            <a:chOff x="1927" y="0"/>
            <a:chExt cx="2046" cy="1840"/>
          </a:xfrm>
        </p:grpSpPr>
        <p:pic>
          <p:nvPicPr>
            <p:cNvPr id="11291" name="Object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" y="0"/>
              <a:ext cx="2046" cy="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2" name="AutoShape 8"/>
            <p:cNvSpPr>
              <a:spLocks noChangeArrowheads="1"/>
            </p:cNvSpPr>
            <p:nvPr/>
          </p:nvSpPr>
          <p:spPr bwMode="auto">
            <a:xfrm>
              <a:off x="2789" y="754"/>
              <a:ext cx="318" cy="317"/>
            </a:xfrm>
            <a:prstGeom prst="smileyFace">
              <a:avLst>
                <a:gd name="adj" fmla="val 4653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000"/>
            </a:p>
          </p:txBody>
        </p:sp>
      </p:grpSp>
      <p:pic>
        <p:nvPicPr>
          <p:cNvPr id="82953" name="Picture 9" descr="0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412875"/>
            <a:ext cx="2409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00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5238750"/>
            <a:ext cx="1095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5" name="Picture 11" descr="0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4175" y="2492375"/>
            <a:ext cx="24098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 descr="00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419600"/>
            <a:ext cx="1095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3" descr="00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68863"/>
            <a:ext cx="1095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4" descr="00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6048375"/>
            <a:ext cx="1095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5" descr="00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581525"/>
            <a:ext cx="1095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6" descr="00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5238750"/>
            <a:ext cx="1095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7" descr="002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5238750"/>
            <a:ext cx="1095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8" descr="звезд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4290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9" descr="звезд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400526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20" descr="звезд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5084763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1" descr="звезд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52292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2" descr="звезд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605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3" descr="звезд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19891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4" descr="звезд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249237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5" descr="звезд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30686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6" descr="звезд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42926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7" descr="звезд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7813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8" descr="звезды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69215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1 0.06817 C -0.08871 0.0862 -0.11112 0.10446 -0.12987 0.10746 C -0.14862 0.11046 -0.15869 0.08319 -0.17882 0.0862 C -0.19896 0.0892 -0.22935 0.12225 -0.25035 0.12572 C -0.27136 0.12918 -0.28299 0.10677 -0.30487 0.10746 C -0.32674 0.10815 -0.36233 0.12734 -0.38212 0.13011 C -0.40191 0.13288 -0.40521 0.12017 -0.4231 0.1241 C -0.44098 0.12803 -0.46754 0.14906 -0.48907 0.15438 C -0.5106 0.15969 -0.53247 0.16246 -0.55261 0.15576 C -0.57275 0.14906 -0.59167 0.10862 -0.60938 0.11347 C -0.62709 0.11832 -0.65018 0.17286 -0.65938 0.18465 " pathEditMode="relative" rAng="0" ptsTypes="aaaaaaaaaaA">
                                      <p:cBhvr>
                                        <p:cTn id="16" dur="3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5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-0.03675 C -0.04931 -0.00901 -0.0526 0.01872 -0.06458 0.02473 C -0.07674 0.03074 -0.10156 -0.00231 -0.1184 -0.00069 C -0.13542 0.00092 -0.14514 0.03397 -0.16597 0.03397 C -0.18698 0.0342 -0.22083 -0.00116 -0.24375 0.00046 C -0.26632 0.00231 -0.28038 0.04322 -0.30226 0.04345 C -0.32465 0.04368 -0.3533 0.00023 -0.37639 0.00185 C -0.39948 0.0037 -0.4191 0.05177 -0.44149 0.05408 C -0.46389 0.05662 -0.4901 0.01364 -0.51042 0.01664 C -0.53073 0.01964 -0.54271 0.06979 -0.56302 0.07303 C -0.58316 0.07627 -0.61198 0.03536 -0.63177 0.03675 C -0.65156 0.0379 -0.66302 0.07026 -0.68195 0.08089 C -0.70087 0.09152 -0.73698 0.08343 -0.74566 0.10099 C -0.75417 0.11856 -0.74757 0.17102 -0.73455 0.18673 C -0.72135 0.20245 -0.68941 0.19321 -0.66684 0.19621 C -0.64427 0.19898 -0.62188 0.20153 -0.59913 0.2043 " pathEditMode="relative" rAng="0" ptsTypes="aaaaaaaaaaaaaaaA">
                                      <p:cBhvr>
                                        <p:cTn id="20" dur="3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62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900113" y="0"/>
            <a:ext cx="7415212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kk-KZ" sz="32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Қол саусақтарына арналған жаттығулар</a:t>
            </a:r>
          </a:p>
          <a:p>
            <a:pPr marL="342900" indent="-342900" algn="ctr">
              <a:spcBef>
                <a:spcPct val="50000"/>
              </a:spcBef>
              <a:buFontTx/>
              <a:buChar char="•"/>
              <a:defRPr/>
            </a:pPr>
            <a:r>
              <a:rPr lang="kk-K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Алақанды уқалау.</a:t>
            </a:r>
          </a:p>
          <a:p>
            <a:pPr marL="342900" indent="-342900" algn="ctr">
              <a:spcBef>
                <a:spcPct val="50000"/>
              </a:spcBef>
              <a:buFontTx/>
              <a:buChar char="•"/>
              <a:defRPr/>
            </a:pPr>
            <a:r>
              <a:rPr lang="kk-K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Қолды қысу</a:t>
            </a:r>
          </a:p>
          <a:p>
            <a:pPr marL="342900" indent="-342900" algn="ctr">
              <a:spcBef>
                <a:spcPct val="50000"/>
              </a:spcBef>
              <a:buFontTx/>
              <a:buChar char="•"/>
              <a:defRPr/>
            </a:pPr>
            <a:r>
              <a:rPr lang="kk-K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Білезіктен айналдыру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kk-KZ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Көзге арналған жаттығулар.</a:t>
            </a:r>
          </a:p>
          <a:p>
            <a:pPr marL="342900" indent="-342900" algn="ctr">
              <a:spcBef>
                <a:spcPct val="50000"/>
              </a:spcBef>
              <a:buFontTx/>
              <a:buChar char="•"/>
              <a:defRPr/>
            </a:pPr>
            <a:r>
              <a:rPr lang="kk-K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Көзді бірнеше рет жыпылықтату.</a:t>
            </a:r>
          </a:p>
          <a:p>
            <a:pPr marL="342900" indent="-342900" algn="ctr">
              <a:spcBef>
                <a:spcPct val="50000"/>
              </a:spcBef>
              <a:buFontTx/>
              <a:buChar char="•"/>
              <a:defRPr/>
            </a:pPr>
            <a:r>
              <a:rPr lang="kk-KZ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Көзіңмен ақырын оң жаққа, жоғары, солға, төмен  қарай 3-4 рет айналым жаса.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27" dur="1" fill="hold"/>
                                        <p:tgtEl>
                                          <p:spTgt spid="808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898"/>
                </p:tgtEl>
              </p:cMediaNode>
            </p:audio>
          </p:childTnLst>
        </p:cTn>
      </p:par>
    </p:tnLst>
    <p:bldLst>
      <p:bldP spid="8089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57224" y="2714620"/>
            <a:ext cx="76438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Қарапайым мәтіндік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редактор. Редактор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интерфейсі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Үйден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нің елім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Қазақстан» тақырыбында шағын шығарма жазу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және шығарманы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компьютерге енгізіп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мәтінмен жұмыс жаса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келу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gray">
          <a:xfrm>
            <a:off x="1714480" y="785794"/>
            <a:ext cx="5786477" cy="107157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kk-KZ" sz="3600" b="1" kern="10" dirty="0" smtClean="0">
                <a:ln w="2857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Үй тапсырмасы</a:t>
            </a:r>
            <a:endParaRPr lang="ru-RU" sz="3600" b="1" kern="10" dirty="0" smtClean="0">
              <a:ln w="2857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3"/>
          <p:cNvSpPr>
            <a:spLocks noChangeArrowheads="1" noChangeShapeType="1" noTextEdit="1"/>
          </p:cNvSpPr>
          <p:nvPr/>
        </p:nvSpPr>
        <p:spPr bwMode="gray">
          <a:xfrm>
            <a:off x="785786" y="3429000"/>
            <a:ext cx="7731149" cy="18573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err="1" smtClean="0">
                <a:ln w="2857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Сабақ аяқталды.</a:t>
            </a:r>
            <a:endParaRPr lang="ru-RU" sz="5400" b="1" kern="10" dirty="0" smtClean="0">
              <a:ln w="2857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5400" b="1" kern="10" dirty="0" err="1" smtClean="0">
                <a:ln w="2857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Сау</a:t>
            </a:r>
            <a:r>
              <a:rPr lang="ru-RU" sz="5400" b="1" kern="10" dirty="0" smtClean="0">
                <a:ln w="2857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b="1" kern="10" dirty="0" err="1">
                <a:ln w="2857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болыңыздар!</a:t>
            </a:r>
            <a:endParaRPr lang="ru-RU" sz="5400" b="1" kern="10" dirty="0">
              <a:ln w="2857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286750" cy="413861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</a:rPr>
              <a:t>          Мәтіндік процессор-</a:t>
            </a:r>
            <a:r>
              <a:rPr lang="kk-KZ" sz="2800" b="1" i="1" dirty="0" smtClean="0">
                <a:latin typeface="Times New Roman" pitchFamily="18" charset="0"/>
              </a:rPr>
              <a:t> бұл тек қана мәтінді енгізу мен түзету ғана емес, сонымен</a:t>
            </a:r>
            <a:r>
              <a:rPr lang="kk-KZ" sz="2800" dirty="0" smtClean="0">
                <a:latin typeface="Times New Roman" pitchFamily="18" charset="0"/>
              </a:rPr>
              <a:t> </a:t>
            </a:r>
            <a:r>
              <a:rPr lang="kk-KZ" sz="2800" b="1" i="1" dirty="0" smtClean="0">
                <a:latin typeface="Times New Roman" pitchFamily="18" charset="0"/>
              </a:rPr>
              <a:t>қатар оны пішімдеу құралдары бар бағдарламалар класы.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kk-KZ" sz="2800" i="1" dirty="0" smtClean="0">
                <a:latin typeface="Times New Roman" pitchFamily="18" charset="0"/>
              </a:rPr>
              <a:t>        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</a:rPr>
              <a:t>WordPad</a:t>
            </a:r>
            <a:r>
              <a:rPr lang="kk-KZ" b="1" i="1" dirty="0" smtClean="0">
                <a:latin typeface="Times New Roman" pitchFamily="18" charset="0"/>
              </a:rPr>
              <a:t> </a:t>
            </a:r>
            <a:r>
              <a:rPr lang="kk-KZ" sz="2800" b="1" i="1" dirty="0" smtClean="0">
                <a:latin typeface="Times New Roman" pitchFamily="18" charset="0"/>
              </a:rPr>
              <a:t>мәтінді пішімдеудің минималды мүмкіншілігі бар қарапайым  мәтіндік процессор болып табылады.</a:t>
            </a:r>
            <a:r>
              <a:rPr lang="kk-KZ" sz="2800" i="1" dirty="0" smtClean="0">
                <a:latin typeface="Times New Roman" pitchFamily="18" charset="0"/>
              </a:rPr>
              <a:t>  </a:t>
            </a:r>
            <a:r>
              <a:rPr lang="kk-KZ" sz="2800" b="1" i="1" dirty="0" smtClean="0">
                <a:latin typeface="Times New Roman" pitchFamily="18" charset="0"/>
              </a:rPr>
              <a:t>Жай құжаттарды дайындау үшін және мәтіндік файлдарды бір пішіннен басқа пішінге өзгерту үшін пайдаланылады. </a:t>
            </a:r>
            <a:endParaRPr lang="en-US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3825"/>
            <a:ext cx="7488237" cy="1504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WordPad </a:t>
            </a:r>
            <a:r>
              <a:rPr lang="kk-KZ" sz="3200" b="1" dirty="0" smtClean="0"/>
              <a:t>мәтіндік редакторын іске қосу үшін</a:t>
            </a:r>
            <a:br>
              <a:rPr lang="kk-KZ" sz="3200" b="1" dirty="0" smtClean="0"/>
            </a:br>
            <a:endParaRPr lang="en-US" sz="3200" b="1" dirty="0" smtClean="0"/>
          </a:p>
        </p:txBody>
      </p:sp>
      <p:pic>
        <p:nvPicPr>
          <p:cNvPr id="5124" name="Picture 5" descr="042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76700"/>
            <a:ext cx="28908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042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149725"/>
            <a:ext cx="289083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Группа 65"/>
          <p:cNvGrpSpPr/>
          <p:nvPr/>
        </p:nvGrpSpPr>
        <p:grpSpPr>
          <a:xfrm>
            <a:off x="285720" y="1357298"/>
            <a:ext cx="2214578" cy="2071702"/>
            <a:chOff x="-2857552" y="428604"/>
            <a:chExt cx="2214578" cy="2071702"/>
          </a:xfrm>
        </p:grpSpPr>
        <p:sp>
          <p:nvSpPr>
            <p:cNvPr id="54" name="Овал 53"/>
            <p:cNvSpPr/>
            <p:nvPr/>
          </p:nvSpPr>
          <p:spPr>
            <a:xfrm>
              <a:off x="-2857552" y="428604"/>
              <a:ext cx="2214578" cy="2071702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-2643238" y="642918"/>
              <a:ext cx="1785950" cy="164307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-2286048" y="1214422"/>
              <a:ext cx="10775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32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Пуск</a:t>
              </a:r>
              <a:endParaRPr lang="ru-RU" sz="32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286116" y="1357298"/>
            <a:ext cx="2214578" cy="2071702"/>
            <a:chOff x="-3071866" y="3000372"/>
            <a:chExt cx="2214578" cy="2071702"/>
          </a:xfrm>
        </p:grpSpPr>
        <p:sp>
          <p:nvSpPr>
            <p:cNvPr id="57" name="Овал 56"/>
            <p:cNvSpPr/>
            <p:nvPr/>
          </p:nvSpPr>
          <p:spPr>
            <a:xfrm>
              <a:off x="-3071866" y="3000372"/>
              <a:ext cx="2214578" cy="207170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-2857552" y="3214686"/>
              <a:ext cx="1785950" cy="164307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-2857552" y="3786190"/>
              <a:ext cx="17892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24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Программы</a:t>
              </a:r>
              <a:endParaRPr lang="ru-RU" sz="24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6357950" y="1428736"/>
            <a:ext cx="2214578" cy="2071702"/>
            <a:chOff x="-2928990" y="5214950"/>
            <a:chExt cx="2214578" cy="2071702"/>
          </a:xfrm>
        </p:grpSpPr>
        <p:sp>
          <p:nvSpPr>
            <p:cNvPr id="60" name="Овал 59"/>
            <p:cNvSpPr/>
            <p:nvPr/>
          </p:nvSpPr>
          <p:spPr>
            <a:xfrm>
              <a:off x="-2928990" y="5214950"/>
              <a:ext cx="2214578" cy="207170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2714676" y="5429264"/>
              <a:ext cx="1785950" cy="164307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-2714676" y="6000768"/>
              <a:ext cx="18424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sz="20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Стандартные</a:t>
              </a:r>
              <a:endParaRPr lang="ru-RU" sz="24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357554" y="4000504"/>
            <a:ext cx="2214578" cy="2071702"/>
            <a:chOff x="9144000" y="285728"/>
            <a:chExt cx="2214578" cy="2071702"/>
          </a:xfrm>
        </p:grpSpPr>
        <p:sp>
          <p:nvSpPr>
            <p:cNvPr id="63" name="Овал 62"/>
            <p:cNvSpPr/>
            <p:nvPr/>
          </p:nvSpPr>
          <p:spPr>
            <a:xfrm>
              <a:off x="9144000" y="285728"/>
              <a:ext cx="2214578" cy="2071702"/>
            </a:xfrm>
            <a:prstGeom prst="ellipse">
              <a:avLst/>
            </a:prstGeom>
            <a:solidFill>
              <a:srgbClr val="FF00FF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9358314" y="500042"/>
              <a:ext cx="1785950" cy="164307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9572660" y="1071546"/>
              <a:ext cx="1359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WordPad</a:t>
              </a:r>
              <a:endParaRPr lang="ru-RU" sz="32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2" name="Freeform 10"/>
          <p:cNvSpPr>
            <a:spLocks/>
          </p:cNvSpPr>
          <p:nvPr/>
        </p:nvSpPr>
        <p:spPr bwMode="gray">
          <a:xfrm>
            <a:off x="5500694" y="3357562"/>
            <a:ext cx="928694" cy="128588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3" name="Freeform 10"/>
          <p:cNvSpPr>
            <a:spLocks/>
          </p:cNvSpPr>
          <p:nvPr/>
        </p:nvSpPr>
        <p:spPr bwMode="gray">
          <a:xfrm rot="11727790">
            <a:off x="2446234" y="1176463"/>
            <a:ext cx="893946" cy="78758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4" name="Freeform 10"/>
          <p:cNvSpPr>
            <a:spLocks/>
          </p:cNvSpPr>
          <p:nvPr/>
        </p:nvSpPr>
        <p:spPr bwMode="gray">
          <a:xfrm rot="11727790">
            <a:off x="5660945" y="1319338"/>
            <a:ext cx="893946" cy="78758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6371" y="2674938"/>
            <a:ext cx="4999196" cy="3451225"/>
          </a:xfr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b="1" dirty="0" smtClean="0"/>
              <a:t>WordPad программасының құралдар тақтасы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b="1" dirty="0" smtClean="0">
                <a:latin typeface="Times New Roman" pitchFamily="18" charset="0"/>
              </a:rPr>
              <a:t>WordPad</a:t>
            </a:r>
            <a:r>
              <a:rPr lang="kk-KZ" sz="3200" b="1" dirty="0" smtClean="0">
                <a:latin typeface="Times New Roman" pitchFamily="18" charset="0"/>
              </a:rPr>
              <a:t> мәтіндік редакторының көрінісі</a:t>
            </a:r>
            <a:endParaRPr lang="ru-RU" sz="3200" b="1" dirty="0" smtClean="0">
              <a:latin typeface="Times New Roman" pitchFamily="18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142923" y="642015"/>
            <a:ext cx="9218565" cy="5982747"/>
            <a:chOff x="690" y="8002"/>
            <a:chExt cx="11049" cy="2991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9121" y="8135"/>
              <a:ext cx="2618" cy="2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 sz="2000" b="1" i="1" dirty="0">
                  <a:solidFill>
                    <a:srgbClr val="000000"/>
                  </a:solidFill>
                  <a:latin typeface="Times New Roman" pitchFamily="18" charset="0"/>
                </a:rPr>
                <a:t>Тақырып жолы</a:t>
              </a:r>
              <a:endParaRPr lang="ru-RU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7812" y="8135"/>
              <a:ext cx="130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690" y="8002"/>
              <a:ext cx="1969" cy="2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Меню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kk-KZ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жолы</a:t>
              </a:r>
              <a:endParaRPr lang="ru-RU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H="1" flipV="1">
              <a:off x="2659" y="8145"/>
              <a:ext cx="771" cy="1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776" y="9217"/>
              <a:ext cx="222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Құралсайм</a:t>
              </a:r>
              <a:r>
                <a:rPr lang="en-US" sz="2000" b="1" dirty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r>
                <a:rPr lang="kk-KZ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н</a:t>
              </a:r>
              <a:r>
                <a:rPr lang="en-US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r>
                <a:rPr lang="kk-KZ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дар </a:t>
              </a:r>
              <a:r>
                <a:rPr lang="kk-KZ" sz="2000" b="1" dirty="0">
                  <a:solidFill>
                    <a:srgbClr val="000000"/>
                  </a:solidFill>
                  <a:latin typeface="Times New Roman" pitchFamily="18" charset="0"/>
                </a:rPr>
                <a:t>тақтасы</a:t>
              </a:r>
              <a:endParaRPr lang="ru-RU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1632" y="8502"/>
              <a:ext cx="56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9121" y="8855"/>
              <a:ext cx="1929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 sz="2000" b="1" dirty="0">
                  <a:solidFill>
                    <a:srgbClr val="000000"/>
                  </a:solidFill>
                  <a:latin typeface="Times New Roman" pitchFamily="18" charset="0"/>
                </a:rPr>
                <a:t>Пішімдеу тақтасы</a:t>
              </a:r>
              <a:endParaRPr lang="ru-RU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5942" y="8675"/>
              <a:ext cx="3179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8747" y="9575"/>
              <a:ext cx="1496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 sz="2000" b="1" dirty="0">
                  <a:solidFill>
                    <a:srgbClr val="000000"/>
                  </a:solidFill>
                  <a:latin typeface="Times New Roman" pitchFamily="18" charset="0"/>
                </a:rPr>
                <a:t>Сызғыш </a:t>
              </a:r>
              <a:endParaRPr lang="ru-RU" sz="20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5942" y="8855"/>
              <a:ext cx="2805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4286" y="10717"/>
              <a:ext cx="1613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 sz="1600" b="1" dirty="0">
                  <a:solidFill>
                    <a:srgbClr val="000000"/>
                  </a:solidFill>
                  <a:latin typeface="Times New Roman" pitchFamily="18" charset="0"/>
                </a:rPr>
                <a:t>Қалып-күй қатары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3601" y="10788"/>
              <a:ext cx="514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3858" y="9645"/>
              <a:ext cx="2483" cy="3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 sz="2000" b="1" dirty="0">
                  <a:solidFill>
                    <a:srgbClr val="000000"/>
                  </a:solidFill>
                  <a:latin typeface="Times New Roman" pitchFamily="18" charset="0"/>
                </a:rPr>
                <a:t>Меңзер немесе енгізу нүктесі</a:t>
              </a:r>
              <a:endParaRPr lang="ru-RU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3002" y="9110"/>
              <a:ext cx="1627" cy="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8560" y="10475"/>
              <a:ext cx="2431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kk-KZ" sz="2000" b="1" dirty="0">
                  <a:solidFill>
                    <a:srgbClr val="000000"/>
                  </a:solidFill>
                  <a:latin typeface="Times New Roman" pitchFamily="18" charset="0"/>
                </a:rPr>
                <a:t>Жұмыс аймағы</a:t>
              </a:r>
              <a:endParaRPr lang="ru-RU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>
              <a:off x="7251" y="10475"/>
              <a:ext cx="1309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17569" t="24414" r="18741" b="11132"/>
          <a:stretch>
            <a:fillRect/>
          </a:stretch>
        </p:blipFill>
        <p:spPr bwMode="auto">
          <a:xfrm>
            <a:off x="179512" y="196600"/>
            <a:ext cx="871540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8" name="Picture 38"/>
          <p:cNvPicPr>
            <a:picLocks noChangeAspect="1" noChangeArrowheads="1"/>
          </p:cNvPicPr>
          <p:nvPr/>
        </p:nvPicPr>
        <p:blipFill>
          <a:blip r:embed="rId2" cstate="print"/>
          <a:srcRect l="49414" t="25479" r="21575" b="8203"/>
          <a:stretch>
            <a:fillRect/>
          </a:stretch>
        </p:blipFill>
        <p:spPr bwMode="auto">
          <a:xfrm>
            <a:off x="285720" y="642918"/>
            <a:ext cx="8501122" cy="60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</p:pic>
      <p:sp>
        <p:nvSpPr>
          <p:cNvPr id="42" name="Прямоугольник 41"/>
          <p:cNvSpPr/>
          <p:nvPr/>
        </p:nvSpPr>
        <p:spPr>
          <a:xfrm>
            <a:off x="428596" y="214290"/>
            <a:ext cx="81439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WordPad </a:t>
            </a:r>
            <a:r>
              <a:rPr lang="kk-KZ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бағдарламасының құралдар тақтасы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857224" y="785794"/>
            <a:ext cx="200026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1" name="Text Box 26"/>
          <p:cNvSpPr txBox="1">
            <a:spLocks noChangeArrowheads="1"/>
          </p:cNvSpPr>
          <p:nvPr/>
        </p:nvSpPr>
        <p:spPr bwMode="invGray">
          <a:xfrm>
            <a:off x="6948488" y="1484313"/>
            <a:ext cx="26273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1600" b="1" dirty="0">
                <a:solidFill>
                  <a:srgbClr val="7030A0"/>
                </a:solidFill>
                <a:latin typeface="Times New Roman" pitchFamily="18" charset="0"/>
              </a:rPr>
              <a:t>Қаріптерді, тілдердің алфавиттерін,</a:t>
            </a:r>
          </a:p>
          <a:p>
            <a:pPr eaLnBrk="0" hangingPunct="0"/>
            <a:r>
              <a:rPr lang="kk-KZ" sz="1600" b="1" dirty="0">
                <a:solidFill>
                  <a:srgbClr val="7030A0"/>
                </a:solidFill>
                <a:latin typeface="Times New Roman" pitchFamily="18" charset="0"/>
              </a:rPr>
              <a:t>Графикалық</a:t>
            </a:r>
          </a:p>
          <a:p>
            <a:pPr eaLnBrk="0" hangingPunct="0"/>
            <a:r>
              <a:rPr lang="kk-KZ" sz="1600" b="1" dirty="0">
                <a:solidFill>
                  <a:srgbClr val="7030A0"/>
                </a:solidFill>
                <a:latin typeface="Times New Roman" pitchFamily="18" charset="0"/>
              </a:rPr>
              <a:t>символдарды</a:t>
            </a:r>
          </a:p>
          <a:p>
            <a:pPr eaLnBrk="0" hangingPunct="0"/>
            <a:r>
              <a:rPr lang="kk-KZ" sz="1600" b="1" dirty="0">
                <a:solidFill>
                  <a:srgbClr val="7030A0"/>
                </a:solidFill>
                <a:latin typeface="Times New Roman" pitchFamily="18" charset="0"/>
              </a:rPr>
              <a:t>пайдалануға болады.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172" name="Group 41"/>
          <p:cNvGrpSpPr>
            <a:grpSpLocks/>
          </p:cNvGrpSpPr>
          <p:nvPr/>
        </p:nvGrpSpPr>
        <p:grpSpPr bwMode="auto">
          <a:xfrm>
            <a:off x="0" y="5373688"/>
            <a:ext cx="4348163" cy="981075"/>
            <a:chOff x="158" y="3702"/>
            <a:chExt cx="2739" cy="618"/>
          </a:xfrm>
        </p:grpSpPr>
        <p:sp>
          <p:nvSpPr>
            <p:cNvPr id="7196" name="Freeform 36"/>
            <p:cNvSpPr>
              <a:spLocks/>
            </p:cNvSpPr>
            <p:nvPr/>
          </p:nvSpPr>
          <p:spPr bwMode="gray">
            <a:xfrm>
              <a:off x="2510" y="3702"/>
              <a:ext cx="387" cy="618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Freeform 37"/>
            <p:cNvSpPr>
              <a:spLocks/>
            </p:cNvSpPr>
            <p:nvPr/>
          </p:nvSpPr>
          <p:spPr bwMode="gray">
            <a:xfrm>
              <a:off x="158" y="3702"/>
              <a:ext cx="2738" cy="395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Rectangle 38"/>
            <p:cNvSpPr>
              <a:spLocks noChangeArrowheads="1"/>
            </p:cNvSpPr>
            <p:nvPr/>
          </p:nvSpPr>
          <p:spPr bwMode="gray">
            <a:xfrm>
              <a:off x="158" y="4101"/>
              <a:ext cx="2357" cy="217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kk-KZ" b="1">
                  <a:latin typeface="Verdana" pitchFamily="34" charset="0"/>
                </a:rPr>
                <a:t>Алтыншыдан</a:t>
              </a:r>
              <a:endParaRPr lang="en-US" b="1">
                <a:latin typeface="Verdana" pitchFamily="34" charset="0"/>
              </a:endParaRPr>
            </a:p>
          </p:txBody>
        </p:sp>
      </p:grpSp>
      <p:sp>
        <p:nvSpPr>
          <p:cNvPr id="7173" name="Text Box 39"/>
          <p:cNvSpPr txBox="1">
            <a:spLocks noChangeArrowheads="1"/>
          </p:cNvSpPr>
          <p:nvPr/>
        </p:nvSpPr>
        <p:spPr bwMode="invGray">
          <a:xfrm>
            <a:off x="4932363" y="4797425"/>
            <a:ext cx="3724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sz="1600" b="1" dirty="0">
                <a:solidFill>
                  <a:srgbClr val="FF00FF"/>
                </a:solidFill>
                <a:latin typeface="Times New Roman" pitchFamily="18" charset="0"/>
              </a:rPr>
              <a:t>Стандартты құжаттарды шығарғанда</a:t>
            </a:r>
          </a:p>
          <a:p>
            <a:pPr eaLnBrk="0" hangingPunct="0"/>
            <a:r>
              <a:rPr lang="kk-KZ" sz="1600" b="1" dirty="0">
                <a:solidFill>
                  <a:srgbClr val="FF00FF"/>
                </a:solidFill>
                <a:latin typeface="Times New Roman" pitchFamily="18" charset="0"/>
              </a:rPr>
              <a:t>дайын үлгілерді пайдалануға болады.</a:t>
            </a:r>
            <a:endParaRPr lang="en-US" sz="1600" b="1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7174" name="Freeform 3"/>
          <p:cNvSpPr>
            <a:spLocks/>
          </p:cNvSpPr>
          <p:nvPr/>
        </p:nvSpPr>
        <p:spPr bwMode="invGray">
          <a:xfrm>
            <a:off x="6953250" y="620713"/>
            <a:ext cx="617538" cy="992187"/>
          </a:xfrm>
          <a:custGeom>
            <a:avLst/>
            <a:gdLst>
              <a:gd name="T0" fmla="*/ 308 w 308"/>
              <a:gd name="T1" fmla="*/ 120 h 444"/>
              <a:gd name="T2" fmla="*/ 0 w 308"/>
              <a:gd name="T3" fmla="*/ 444 h 444"/>
              <a:gd name="T4" fmla="*/ 0 w 308"/>
              <a:gd name="T5" fmla="*/ 286 h 444"/>
              <a:gd name="T6" fmla="*/ 308 w 308"/>
              <a:gd name="T7" fmla="*/ 0 h 444"/>
              <a:gd name="T8" fmla="*/ 308 w 308"/>
              <a:gd name="T9" fmla="*/ 120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444"/>
              <a:gd name="T17" fmla="*/ 308 w 308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444">
                <a:moveTo>
                  <a:pt x="308" y="120"/>
                </a:moveTo>
                <a:lnTo>
                  <a:pt x="0" y="444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00281D"/>
              </a:gs>
              <a:gs pos="50000">
                <a:srgbClr val="00563F"/>
              </a:gs>
              <a:gs pos="100000">
                <a:srgbClr val="00281D"/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Freeform 4"/>
          <p:cNvSpPr>
            <a:spLocks/>
          </p:cNvSpPr>
          <p:nvPr/>
        </p:nvSpPr>
        <p:spPr bwMode="invGray">
          <a:xfrm>
            <a:off x="3997325" y="620713"/>
            <a:ext cx="3579813" cy="635000"/>
          </a:xfrm>
          <a:custGeom>
            <a:avLst/>
            <a:gdLst>
              <a:gd name="T0" fmla="*/ 1478 w 1786"/>
              <a:gd name="T1" fmla="*/ 284 h 284"/>
              <a:gd name="T2" fmla="*/ 0 w 1786"/>
              <a:gd name="T3" fmla="*/ 284 h 284"/>
              <a:gd name="T4" fmla="*/ 446 w 1786"/>
              <a:gd name="T5" fmla="*/ 0 h 284"/>
              <a:gd name="T6" fmla="*/ 1786 w 1786"/>
              <a:gd name="T7" fmla="*/ 0 h 284"/>
              <a:gd name="T8" fmla="*/ 1478 w 1786"/>
              <a:gd name="T9" fmla="*/ 284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86"/>
              <a:gd name="T16" fmla="*/ 0 h 284"/>
              <a:gd name="T17" fmla="*/ 1786 w 1786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86" h="284">
                <a:moveTo>
                  <a:pt x="1478" y="284"/>
                </a:moveTo>
                <a:lnTo>
                  <a:pt x="0" y="284"/>
                </a:lnTo>
                <a:lnTo>
                  <a:pt x="446" y="0"/>
                </a:lnTo>
                <a:lnTo>
                  <a:pt x="1786" y="0"/>
                </a:lnTo>
                <a:lnTo>
                  <a:pt x="1478" y="284"/>
                </a:lnTo>
                <a:close/>
              </a:path>
            </a:pathLst>
          </a:custGeom>
          <a:solidFill>
            <a:srgbClr val="00CC99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Freeform 5"/>
          <p:cNvSpPr>
            <a:spLocks/>
          </p:cNvSpPr>
          <p:nvPr/>
        </p:nvSpPr>
        <p:spPr bwMode="gray">
          <a:xfrm>
            <a:off x="6332538" y="1606550"/>
            <a:ext cx="615950" cy="987425"/>
          </a:xfrm>
          <a:custGeom>
            <a:avLst/>
            <a:gdLst>
              <a:gd name="T0" fmla="*/ 308 w 308"/>
              <a:gd name="T1" fmla="*/ 120 h 442"/>
              <a:gd name="T2" fmla="*/ 0 w 308"/>
              <a:gd name="T3" fmla="*/ 442 h 442"/>
              <a:gd name="T4" fmla="*/ 0 w 308"/>
              <a:gd name="T5" fmla="*/ 286 h 442"/>
              <a:gd name="T6" fmla="*/ 308 w 308"/>
              <a:gd name="T7" fmla="*/ 0 h 442"/>
              <a:gd name="T8" fmla="*/ 308 w 308"/>
              <a:gd name="T9" fmla="*/ 120 h 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"/>
              <a:gd name="T16" fmla="*/ 0 h 442"/>
              <a:gd name="T17" fmla="*/ 308 w 308"/>
              <a:gd name="T18" fmla="*/ 442 h 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" h="442">
                <a:moveTo>
                  <a:pt x="308" y="120"/>
                </a:moveTo>
                <a:lnTo>
                  <a:pt x="0" y="442"/>
                </a:lnTo>
                <a:lnTo>
                  <a:pt x="0" y="286"/>
                </a:lnTo>
                <a:lnTo>
                  <a:pt x="308" y="0"/>
                </a:lnTo>
                <a:lnTo>
                  <a:pt x="308" y="120"/>
                </a:lnTo>
                <a:close/>
              </a:path>
            </a:pathLst>
          </a:custGeom>
          <a:gradFill rotWithShape="1">
            <a:gsLst>
              <a:gs pos="0">
                <a:srgbClr val="230744"/>
              </a:gs>
              <a:gs pos="50000">
                <a:srgbClr val="4B1092"/>
              </a:gs>
              <a:gs pos="100000">
                <a:srgbClr val="230744"/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Freeform 6"/>
          <p:cNvSpPr>
            <a:spLocks/>
          </p:cNvSpPr>
          <p:nvPr/>
        </p:nvSpPr>
        <p:spPr bwMode="gray">
          <a:xfrm>
            <a:off x="3108325" y="1606550"/>
            <a:ext cx="3848100" cy="633413"/>
          </a:xfrm>
          <a:custGeom>
            <a:avLst/>
            <a:gdLst>
              <a:gd name="T0" fmla="*/ 1612 w 1920"/>
              <a:gd name="T1" fmla="*/ 284 h 284"/>
              <a:gd name="T2" fmla="*/ 0 w 1920"/>
              <a:gd name="T3" fmla="*/ 284 h 284"/>
              <a:gd name="T4" fmla="*/ 446 w 1920"/>
              <a:gd name="T5" fmla="*/ 0 h 284"/>
              <a:gd name="T6" fmla="*/ 1920 w 1920"/>
              <a:gd name="T7" fmla="*/ 0 h 284"/>
              <a:gd name="T8" fmla="*/ 1612 w 1920"/>
              <a:gd name="T9" fmla="*/ 284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284"/>
              <a:gd name="T17" fmla="*/ 1920 w 192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284">
                <a:moveTo>
                  <a:pt x="1612" y="284"/>
                </a:moveTo>
                <a:lnTo>
                  <a:pt x="0" y="284"/>
                </a:lnTo>
                <a:lnTo>
                  <a:pt x="446" y="0"/>
                </a:lnTo>
                <a:lnTo>
                  <a:pt x="1920" y="0"/>
                </a:lnTo>
                <a:lnTo>
                  <a:pt x="1612" y="284"/>
                </a:lnTo>
                <a:close/>
              </a:path>
            </a:pathLst>
          </a:custGeom>
          <a:solidFill>
            <a:srgbClr val="A77BFF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8" name="Freeform 7"/>
          <p:cNvSpPr>
            <a:spLocks/>
          </p:cNvSpPr>
          <p:nvPr/>
        </p:nvSpPr>
        <p:spPr bwMode="gray">
          <a:xfrm>
            <a:off x="5710238" y="2581275"/>
            <a:ext cx="614362" cy="993775"/>
          </a:xfrm>
          <a:custGeom>
            <a:avLst/>
            <a:gdLst>
              <a:gd name="T0" fmla="*/ 306 w 306"/>
              <a:gd name="T1" fmla="*/ 122 h 444"/>
              <a:gd name="T2" fmla="*/ 0 w 306"/>
              <a:gd name="T3" fmla="*/ 444 h 444"/>
              <a:gd name="T4" fmla="*/ 0 w 306"/>
              <a:gd name="T5" fmla="*/ 286 h 444"/>
              <a:gd name="T6" fmla="*/ 306 w 306"/>
              <a:gd name="T7" fmla="*/ 0 h 444"/>
              <a:gd name="T8" fmla="*/ 306 w 306"/>
              <a:gd name="T9" fmla="*/ 122 h 4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444"/>
              <a:gd name="T17" fmla="*/ 306 w 306"/>
              <a:gd name="T18" fmla="*/ 444 h 4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444">
                <a:moveTo>
                  <a:pt x="306" y="122"/>
                </a:moveTo>
                <a:lnTo>
                  <a:pt x="0" y="444"/>
                </a:lnTo>
                <a:lnTo>
                  <a:pt x="0" y="286"/>
                </a:lnTo>
                <a:lnTo>
                  <a:pt x="306" y="0"/>
                </a:lnTo>
                <a:lnTo>
                  <a:pt x="306" y="122"/>
                </a:lnTo>
                <a:close/>
              </a:path>
            </a:pathLst>
          </a:custGeom>
          <a:gradFill rotWithShape="1">
            <a:gsLst>
              <a:gs pos="0">
                <a:srgbClr val="431805"/>
              </a:gs>
              <a:gs pos="50000">
                <a:srgbClr val="90330A"/>
              </a:gs>
              <a:gs pos="100000">
                <a:srgbClr val="431805"/>
              </a:gs>
            </a:gsLst>
            <a:lin ang="27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9" name="Freeform 19"/>
          <p:cNvSpPr>
            <a:spLocks/>
          </p:cNvSpPr>
          <p:nvPr/>
        </p:nvSpPr>
        <p:spPr bwMode="invGray">
          <a:xfrm rot="536937">
            <a:off x="1120823" y="954446"/>
            <a:ext cx="2520927" cy="4504919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0" name="Rectangle 20"/>
          <p:cNvSpPr>
            <a:spLocks noChangeArrowheads="1"/>
          </p:cNvSpPr>
          <p:nvPr/>
        </p:nvSpPr>
        <p:spPr bwMode="gray">
          <a:xfrm>
            <a:off x="4016375" y="1219200"/>
            <a:ext cx="2963863" cy="357188"/>
          </a:xfrm>
          <a:prstGeom prst="rect">
            <a:avLst/>
          </a:prstGeom>
          <a:gradFill rotWithShape="1">
            <a:gsLst>
              <a:gs pos="0">
                <a:srgbClr val="00684D"/>
              </a:gs>
              <a:gs pos="50000">
                <a:srgbClr val="00906A"/>
              </a:gs>
              <a:gs pos="100000">
                <a:srgbClr val="00684D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kk-KZ" b="1">
                <a:latin typeface="Verdana" pitchFamily="34" charset="0"/>
              </a:rPr>
              <a:t>Біріншіден</a:t>
            </a:r>
            <a:endParaRPr lang="en-US" b="1">
              <a:latin typeface="Verdana" pitchFamily="34" charset="0"/>
            </a:endParaRPr>
          </a:p>
        </p:txBody>
      </p:sp>
      <p:sp>
        <p:nvSpPr>
          <p:cNvPr id="7181" name="Rectangle 21"/>
          <p:cNvSpPr>
            <a:spLocks noChangeArrowheads="1"/>
          </p:cNvSpPr>
          <p:nvPr/>
        </p:nvSpPr>
        <p:spPr bwMode="gray">
          <a:xfrm>
            <a:off x="3109913" y="2239963"/>
            <a:ext cx="3228975" cy="350837"/>
          </a:xfrm>
          <a:prstGeom prst="rect">
            <a:avLst/>
          </a:prstGeom>
          <a:gradFill rotWithShape="1">
            <a:gsLst>
              <a:gs pos="0">
                <a:srgbClr val="5D2FB9"/>
              </a:gs>
              <a:gs pos="50000">
                <a:srgbClr val="8041FF"/>
              </a:gs>
              <a:gs pos="100000">
                <a:srgbClr val="5D2FB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kk-KZ" b="1">
                <a:latin typeface="Verdana" pitchFamily="34" charset="0"/>
              </a:rPr>
              <a:t>Екіншіден</a:t>
            </a:r>
            <a:endParaRPr lang="en-US" b="1">
              <a:latin typeface="Verdana" pitchFamily="34" charset="0"/>
            </a:endParaRPr>
          </a:p>
        </p:txBody>
      </p:sp>
      <p:sp>
        <p:nvSpPr>
          <p:cNvPr id="7182" name="Freeform 22"/>
          <p:cNvSpPr>
            <a:spLocks/>
          </p:cNvSpPr>
          <p:nvPr/>
        </p:nvSpPr>
        <p:spPr bwMode="gray">
          <a:xfrm>
            <a:off x="2225675" y="2581275"/>
            <a:ext cx="4105275" cy="639763"/>
          </a:xfrm>
          <a:custGeom>
            <a:avLst/>
            <a:gdLst>
              <a:gd name="T0" fmla="*/ 1742 w 2048"/>
              <a:gd name="T1" fmla="*/ 286 h 286"/>
              <a:gd name="T2" fmla="*/ 0 w 2048"/>
              <a:gd name="T3" fmla="*/ 286 h 286"/>
              <a:gd name="T4" fmla="*/ 446 w 2048"/>
              <a:gd name="T5" fmla="*/ 0 h 286"/>
              <a:gd name="T6" fmla="*/ 2048 w 2048"/>
              <a:gd name="T7" fmla="*/ 0 h 286"/>
              <a:gd name="T8" fmla="*/ 1742 w 2048"/>
              <a:gd name="T9" fmla="*/ 286 h 2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48"/>
              <a:gd name="T16" fmla="*/ 0 h 286"/>
              <a:gd name="T17" fmla="*/ 2048 w 2048"/>
              <a:gd name="T18" fmla="*/ 286 h 2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48" h="286">
                <a:moveTo>
                  <a:pt x="1742" y="286"/>
                </a:moveTo>
                <a:lnTo>
                  <a:pt x="0" y="286"/>
                </a:lnTo>
                <a:lnTo>
                  <a:pt x="446" y="0"/>
                </a:lnTo>
                <a:lnTo>
                  <a:pt x="2048" y="0"/>
                </a:lnTo>
                <a:lnTo>
                  <a:pt x="1742" y="286"/>
                </a:lnTo>
                <a:close/>
              </a:path>
            </a:pathLst>
          </a:custGeom>
          <a:solidFill>
            <a:srgbClr val="FF9966"/>
          </a:solid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3" name="Rectangle 23"/>
          <p:cNvSpPr>
            <a:spLocks noChangeArrowheads="1"/>
          </p:cNvSpPr>
          <p:nvPr/>
        </p:nvSpPr>
        <p:spPr bwMode="gray">
          <a:xfrm>
            <a:off x="2227263" y="3221038"/>
            <a:ext cx="3497262" cy="349250"/>
          </a:xfrm>
          <a:prstGeom prst="rect">
            <a:avLst/>
          </a:prstGeom>
          <a:gradFill rotWithShape="1">
            <a:gsLst>
              <a:gs pos="0">
                <a:srgbClr val="A0523A"/>
              </a:gs>
              <a:gs pos="50000">
                <a:srgbClr val="DC7150"/>
              </a:gs>
              <a:gs pos="100000">
                <a:srgbClr val="A0523A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kk-KZ" b="1">
                <a:latin typeface="Verdana" pitchFamily="34" charset="0"/>
              </a:rPr>
              <a:t>Үшіншіден</a:t>
            </a:r>
            <a:endParaRPr lang="en-US" b="1">
              <a:latin typeface="Verdana" pitchFamily="34" charset="0"/>
            </a:endParaRPr>
          </a:p>
        </p:txBody>
      </p:sp>
      <p:grpSp>
        <p:nvGrpSpPr>
          <p:cNvPr id="7184" name="Group 30"/>
          <p:cNvGrpSpPr>
            <a:grpSpLocks/>
          </p:cNvGrpSpPr>
          <p:nvPr/>
        </p:nvGrpSpPr>
        <p:grpSpPr bwMode="auto">
          <a:xfrm>
            <a:off x="1338263" y="3560763"/>
            <a:ext cx="4371975" cy="992187"/>
            <a:chOff x="1021" y="2528"/>
            <a:chExt cx="2739" cy="618"/>
          </a:xfrm>
        </p:grpSpPr>
        <p:sp>
          <p:nvSpPr>
            <p:cNvPr id="7193" name="Freeform 8"/>
            <p:cNvSpPr>
              <a:spLocks/>
            </p:cNvSpPr>
            <p:nvPr/>
          </p:nvSpPr>
          <p:spPr bwMode="gray">
            <a:xfrm>
              <a:off x="3373" y="2528"/>
              <a:ext cx="387" cy="618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Freeform 9"/>
            <p:cNvSpPr>
              <a:spLocks/>
            </p:cNvSpPr>
            <p:nvPr/>
          </p:nvSpPr>
          <p:spPr bwMode="gray">
            <a:xfrm>
              <a:off x="1022" y="2531"/>
              <a:ext cx="2738" cy="395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Rectangle 24"/>
            <p:cNvSpPr>
              <a:spLocks noChangeArrowheads="1"/>
            </p:cNvSpPr>
            <p:nvPr/>
          </p:nvSpPr>
          <p:spPr bwMode="gray">
            <a:xfrm>
              <a:off x="1021" y="2927"/>
              <a:ext cx="2357" cy="217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kk-KZ" b="1">
                  <a:latin typeface="Verdana" pitchFamily="34" charset="0"/>
                </a:rPr>
                <a:t>Төртіншіден</a:t>
              </a:r>
              <a:endParaRPr lang="en-US" b="1">
                <a:latin typeface="Verdana" pitchFamily="34" charset="0"/>
              </a:endParaRPr>
            </a:p>
          </p:txBody>
        </p:sp>
      </p:grpSp>
      <p:sp>
        <p:nvSpPr>
          <p:cNvPr id="7185" name="Text Box 25"/>
          <p:cNvSpPr txBox="1">
            <a:spLocks noChangeArrowheads="1"/>
          </p:cNvSpPr>
          <p:nvPr/>
        </p:nvSpPr>
        <p:spPr bwMode="invGray">
          <a:xfrm>
            <a:off x="285720" y="285728"/>
            <a:ext cx="27860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kk-KZ" sz="1600" b="1" dirty="0">
                <a:latin typeface="Times New Roman" pitchFamily="18" charset="0"/>
              </a:rPr>
              <a:t>Мәтінді түзетуге, </a:t>
            </a:r>
          </a:p>
          <a:p>
            <a:pPr eaLnBrk="0" hangingPunct="0"/>
            <a:r>
              <a:rPr lang="kk-KZ" sz="1600" b="1" dirty="0">
                <a:latin typeface="Times New Roman" pitchFamily="18" charset="0"/>
              </a:rPr>
              <a:t>жолдар қосуға,</a:t>
            </a:r>
          </a:p>
          <a:p>
            <a:pPr eaLnBrk="0" hangingPunct="0"/>
            <a:r>
              <a:rPr lang="kk-KZ" sz="1600" b="1" dirty="0">
                <a:latin typeface="Times New Roman" pitchFamily="18" charset="0"/>
              </a:rPr>
              <a:t>шекаралар тегістеуге,</a:t>
            </a:r>
          </a:p>
          <a:p>
            <a:pPr eaLnBrk="0" hangingPunct="0"/>
            <a:r>
              <a:rPr lang="kk-KZ" sz="1600" b="1" dirty="0">
                <a:latin typeface="Times New Roman" pitchFamily="18" charset="0"/>
              </a:rPr>
              <a:t>баспаға шығаруға болады.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7186" name="Text Box 27"/>
          <p:cNvSpPr txBox="1">
            <a:spLocks noChangeArrowheads="1"/>
          </p:cNvSpPr>
          <p:nvPr/>
        </p:nvSpPr>
        <p:spPr bwMode="invGray">
          <a:xfrm>
            <a:off x="214282" y="2214554"/>
            <a:ext cx="20002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</a:rPr>
              <a:t>Кестелерді, суреттерді, </a:t>
            </a:r>
          </a:p>
          <a:p>
            <a:pPr eaLnBrk="0" hangingPunct="0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</a:rPr>
              <a:t>графиктерді </a:t>
            </a:r>
          </a:p>
          <a:p>
            <a:pPr eaLnBrk="0" hangingPunct="0"/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</a:rPr>
              <a:t>кірістіруге, болады.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87" name="Text Box 28"/>
          <p:cNvSpPr txBox="1">
            <a:spLocks noChangeArrowheads="1"/>
          </p:cNvSpPr>
          <p:nvPr/>
        </p:nvSpPr>
        <p:spPr bwMode="invGray">
          <a:xfrm>
            <a:off x="5508625" y="3573463"/>
            <a:ext cx="3635375" cy="106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1600" b="1" dirty="0">
                <a:latin typeface="Times New Roman" pitchFamily="18" charset="0"/>
              </a:rPr>
              <a:t>Мәтіндерді, құжаттарды, сканер арқылы өткізіп, тану бағдарламасының көмегімен мәтіндік пішімге келтіруге болады.</a:t>
            </a:r>
            <a:endParaRPr lang="en-US" sz="1600" b="1" dirty="0">
              <a:latin typeface="Times New Roman" pitchFamily="18" charset="0"/>
            </a:endParaRPr>
          </a:p>
        </p:txBody>
      </p:sp>
      <p:grpSp>
        <p:nvGrpSpPr>
          <p:cNvPr id="7188" name="Group 31"/>
          <p:cNvGrpSpPr>
            <a:grpSpLocks/>
          </p:cNvGrpSpPr>
          <p:nvPr/>
        </p:nvGrpSpPr>
        <p:grpSpPr bwMode="auto">
          <a:xfrm>
            <a:off x="614363" y="4500563"/>
            <a:ext cx="4370387" cy="992187"/>
            <a:chOff x="1021" y="2528"/>
            <a:chExt cx="2739" cy="618"/>
          </a:xfrm>
        </p:grpSpPr>
        <p:sp>
          <p:nvSpPr>
            <p:cNvPr id="7190" name="Freeform 32"/>
            <p:cNvSpPr>
              <a:spLocks/>
            </p:cNvSpPr>
            <p:nvPr/>
          </p:nvSpPr>
          <p:spPr bwMode="gray">
            <a:xfrm>
              <a:off x="3373" y="2528"/>
              <a:ext cx="387" cy="618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33"/>
            <p:cNvSpPr>
              <a:spLocks/>
            </p:cNvSpPr>
            <p:nvPr/>
          </p:nvSpPr>
          <p:spPr bwMode="gray">
            <a:xfrm>
              <a:off x="1022" y="2531"/>
              <a:ext cx="2738" cy="395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Rectangle 34"/>
            <p:cNvSpPr>
              <a:spLocks noChangeArrowheads="1"/>
            </p:cNvSpPr>
            <p:nvPr/>
          </p:nvSpPr>
          <p:spPr bwMode="gray">
            <a:xfrm>
              <a:off x="1021" y="2927"/>
              <a:ext cx="2357" cy="217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kk-KZ" b="1" dirty="0">
                  <a:latin typeface="Verdana" pitchFamily="34" charset="0"/>
                </a:rPr>
                <a:t>Бесіншіден</a:t>
              </a:r>
              <a:endParaRPr lang="en-US" b="1" dirty="0">
                <a:latin typeface="Verdana" pitchFamily="34" charset="0"/>
              </a:endParaRPr>
            </a:p>
          </p:txBody>
        </p:sp>
      </p:grpSp>
      <p:sp>
        <p:nvSpPr>
          <p:cNvPr id="7189" name="Text Box 40"/>
          <p:cNvSpPr txBox="1">
            <a:spLocks noChangeArrowheads="1"/>
          </p:cNvSpPr>
          <p:nvPr/>
        </p:nvSpPr>
        <p:spPr bwMode="invGray">
          <a:xfrm>
            <a:off x="4211638" y="5661025"/>
            <a:ext cx="37639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sz="1600" b="1" dirty="0">
                <a:solidFill>
                  <a:srgbClr val="FFC000"/>
                </a:solidFill>
                <a:latin typeface="Times New Roman" pitchFamily="18" charset="0"/>
              </a:rPr>
              <a:t>Мәтіндерді </a:t>
            </a:r>
            <a:r>
              <a:rPr lang="kk-KZ" sz="1600" b="1" dirty="0" smtClean="0">
                <a:solidFill>
                  <a:srgbClr val="FFC000"/>
                </a:solidFill>
                <a:latin typeface="Times New Roman" pitchFamily="18" charset="0"/>
              </a:rPr>
              <a:t>дискілерге </a:t>
            </a:r>
            <a:r>
              <a:rPr lang="kk-KZ" sz="1600" b="1" dirty="0">
                <a:solidFill>
                  <a:srgbClr val="FFC000"/>
                </a:solidFill>
                <a:latin typeface="Times New Roman" pitchFamily="18" charset="0"/>
              </a:rPr>
              <a:t>қысып жазып </a:t>
            </a:r>
          </a:p>
          <a:p>
            <a:pPr eaLnBrk="0" hangingPunct="0"/>
            <a:r>
              <a:rPr lang="kk-KZ" sz="1600" b="1" dirty="0">
                <a:solidFill>
                  <a:srgbClr val="FFC000"/>
                </a:solidFill>
                <a:latin typeface="Times New Roman" pitchFamily="18" charset="0"/>
              </a:rPr>
              <a:t>қоюға болады.</a:t>
            </a:r>
            <a:endParaRPr lang="en-US" sz="16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5724525" y="3213100"/>
            <a:ext cx="2663825" cy="2520950"/>
            <a:chOff x="5724525" y="3213100"/>
            <a:chExt cx="2663825" cy="2520950"/>
          </a:xfrm>
        </p:grpSpPr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5724525" y="3213100"/>
              <a:ext cx="2663825" cy="25209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E3F1FF"/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5940425" y="3357563"/>
              <a:ext cx="2192338" cy="222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kk-KZ" sz="2000" b="1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I</a:t>
              </a:r>
              <a:r>
                <a:rPr lang="kk-KZ" sz="2000" b="1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</a:rPr>
                <a:t>–</a:t>
              </a:r>
              <a:r>
                <a:rPr lang="kk-KZ" sz="2000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kk-KZ" sz="2000" b="1" dirty="0">
                  <a:solidFill>
                    <a:srgbClr val="FF00FF"/>
                  </a:solidFill>
                  <a:latin typeface="Times New Roman" pitchFamily="18" charset="0"/>
                </a:rPr>
                <a:t>меңзер </a:t>
              </a:r>
              <a:r>
                <a:rPr lang="kk-KZ" sz="2000" dirty="0">
                  <a:solidFill>
                    <a:srgbClr val="FF00FF"/>
                  </a:solidFill>
                  <a:latin typeface="Times New Roman" pitchFamily="18" charset="0"/>
                </a:rPr>
                <a:t>-</a:t>
              </a:r>
              <a:r>
                <a:rPr lang="kk-KZ" sz="2000" dirty="0">
                  <a:solidFill>
                    <a:srgbClr val="000000"/>
                  </a:solidFill>
                  <a:latin typeface="Times New Roman" pitchFamily="18" charset="0"/>
                </a:rPr>
                <a:t>терезенің жұмыс аймағында маус нұсқағышы латынның </a:t>
              </a:r>
              <a:r>
                <a:rPr lang="en-US" dirty="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kk-KZ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kk-KZ" sz="2000" dirty="0">
                  <a:solidFill>
                    <a:srgbClr val="000000"/>
                  </a:solidFill>
                  <a:latin typeface="Times New Roman" pitchFamily="18" charset="0"/>
                </a:rPr>
                <a:t>әрпінің түрінде болады.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8313" y="3284538"/>
            <a:ext cx="2806700" cy="2305050"/>
            <a:chOff x="468313" y="3284538"/>
            <a:chExt cx="2806700" cy="2305050"/>
          </a:xfrm>
        </p:grpSpPr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468313" y="3284538"/>
              <a:ext cx="2806700" cy="23050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E3F1FF"/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539750" y="3357563"/>
              <a:ext cx="2614613" cy="222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kk-KZ" sz="2000" b="1" dirty="0">
                  <a:solidFill>
                    <a:srgbClr val="FF00FF"/>
                  </a:solidFill>
                  <a:latin typeface="Times New Roman" pitchFamily="18" charset="0"/>
                </a:rPr>
                <a:t>Кірістіру нүктесі</a:t>
              </a:r>
              <a:r>
                <a:rPr lang="en-US" sz="2000" b="1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</a:rPr>
                <a:t>- </a:t>
              </a:r>
              <a:r>
                <a:rPr lang="kk-KZ" sz="2000" dirty="0">
                  <a:solidFill>
                    <a:srgbClr val="000000"/>
                  </a:solidFill>
                  <a:latin typeface="Times New Roman" pitchFamily="18" charset="0"/>
                </a:rPr>
                <a:t>өшіп-жанып тұратын тік сызықша. Ол мәтінді енгізгенде символдың қай жерде пайда болатынын көрсетеді</a:t>
              </a:r>
              <a:r>
                <a:rPr lang="en-US" sz="1600" dirty="0">
                  <a:solidFill>
                    <a:srgbClr val="FF00FF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8199" name="AutoShape 7"/>
          <p:cNvSpPr>
            <a:spLocks noChangeAspect="1" noChangeArrowheads="1" noTextEdit="1"/>
          </p:cNvSpPr>
          <p:nvPr/>
        </p:nvSpPr>
        <p:spPr bwMode="gray">
          <a:xfrm>
            <a:off x="3222625" y="31765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1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765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Freeform 10"/>
          <p:cNvSpPr>
            <a:spLocks/>
          </p:cNvSpPr>
          <p:nvPr/>
        </p:nvSpPr>
        <p:spPr bwMode="gray">
          <a:xfrm>
            <a:off x="3500430" y="3286124"/>
            <a:ext cx="857256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835150" y="1268413"/>
            <a:ext cx="5616575" cy="1655762"/>
            <a:chOff x="1997" y="1314"/>
            <a:chExt cx="1889" cy="1009"/>
          </a:xfrm>
        </p:grpSpPr>
        <p:grpSp>
          <p:nvGrpSpPr>
            <p:cNvPr id="8205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759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59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7599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01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4" name="Text Box 19"/>
          <p:cNvSpPr txBox="1">
            <a:spLocks noChangeArrowheads="1"/>
          </p:cNvSpPr>
          <p:nvPr/>
        </p:nvSpPr>
        <p:spPr bwMode="auto">
          <a:xfrm>
            <a:off x="2411413" y="1628775"/>
            <a:ext cx="43767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000000"/>
                </a:solidFill>
              </a:rPr>
              <a:t>WordPad </a:t>
            </a:r>
            <a:r>
              <a:rPr lang="kk-KZ" sz="2400" b="1" dirty="0">
                <a:solidFill>
                  <a:srgbClr val="000000"/>
                </a:solidFill>
              </a:rPr>
              <a:t>бағдарламасында</a:t>
            </a:r>
          </a:p>
          <a:p>
            <a:pPr algn="ctr" eaLnBrk="0" hangingPunct="0"/>
            <a:r>
              <a:rPr lang="kk-KZ" sz="2400" b="1" dirty="0">
                <a:solidFill>
                  <a:srgbClr val="000000"/>
                </a:solidFill>
              </a:rPr>
              <a:t> 2 меңзер болады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Freeform 10"/>
          <p:cNvSpPr>
            <a:spLocks/>
          </p:cNvSpPr>
          <p:nvPr/>
        </p:nvSpPr>
        <p:spPr bwMode="gray">
          <a:xfrm flipH="1">
            <a:off x="4714876" y="3286124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1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382</TotalTime>
  <Words>753</Words>
  <Application>Microsoft Office PowerPoint</Application>
  <PresentationFormat>Экран (4:3)</PresentationFormat>
  <Paragraphs>139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Қарапайым мәтіндік редакторы. Редактор интерфейсі. Мәтінді теру ережесі. Мәтін бойымен жылжыту. Мәтіннің үзіндісін ерекшелеу.  Мәтінді редакциялау және пішімдеу. Қаріп. Абзац.</vt:lpstr>
      <vt:lpstr>Слайд 2</vt:lpstr>
      <vt:lpstr>Слайд 3</vt:lpstr>
      <vt:lpstr> WordPad мәтіндік редакторын іске қосу үшін </vt:lpstr>
      <vt:lpstr>WordPad программасының құралдар тақтасы WordPad мәтіндік редакторының көрінісі</vt:lpstr>
      <vt:lpstr>Слайд 6</vt:lpstr>
      <vt:lpstr>Слайд 7</vt:lpstr>
      <vt:lpstr>Слайд 8</vt:lpstr>
      <vt:lpstr>Слайд 9</vt:lpstr>
      <vt:lpstr> WordPad мәтіндік редакторының батырмалары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PAD мєтіндік редакторы</dc:title>
  <dc:creator>user</dc:creator>
  <cp:lastModifiedBy>Айдана</cp:lastModifiedBy>
  <cp:revision>30</cp:revision>
  <dcterms:created xsi:type="dcterms:W3CDTF">2010-03-13T03:55:25Z</dcterms:created>
  <dcterms:modified xsi:type="dcterms:W3CDTF">2019-10-25T15:31:20Z</dcterms:modified>
</cp:coreProperties>
</file>