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6" r:id="rId2"/>
    <p:sldId id="277" r:id="rId3"/>
    <p:sldId id="256" r:id="rId4"/>
    <p:sldId id="257" r:id="rId5"/>
    <p:sldId id="258" r:id="rId6"/>
    <p:sldId id="271"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05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2A7C998-13B6-4E4D-9D3E-E60AD21C0E8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68A6C0B-674B-4F04-9F8F-FC805E2B75CC}" type="datetimeFigureOut">
              <a:rPr lang="ru-RU" smtClean="0"/>
              <a:pPr/>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2A7C998-13B6-4E4D-9D3E-E60AD21C0E8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8A6C0B-674B-4F04-9F8F-FC805E2B75CC}" type="datetimeFigureOut">
              <a:rPr lang="ru-RU" smtClean="0"/>
              <a:pPr/>
              <a:t>19.02.2019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A7C998-13B6-4E4D-9D3E-E60AD21C0E8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InnoWeb\Desktop\36076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402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InnoWeb\Desktop\36076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2876550"/>
            <a:ext cx="4289425"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InnoWeb\Desktop\Электр\news_743ca7f7ea9affca9289be387ea37de5_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980728"/>
            <a:ext cx="63246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InnoWeb\Desktop\36076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206" y="2876550"/>
            <a:ext cx="4289425"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714380"/>
          </a:xfrm>
        </p:spPr>
        <p:txBody>
          <a:bodyPr>
            <a:noAutofit/>
          </a:bodyPr>
          <a:lstStyle/>
          <a:p>
            <a:pPr algn="ctr"/>
            <a:r>
              <a:rPr lang="en-US" sz="2400" dirty="0" smtClean="0">
                <a:solidFill>
                  <a:schemeClr val="tx1"/>
                </a:solidFill>
              </a:rPr>
              <a:t>There are many lakes in Great Britain . </a:t>
            </a:r>
            <a:endParaRPr lang="ru-RU" sz="2400" dirty="0">
              <a:solidFill>
                <a:schemeClr val="tx1"/>
              </a:solidFill>
            </a:endParaRPr>
          </a:p>
        </p:txBody>
      </p:sp>
      <p:sp>
        <p:nvSpPr>
          <p:cNvPr id="3" name="Подзаголовок 2"/>
          <p:cNvSpPr>
            <a:spLocks noGrp="1"/>
          </p:cNvSpPr>
          <p:nvPr>
            <p:ph type="subTitle" idx="1"/>
          </p:nvPr>
        </p:nvSpPr>
        <p:spPr>
          <a:xfrm>
            <a:off x="8429652" y="1500174"/>
            <a:ext cx="139392" cy="4286280"/>
          </a:xfrm>
        </p:spPr>
        <p:txBody>
          <a:bodyPr>
            <a:normAutofit/>
          </a:bodyPr>
          <a:lstStyle/>
          <a:p>
            <a:endParaRPr lang="ru-RU" sz="2400" dirty="0">
              <a:effectLst>
                <a:outerShdw blurRad="38100" dist="38100" dir="2700000" algn="tl">
                  <a:srgbClr val="000000">
                    <a:alpha val="43137"/>
                  </a:srgbClr>
                </a:outerShdw>
              </a:effectLst>
            </a:endParaRPr>
          </a:p>
        </p:txBody>
      </p:sp>
      <p:pic>
        <p:nvPicPr>
          <p:cNvPr id="7" name="Рисунок 6" descr="озеро2.jpg"/>
          <p:cNvPicPr>
            <a:picLocks noChangeAspect="1"/>
          </p:cNvPicPr>
          <p:nvPr/>
        </p:nvPicPr>
        <p:blipFill>
          <a:blip r:embed="rId2" cstate="print"/>
          <a:stretch>
            <a:fillRect/>
          </a:stretch>
        </p:blipFill>
        <p:spPr>
          <a:xfrm>
            <a:off x="5357818" y="4000504"/>
            <a:ext cx="3418342" cy="2286016"/>
          </a:xfrm>
          <a:prstGeom prst="rect">
            <a:avLst/>
          </a:prstGeom>
        </p:spPr>
      </p:pic>
      <p:pic>
        <p:nvPicPr>
          <p:cNvPr id="8" name="Рисунок 7" descr="озеро3.jpg"/>
          <p:cNvPicPr>
            <a:picLocks noChangeAspect="1"/>
          </p:cNvPicPr>
          <p:nvPr/>
        </p:nvPicPr>
        <p:blipFill>
          <a:blip r:embed="rId3" cstate="print"/>
          <a:stretch>
            <a:fillRect/>
          </a:stretch>
        </p:blipFill>
        <p:spPr>
          <a:xfrm>
            <a:off x="357158" y="4000504"/>
            <a:ext cx="3905909" cy="2438403"/>
          </a:xfrm>
          <a:prstGeom prst="rect">
            <a:avLst/>
          </a:prstGeom>
        </p:spPr>
      </p:pic>
      <p:pic>
        <p:nvPicPr>
          <p:cNvPr id="9" name="Рисунок 8" descr="озеро5.jpg"/>
          <p:cNvPicPr>
            <a:picLocks noChangeAspect="1"/>
          </p:cNvPicPr>
          <p:nvPr/>
        </p:nvPicPr>
        <p:blipFill>
          <a:blip r:embed="rId4" cstate="print"/>
          <a:stretch>
            <a:fillRect/>
          </a:stretch>
        </p:blipFill>
        <p:spPr>
          <a:xfrm>
            <a:off x="4500562" y="928670"/>
            <a:ext cx="4440786" cy="2357454"/>
          </a:xfrm>
          <a:prstGeom prst="rect">
            <a:avLst/>
          </a:prstGeom>
        </p:spPr>
      </p:pic>
      <p:pic>
        <p:nvPicPr>
          <p:cNvPr id="13" name="Рисунок 12" descr="озеро4.jpg"/>
          <p:cNvPicPr>
            <a:picLocks noChangeAspect="1"/>
          </p:cNvPicPr>
          <p:nvPr/>
        </p:nvPicPr>
        <p:blipFill>
          <a:blip r:embed="rId5" cstate="print"/>
          <a:stretch>
            <a:fillRect/>
          </a:stretch>
        </p:blipFill>
        <p:spPr>
          <a:xfrm>
            <a:off x="357158" y="928670"/>
            <a:ext cx="3596360" cy="2695769"/>
          </a:xfrm>
          <a:prstGeom prst="rect">
            <a:avLst/>
          </a:prstGeom>
        </p:spPr>
      </p:pic>
      <p:pic>
        <p:nvPicPr>
          <p:cNvPr id="6" name="Рисунок 5" descr="озеро1.jpg"/>
          <p:cNvPicPr>
            <a:picLocks noChangeAspect="1"/>
          </p:cNvPicPr>
          <p:nvPr/>
        </p:nvPicPr>
        <p:blipFill>
          <a:blip r:embed="rId6" cstate="print"/>
          <a:stretch>
            <a:fillRect/>
          </a:stretch>
        </p:blipFill>
        <p:spPr>
          <a:xfrm>
            <a:off x="3286116" y="3286124"/>
            <a:ext cx="3066304" cy="22997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1143008"/>
          </a:xfrm>
        </p:spPr>
        <p:txBody>
          <a:bodyPr>
            <a:noAutofit/>
          </a:bodyPr>
          <a:lstStyle/>
          <a:p>
            <a:pPr algn="ctr"/>
            <a:r>
              <a:rPr lang="en-US" sz="2400" dirty="0" smtClean="0">
                <a:solidFill>
                  <a:schemeClr val="tx1"/>
                </a:solidFill>
              </a:rPr>
              <a:t>The weather in Great Britain is very changeable.</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en-US" sz="2400" dirty="0" smtClean="0">
                <a:effectLst>
                  <a:outerShdw blurRad="38100" dist="38100" dir="2700000" algn="tl">
                    <a:srgbClr val="000000">
                      <a:alpha val="43137"/>
                    </a:srgbClr>
                  </a:outerShdw>
                </a:effectLst>
              </a:rPr>
              <a:t>The English also say that they have three variants of weather: </a:t>
            </a:r>
          </a:p>
          <a:p>
            <a:r>
              <a:rPr lang="en-US" sz="2400" dirty="0" smtClean="0">
                <a:effectLst>
                  <a:outerShdw blurRad="38100" dist="38100" dir="2700000" algn="tl">
                    <a:srgbClr val="000000">
                      <a:alpha val="43137"/>
                    </a:srgbClr>
                  </a:outerShdw>
                </a:effectLst>
              </a:rPr>
              <a:t>when it rains in the morning, when it rains in the afternoon </a:t>
            </a:r>
          </a:p>
          <a:p>
            <a:r>
              <a:rPr lang="en-US" sz="2400" dirty="0" smtClean="0">
                <a:effectLst>
                  <a:outerShdw blurRad="38100" dist="38100" dir="2700000" algn="tl">
                    <a:srgbClr val="000000">
                      <a:alpha val="43137"/>
                    </a:srgbClr>
                  </a:outerShdw>
                </a:effectLst>
              </a:rPr>
              <a:t>or  when it rains all day long.</a:t>
            </a: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10" name="Рисунок 9" descr="погода.jpg"/>
          <p:cNvPicPr>
            <a:picLocks noChangeAspect="1"/>
          </p:cNvPicPr>
          <p:nvPr/>
        </p:nvPicPr>
        <p:blipFill>
          <a:blip r:embed="rId2" cstate="print"/>
          <a:stretch>
            <a:fillRect/>
          </a:stretch>
        </p:blipFill>
        <p:spPr>
          <a:xfrm>
            <a:off x="357158" y="1000108"/>
            <a:ext cx="3950939" cy="2581280"/>
          </a:xfrm>
          <a:prstGeom prst="rect">
            <a:avLst/>
          </a:prstGeom>
        </p:spPr>
      </p:pic>
      <p:pic>
        <p:nvPicPr>
          <p:cNvPr id="11" name="Рисунок 10" descr="погода2.jpg"/>
          <p:cNvPicPr>
            <a:picLocks noChangeAspect="1"/>
          </p:cNvPicPr>
          <p:nvPr/>
        </p:nvPicPr>
        <p:blipFill>
          <a:blip r:embed="rId3" cstate="print"/>
          <a:stretch>
            <a:fillRect/>
          </a:stretch>
        </p:blipFill>
        <p:spPr>
          <a:xfrm>
            <a:off x="2857488" y="1928802"/>
            <a:ext cx="3467097" cy="2500310"/>
          </a:xfrm>
          <a:prstGeom prst="rect">
            <a:avLst/>
          </a:prstGeom>
        </p:spPr>
      </p:pic>
      <p:pic>
        <p:nvPicPr>
          <p:cNvPr id="12" name="Рисунок 11" descr="погода3.jpg"/>
          <p:cNvPicPr>
            <a:picLocks noChangeAspect="1"/>
          </p:cNvPicPr>
          <p:nvPr/>
        </p:nvPicPr>
        <p:blipFill>
          <a:blip r:embed="rId4" cstate="print"/>
          <a:stretch>
            <a:fillRect/>
          </a:stretch>
        </p:blipFill>
        <p:spPr>
          <a:xfrm>
            <a:off x="1285852" y="3857628"/>
            <a:ext cx="4101705" cy="256063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8572560" cy="1143008"/>
          </a:xfrm>
        </p:spPr>
        <p:txBody>
          <a:bodyPr>
            <a:noAutofit/>
          </a:bodyPr>
          <a:lstStyle/>
          <a:p>
            <a:pPr algn="ctr"/>
            <a:r>
              <a:rPr lang="en-US" sz="2400" dirty="0" smtClean="0">
                <a:solidFill>
                  <a:schemeClr val="tx1"/>
                </a:solidFill>
              </a:rPr>
              <a:t>The most unpleasant aspect of English weather is fog and smog.</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7" name="Рисунок 6" descr="туман.jpg"/>
          <p:cNvPicPr>
            <a:picLocks noChangeAspect="1"/>
          </p:cNvPicPr>
          <p:nvPr/>
        </p:nvPicPr>
        <p:blipFill>
          <a:blip r:embed="rId2" cstate="print"/>
          <a:stretch>
            <a:fillRect/>
          </a:stretch>
        </p:blipFill>
        <p:spPr>
          <a:xfrm>
            <a:off x="571472" y="1285860"/>
            <a:ext cx="3463644" cy="2286005"/>
          </a:xfrm>
          <a:prstGeom prst="rect">
            <a:avLst/>
          </a:prstGeom>
        </p:spPr>
      </p:pic>
      <p:pic>
        <p:nvPicPr>
          <p:cNvPr id="8" name="Рисунок 7" descr="туман2.jpg"/>
          <p:cNvPicPr>
            <a:picLocks noChangeAspect="1"/>
          </p:cNvPicPr>
          <p:nvPr/>
        </p:nvPicPr>
        <p:blipFill>
          <a:blip r:embed="rId3" cstate="print"/>
          <a:stretch>
            <a:fillRect/>
          </a:stretch>
        </p:blipFill>
        <p:spPr>
          <a:xfrm>
            <a:off x="4572000" y="1285860"/>
            <a:ext cx="3771926" cy="2357454"/>
          </a:xfrm>
          <a:prstGeom prst="rect">
            <a:avLst/>
          </a:prstGeom>
        </p:spPr>
      </p:pic>
      <p:pic>
        <p:nvPicPr>
          <p:cNvPr id="13" name="Рисунок 12" descr="туман4.jpg"/>
          <p:cNvPicPr>
            <a:picLocks noChangeAspect="1"/>
          </p:cNvPicPr>
          <p:nvPr/>
        </p:nvPicPr>
        <p:blipFill>
          <a:blip r:embed="rId4" cstate="print"/>
          <a:stretch>
            <a:fillRect/>
          </a:stretch>
        </p:blipFill>
        <p:spPr>
          <a:xfrm>
            <a:off x="214282" y="4000504"/>
            <a:ext cx="3667124" cy="2419947"/>
          </a:xfrm>
          <a:prstGeom prst="rect">
            <a:avLst/>
          </a:prstGeom>
        </p:spPr>
      </p:pic>
      <p:pic>
        <p:nvPicPr>
          <p:cNvPr id="14" name="Рисунок 13" descr="туман5.jpg"/>
          <p:cNvPicPr>
            <a:picLocks noChangeAspect="1"/>
          </p:cNvPicPr>
          <p:nvPr/>
        </p:nvPicPr>
        <p:blipFill>
          <a:blip r:embed="rId5" cstate="print"/>
          <a:stretch>
            <a:fillRect/>
          </a:stretch>
        </p:blipFill>
        <p:spPr>
          <a:xfrm>
            <a:off x="4286248" y="3857628"/>
            <a:ext cx="4267403" cy="2586046"/>
          </a:xfrm>
          <a:prstGeom prst="rect">
            <a:avLst/>
          </a:prstGeom>
        </p:spPr>
      </p:pic>
      <p:pic>
        <p:nvPicPr>
          <p:cNvPr id="9" name="Рисунок 8" descr="туман3.jpg"/>
          <p:cNvPicPr>
            <a:picLocks noChangeAspect="1"/>
          </p:cNvPicPr>
          <p:nvPr/>
        </p:nvPicPr>
        <p:blipFill>
          <a:blip r:embed="rId6" cstate="print"/>
          <a:stretch>
            <a:fillRect/>
          </a:stretch>
        </p:blipFill>
        <p:spPr>
          <a:xfrm>
            <a:off x="2500298" y="2285992"/>
            <a:ext cx="3405189" cy="255643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648"/>
            <a:ext cx="8572560" cy="1143008"/>
          </a:xfrm>
        </p:spPr>
        <p:txBody>
          <a:bodyPr>
            <a:noAutofit/>
          </a:bodyPr>
          <a:lstStyle/>
          <a:p>
            <a:pPr algn="ctr"/>
            <a:r>
              <a:rPr lang="en-US" sz="2400" dirty="0" smtClean="0">
                <a:solidFill>
                  <a:schemeClr val="tx1"/>
                </a:solidFill>
              </a:rPr>
              <a:t>The capitals are: London in England , Edinburgh in Scotland , Cardiff in Wales and Belfast in Northern Ireland . </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10" name="Рисунок 9" descr="лондон столица.jpg"/>
          <p:cNvPicPr>
            <a:picLocks noChangeAspect="1"/>
          </p:cNvPicPr>
          <p:nvPr/>
        </p:nvPicPr>
        <p:blipFill>
          <a:blip r:embed="rId2" cstate="print"/>
          <a:stretch>
            <a:fillRect/>
          </a:stretch>
        </p:blipFill>
        <p:spPr>
          <a:xfrm>
            <a:off x="539552" y="1052736"/>
            <a:ext cx="3600400" cy="2700300"/>
          </a:xfrm>
          <a:prstGeom prst="rect">
            <a:avLst/>
          </a:prstGeom>
        </p:spPr>
      </p:pic>
      <p:pic>
        <p:nvPicPr>
          <p:cNvPr id="11" name="Рисунок 10" descr="эдинбург.jpg"/>
          <p:cNvPicPr>
            <a:picLocks noChangeAspect="1"/>
          </p:cNvPicPr>
          <p:nvPr/>
        </p:nvPicPr>
        <p:blipFill>
          <a:blip r:embed="rId3" cstate="print"/>
          <a:stretch>
            <a:fillRect/>
          </a:stretch>
        </p:blipFill>
        <p:spPr>
          <a:xfrm>
            <a:off x="4855860" y="980728"/>
            <a:ext cx="3747125" cy="2808312"/>
          </a:xfrm>
          <a:prstGeom prst="rect">
            <a:avLst/>
          </a:prstGeom>
        </p:spPr>
      </p:pic>
      <p:pic>
        <p:nvPicPr>
          <p:cNvPr id="12" name="Рисунок 11" descr="кардифф.jpg"/>
          <p:cNvPicPr>
            <a:picLocks noChangeAspect="1"/>
          </p:cNvPicPr>
          <p:nvPr/>
        </p:nvPicPr>
        <p:blipFill>
          <a:blip r:embed="rId4" cstate="print"/>
          <a:stretch>
            <a:fillRect/>
          </a:stretch>
        </p:blipFill>
        <p:spPr>
          <a:xfrm>
            <a:off x="323528" y="3861048"/>
            <a:ext cx="3960440" cy="2820978"/>
          </a:xfrm>
          <a:prstGeom prst="rect">
            <a:avLst/>
          </a:prstGeom>
        </p:spPr>
      </p:pic>
      <p:pic>
        <p:nvPicPr>
          <p:cNvPr id="15" name="Рисунок 14" descr="белфаст.jpg"/>
          <p:cNvPicPr>
            <a:picLocks noChangeAspect="1"/>
          </p:cNvPicPr>
          <p:nvPr/>
        </p:nvPicPr>
        <p:blipFill>
          <a:blip r:embed="rId5" cstate="print"/>
          <a:stretch>
            <a:fillRect/>
          </a:stretch>
        </p:blipFill>
        <p:spPr>
          <a:xfrm>
            <a:off x="4644008" y="3861048"/>
            <a:ext cx="4125466" cy="283255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484784"/>
            <a:ext cx="8572560" cy="1143008"/>
          </a:xfrm>
        </p:spPr>
        <p:txBody>
          <a:bodyPr>
            <a:noAutofit/>
          </a:bodyPr>
          <a:lstStyle/>
          <a:p>
            <a:pPr algn="ctr"/>
            <a:r>
              <a:rPr lang="en-US" sz="2400" dirty="0" smtClean="0">
                <a:solidFill>
                  <a:schemeClr val="tx1"/>
                </a:solidFill>
              </a:rPr>
              <a:t>Every country has its own national emblem. </a:t>
            </a:r>
            <a:r>
              <a:rPr lang="ru-RU" sz="2400" dirty="0" smtClean="0">
                <a:solidFill>
                  <a:schemeClr val="tx1"/>
                </a:solidFill>
              </a:rPr>
              <a:t/>
            </a:r>
            <a:br>
              <a:rPr lang="ru-RU" sz="2400" dirty="0" smtClean="0">
                <a:solidFill>
                  <a:schemeClr val="tx1"/>
                </a:solidFill>
              </a:rPr>
            </a:br>
            <a:r>
              <a:rPr lang="en-US" sz="2400" dirty="0" smtClean="0">
                <a:solidFill>
                  <a:schemeClr val="tx1"/>
                </a:solidFill>
              </a:rPr>
              <a:t>The red rose is the national emblem of England</a:t>
            </a:r>
            <a:r>
              <a:rPr lang="ru-RU" sz="2400" dirty="0" smtClean="0">
                <a:solidFill>
                  <a:schemeClr val="tx1"/>
                </a:solidFill>
              </a:rPr>
              <a:t>.</a:t>
            </a:r>
            <a:br>
              <a:rPr lang="ru-RU" sz="2400" dirty="0" smtClean="0">
                <a:solidFill>
                  <a:schemeClr val="tx1"/>
                </a:solidFill>
              </a:rPr>
            </a:br>
            <a:r>
              <a:rPr lang="en-US" sz="2400" dirty="0" smtClean="0">
                <a:solidFill>
                  <a:schemeClr val="tx1"/>
                </a:solidFill>
              </a:rPr>
              <a:t> The thistle is the national emblem of Scotland</a:t>
            </a:r>
            <a:r>
              <a:rPr lang="ru-RU" sz="2400" dirty="0" smtClean="0">
                <a:solidFill>
                  <a:schemeClr val="tx1"/>
                </a:solidFill>
              </a:rPr>
              <a:t>.</a:t>
            </a:r>
            <a:br>
              <a:rPr lang="ru-RU" sz="2400" dirty="0" smtClean="0">
                <a:solidFill>
                  <a:schemeClr val="tx1"/>
                </a:solidFill>
              </a:rPr>
            </a:br>
            <a:r>
              <a:rPr lang="en-US" sz="2400" dirty="0" smtClean="0">
                <a:solidFill>
                  <a:schemeClr val="tx1"/>
                </a:solidFill>
              </a:rPr>
              <a:t>The daffodils and the leek are the emblems of Wales</a:t>
            </a:r>
            <a:r>
              <a:rPr lang="ru-RU" sz="2400" dirty="0" smtClean="0">
                <a:solidFill>
                  <a:schemeClr val="tx1"/>
                </a:solidFill>
              </a:rPr>
              <a:t>.</a:t>
            </a:r>
            <a:r>
              <a:rPr lang="en-US" sz="2400" dirty="0" smtClean="0">
                <a:solidFill>
                  <a:schemeClr val="tx1"/>
                </a:solidFill>
              </a:rPr>
              <a:t> </a:t>
            </a:r>
            <a:r>
              <a:rPr lang="ru-RU" sz="2400" dirty="0" smtClean="0">
                <a:solidFill>
                  <a:schemeClr val="tx1"/>
                </a:solidFill>
              </a:rPr>
              <a:t/>
            </a:r>
            <a:br>
              <a:rPr lang="ru-RU" sz="2400" dirty="0" smtClean="0">
                <a:solidFill>
                  <a:schemeClr val="tx1"/>
                </a:solidFill>
              </a:rPr>
            </a:br>
            <a:r>
              <a:rPr lang="en-US" sz="2400" dirty="0" smtClean="0">
                <a:solidFill>
                  <a:schemeClr val="tx1"/>
                </a:solidFill>
              </a:rPr>
              <a:t>The shamrock (a kind of clover) is the emblem of Ireland</a:t>
            </a:r>
            <a:r>
              <a:rPr lang="ru-RU" sz="2400" dirty="0" smtClean="0">
                <a:solidFill>
                  <a:schemeClr val="tx1"/>
                </a:solidFill>
              </a:rPr>
              <a:t>.</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8" name="Рисунок 7" descr="эмб англии.png"/>
          <p:cNvPicPr>
            <a:picLocks noChangeAspect="1"/>
          </p:cNvPicPr>
          <p:nvPr/>
        </p:nvPicPr>
        <p:blipFill>
          <a:blip r:embed="rId2" cstate="print"/>
          <a:stretch>
            <a:fillRect/>
          </a:stretch>
        </p:blipFill>
        <p:spPr>
          <a:xfrm>
            <a:off x="3203848" y="1916832"/>
            <a:ext cx="2525266" cy="2803045"/>
          </a:xfrm>
          <a:prstGeom prst="rect">
            <a:avLst/>
          </a:prstGeom>
        </p:spPr>
      </p:pic>
      <p:pic>
        <p:nvPicPr>
          <p:cNvPr id="9" name="Рисунок 8" descr="эмб шот2.png"/>
          <p:cNvPicPr>
            <a:picLocks noChangeAspect="1"/>
          </p:cNvPicPr>
          <p:nvPr/>
        </p:nvPicPr>
        <p:blipFill>
          <a:blip r:embed="rId3" cstate="print"/>
          <a:stretch>
            <a:fillRect/>
          </a:stretch>
        </p:blipFill>
        <p:spPr>
          <a:xfrm>
            <a:off x="827584" y="1988840"/>
            <a:ext cx="1962937" cy="2500558"/>
          </a:xfrm>
          <a:prstGeom prst="rect">
            <a:avLst/>
          </a:prstGeom>
        </p:spPr>
      </p:pic>
      <p:pic>
        <p:nvPicPr>
          <p:cNvPr id="13" name="Рисунок 12" descr="эмб уэльса.jpg"/>
          <p:cNvPicPr>
            <a:picLocks noChangeAspect="1"/>
          </p:cNvPicPr>
          <p:nvPr/>
        </p:nvPicPr>
        <p:blipFill>
          <a:blip r:embed="rId4" cstate="print"/>
          <a:stretch>
            <a:fillRect/>
          </a:stretch>
        </p:blipFill>
        <p:spPr>
          <a:xfrm>
            <a:off x="1691680" y="4725144"/>
            <a:ext cx="2551832" cy="1913874"/>
          </a:xfrm>
          <a:prstGeom prst="rect">
            <a:avLst/>
          </a:prstGeom>
        </p:spPr>
      </p:pic>
      <p:pic>
        <p:nvPicPr>
          <p:cNvPr id="14" name="Рисунок 13" descr="эмб уэл2.jpg"/>
          <p:cNvPicPr>
            <a:picLocks noChangeAspect="1"/>
          </p:cNvPicPr>
          <p:nvPr/>
        </p:nvPicPr>
        <p:blipFill>
          <a:blip r:embed="rId5" cstate="print"/>
          <a:stretch>
            <a:fillRect/>
          </a:stretch>
        </p:blipFill>
        <p:spPr>
          <a:xfrm>
            <a:off x="4355976" y="4725144"/>
            <a:ext cx="2520280" cy="1899904"/>
          </a:xfrm>
          <a:prstGeom prst="rect">
            <a:avLst/>
          </a:prstGeom>
        </p:spPr>
      </p:pic>
      <p:pic>
        <p:nvPicPr>
          <p:cNvPr id="16" name="Рисунок 15" descr="эмб ирландии.jpg"/>
          <p:cNvPicPr>
            <a:picLocks noChangeAspect="1"/>
          </p:cNvPicPr>
          <p:nvPr/>
        </p:nvPicPr>
        <p:blipFill>
          <a:blip r:embed="rId6" cstate="print"/>
          <a:stretch>
            <a:fillRect/>
          </a:stretch>
        </p:blipFill>
        <p:spPr>
          <a:xfrm>
            <a:off x="6084168" y="1988840"/>
            <a:ext cx="2304256" cy="250462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908720"/>
            <a:ext cx="8572560" cy="1143008"/>
          </a:xfrm>
        </p:spPr>
        <p:txBody>
          <a:bodyPr>
            <a:noAutofit/>
          </a:bodyPr>
          <a:lstStyle/>
          <a:p>
            <a:pPr algn="ctr"/>
            <a:r>
              <a:rPr lang="en-US" sz="2400" dirty="0" smtClean="0">
                <a:solidFill>
                  <a:schemeClr val="tx1"/>
                </a:solidFill>
              </a:rPr>
              <a:t>The flag of the UK is known as the Union </a:t>
            </a:r>
            <a:r>
              <a:rPr lang="en-US" sz="2400" dirty="0" err="1" smtClean="0">
                <a:solidFill>
                  <a:schemeClr val="tx1"/>
                </a:solidFill>
              </a:rPr>
              <a:t>Jack.The</a:t>
            </a:r>
            <a:r>
              <a:rPr lang="en-US" sz="2400" dirty="0" smtClean="0">
                <a:solidFill>
                  <a:schemeClr val="tx1"/>
                </a:solidFill>
              </a:rPr>
              <a:t> flag is made up of 3 crosses.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fontScale="92500" lnSpcReduction="20000"/>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400" dirty="0" smtClean="0"/>
              <a:t> The upright cross is the Cross of </a:t>
            </a:r>
            <a:r>
              <a:rPr lang="en-US" sz="2400" dirty="0" err="1" smtClean="0"/>
              <a:t>St.George</a:t>
            </a:r>
            <a:r>
              <a:rPr lang="en-US" sz="2400" dirty="0" smtClean="0"/>
              <a:t> the patron saint of England . The white diagonal cross is the cross of </a:t>
            </a:r>
            <a:r>
              <a:rPr lang="en-US" sz="2400" dirty="0" err="1" smtClean="0"/>
              <a:t>St.Andrew</a:t>
            </a:r>
            <a:r>
              <a:rPr lang="en-US" sz="2400" dirty="0" smtClean="0"/>
              <a:t>, the patron saint of Scotland . The red diagonal cross is the cross is the cross of </a:t>
            </a:r>
            <a:r>
              <a:rPr lang="en-US" sz="2400" dirty="0" err="1" smtClean="0"/>
              <a:t>St.Patrick</a:t>
            </a:r>
            <a:r>
              <a:rPr lang="en-US" sz="2400" dirty="0" smtClean="0"/>
              <a:t>, the patron saint of Ireland . </a:t>
            </a:r>
            <a:r>
              <a:rPr lang="ru-RU" sz="2400" dirty="0" err="1" smtClean="0"/>
              <a:t>All</a:t>
            </a:r>
            <a:r>
              <a:rPr lang="ru-RU" sz="2400" dirty="0" smtClean="0"/>
              <a:t> </a:t>
            </a:r>
            <a:r>
              <a:rPr lang="ru-RU" sz="2400" dirty="0" err="1" smtClean="0"/>
              <a:t>of</a:t>
            </a:r>
            <a:r>
              <a:rPr lang="ru-RU" sz="2400" dirty="0" smtClean="0"/>
              <a:t> </a:t>
            </a:r>
            <a:r>
              <a:rPr lang="ru-RU" sz="2400" dirty="0" err="1" smtClean="0"/>
              <a:t>them</a:t>
            </a:r>
            <a:r>
              <a:rPr lang="ru-RU" sz="2400" dirty="0" smtClean="0"/>
              <a:t> </a:t>
            </a:r>
            <a:r>
              <a:rPr lang="ru-RU" sz="2400" dirty="0" err="1" smtClean="0"/>
              <a:t>are</a:t>
            </a:r>
            <a:r>
              <a:rPr lang="ru-RU" sz="2400" dirty="0" smtClean="0"/>
              <a:t> </a:t>
            </a:r>
            <a:r>
              <a:rPr lang="ru-RU" sz="2400" dirty="0" err="1" smtClean="0"/>
              <a:t>on</a:t>
            </a:r>
            <a:r>
              <a:rPr lang="ru-RU" sz="2400" dirty="0" smtClean="0"/>
              <a:t> </a:t>
            </a:r>
            <a:r>
              <a:rPr lang="ru-RU" sz="2400" dirty="0" err="1" smtClean="0"/>
              <a:t>the</a:t>
            </a:r>
            <a:r>
              <a:rPr lang="ru-RU" sz="2400" dirty="0" smtClean="0"/>
              <a:t> </a:t>
            </a:r>
            <a:r>
              <a:rPr lang="ru-RU" sz="2400" dirty="0" err="1" smtClean="0"/>
              <a:t>blue</a:t>
            </a:r>
            <a:r>
              <a:rPr lang="ru-RU" sz="2400" dirty="0" smtClean="0"/>
              <a:t> </a:t>
            </a:r>
            <a:r>
              <a:rPr lang="ru-RU" sz="2400" dirty="0" err="1" smtClean="0"/>
              <a:t>background</a:t>
            </a:r>
            <a:r>
              <a:rPr lang="ru-RU" sz="2400" dirty="0" smtClean="0"/>
              <a:t>.</a:t>
            </a:r>
            <a:endParaRPr lang="ru-RU" sz="2400" dirty="0">
              <a:effectLst>
                <a:outerShdw blurRad="38100" dist="38100" dir="2700000" algn="tl">
                  <a:srgbClr val="000000">
                    <a:alpha val="43137"/>
                  </a:srgbClr>
                </a:outerShdw>
              </a:effectLst>
            </a:endParaRPr>
          </a:p>
        </p:txBody>
      </p:sp>
      <p:pic>
        <p:nvPicPr>
          <p:cNvPr id="10" name="Рисунок 9" descr="флаг B.jpg"/>
          <p:cNvPicPr>
            <a:picLocks noChangeAspect="1"/>
          </p:cNvPicPr>
          <p:nvPr/>
        </p:nvPicPr>
        <p:blipFill>
          <a:blip r:embed="rId2" cstate="print"/>
          <a:stretch>
            <a:fillRect/>
          </a:stretch>
        </p:blipFill>
        <p:spPr>
          <a:xfrm>
            <a:off x="179512" y="1484784"/>
            <a:ext cx="6120679" cy="47297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88640"/>
            <a:ext cx="8572560" cy="1143008"/>
          </a:xfrm>
        </p:spPr>
        <p:txBody>
          <a:bodyPr>
            <a:noAutofit/>
          </a:bodyPr>
          <a:lstStyle/>
          <a:p>
            <a:pPr algn="ctr"/>
            <a:r>
              <a:rPr lang="en-US" sz="2400" dirty="0" smtClean="0">
                <a:solidFill>
                  <a:schemeClr val="tx1"/>
                </a:solidFill>
              </a:rPr>
              <a:t>The national anthem is «God Save the Queen»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888" y="593304"/>
            <a:ext cx="2282532" cy="6264696"/>
          </a:xfrm>
        </p:spPr>
        <p:txBody>
          <a:bodyPr>
            <a:normAutofit fontScale="62500" lnSpcReduction="20000"/>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400" dirty="0" smtClean="0"/>
              <a:t> </a:t>
            </a:r>
            <a:r>
              <a:rPr lang="en-US" sz="2000" dirty="0" smtClean="0"/>
              <a:t>God save our gracious Queen,</a:t>
            </a:r>
            <a:br>
              <a:rPr lang="en-US" sz="2000" dirty="0" smtClean="0"/>
            </a:br>
            <a:r>
              <a:rPr lang="en-US" sz="2000" dirty="0" smtClean="0"/>
              <a:t>Long live our noble Queen,</a:t>
            </a:r>
            <a:br>
              <a:rPr lang="en-US" sz="2000" dirty="0" smtClean="0"/>
            </a:br>
            <a:r>
              <a:rPr lang="en-US" sz="2000" dirty="0" smtClean="0"/>
              <a:t>God save the Queen!</a:t>
            </a:r>
            <a:br>
              <a:rPr lang="en-US" sz="2000" dirty="0" smtClean="0"/>
            </a:br>
            <a:r>
              <a:rPr lang="en-US" sz="2000" dirty="0" smtClean="0"/>
              <a:t>Send her victorious,</a:t>
            </a:r>
            <a:br>
              <a:rPr lang="en-US" sz="2000" dirty="0" smtClean="0"/>
            </a:br>
            <a:r>
              <a:rPr lang="en-US" sz="2000" dirty="0" smtClean="0"/>
              <a:t>Happy and Glorious,</a:t>
            </a:r>
            <a:br>
              <a:rPr lang="en-US" sz="2000" dirty="0" smtClean="0"/>
            </a:br>
            <a:r>
              <a:rPr lang="en-US" sz="2000" dirty="0" smtClean="0"/>
              <a:t>Long to reign over us;</a:t>
            </a:r>
            <a:br>
              <a:rPr lang="en-US" sz="2000" dirty="0" smtClean="0"/>
            </a:br>
            <a:r>
              <a:rPr lang="en-US" sz="2000" dirty="0" smtClean="0"/>
              <a:t>God save the Queen!</a:t>
            </a:r>
            <a:endParaRPr lang="ru-RU" sz="2000" b="1" dirty="0" smtClean="0"/>
          </a:p>
          <a:p>
            <a:pPr algn="ctr"/>
            <a:r>
              <a:rPr lang="en-US" sz="2000" dirty="0" smtClean="0"/>
              <a:t>O Lord our God arise,</a:t>
            </a:r>
            <a:br>
              <a:rPr lang="en-US" sz="2000" dirty="0" smtClean="0"/>
            </a:br>
            <a:r>
              <a:rPr lang="en-US" sz="2000" dirty="0" smtClean="0"/>
              <a:t>Scatter her enemies</a:t>
            </a:r>
            <a:br>
              <a:rPr lang="en-US" sz="2000" dirty="0" smtClean="0"/>
            </a:br>
            <a:r>
              <a:rPr lang="en-US" sz="2000" dirty="0" smtClean="0"/>
              <a:t>And make them fall;</a:t>
            </a:r>
            <a:br>
              <a:rPr lang="en-US" sz="2000" dirty="0" smtClean="0"/>
            </a:br>
            <a:r>
              <a:rPr lang="en-US" sz="2000" dirty="0" smtClean="0"/>
              <a:t>Confound their politics,</a:t>
            </a:r>
            <a:br>
              <a:rPr lang="en-US" sz="2000" dirty="0" smtClean="0"/>
            </a:br>
            <a:r>
              <a:rPr lang="en-US" sz="2000" dirty="0" smtClean="0"/>
              <a:t>Frustrate their knavish tricks,</a:t>
            </a:r>
            <a:br>
              <a:rPr lang="en-US" sz="2000" dirty="0" smtClean="0"/>
            </a:br>
            <a:r>
              <a:rPr lang="en-US" sz="2000" dirty="0" smtClean="0"/>
              <a:t>On Thee our hopes we fix,</a:t>
            </a:r>
            <a:br>
              <a:rPr lang="en-US" sz="2000" dirty="0" smtClean="0"/>
            </a:br>
            <a:r>
              <a:rPr lang="en-US" sz="2000" dirty="0" smtClean="0"/>
              <a:t>Oh, save us all!</a:t>
            </a:r>
            <a:endParaRPr lang="ru-RU" sz="2000" b="1" dirty="0" smtClean="0"/>
          </a:p>
          <a:p>
            <a:pPr algn="ctr"/>
            <a:r>
              <a:rPr lang="en-US" sz="2000" dirty="0" smtClean="0"/>
              <a:t>Thy choicest gifts in store</a:t>
            </a:r>
            <a:br>
              <a:rPr lang="en-US" sz="2000" dirty="0" smtClean="0"/>
            </a:br>
            <a:r>
              <a:rPr lang="en-US" sz="2000" dirty="0" smtClean="0"/>
              <a:t>On her be pleased to pour;</a:t>
            </a:r>
            <a:br>
              <a:rPr lang="en-US" sz="2000" dirty="0" smtClean="0"/>
            </a:br>
            <a:r>
              <a:rPr lang="en-US" sz="2000" dirty="0" smtClean="0"/>
              <a:t>Long may she reign;</a:t>
            </a:r>
            <a:br>
              <a:rPr lang="en-US" sz="2000" dirty="0" smtClean="0"/>
            </a:br>
            <a:r>
              <a:rPr lang="en-US" sz="2000" dirty="0" smtClean="0"/>
              <a:t>May she defend our laws,</a:t>
            </a:r>
            <a:br>
              <a:rPr lang="en-US" sz="2000" dirty="0" smtClean="0"/>
            </a:br>
            <a:r>
              <a:rPr lang="en-US" sz="2000" dirty="0" smtClean="0"/>
              <a:t>And ever give us cause</a:t>
            </a:r>
            <a:br>
              <a:rPr lang="en-US" sz="2000" dirty="0" smtClean="0"/>
            </a:br>
            <a:r>
              <a:rPr lang="en-US" sz="2000" dirty="0" smtClean="0"/>
              <a:t>To sing with heart and voice,</a:t>
            </a:r>
            <a:br>
              <a:rPr lang="en-US" sz="2000" dirty="0" smtClean="0"/>
            </a:br>
            <a:r>
              <a:rPr lang="en-US" sz="2000" dirty="0" smtClean="0"/>
              <a:t>God save the Queen!</a:t>
            </a:r>
            <a:endParaRPr lang="ru-RU" sz="2000" b="1" dirty="0" smtClean="0"/>
          </a:p>
          <a:p>
            <a:pPr algn="ctr"/>
            <a:r>
              <a:rPr lang="en-US" sz="2000" dirty="0" smtClean="0"/>
              <a:t>Not in this land alone,</a:t>
            </a:r>
            <a:br>
              <a:rPr lang="en-US" sz="2000" dirty="0" smtClean="0"/>
            </a:br>
            <a:r>
              <a:rPr lang="en-US" sz="2000" dirty="0" smtClean="0"/>
              <a:t>But be God's mercies known,</a:t>
            </a:r>
            <a:br>
              <a:rPr lang="en-US" sz="2000" dirty="0" smtClean="0"/>
            </a:br>
            <a:r>
              <a:rPr lang="en-US" sz="2000" dirty="0" smtClean="0"/>
              <a:t>From shore to shore!</a:t>
            </a:r>
            <a:br>
              <a:rPr lang="en-US" sz="2000" dirty="0" smtClean="0"/>
            </a:br>
            <a:r>
              <a:rPr lang="en-US" sz="2000" dirty="0" smtClean="0"/>
              <a:t>Lord make the nations see,</a:t>
            </a:r>
            <a:br>
              <a:rPr lang="en-US" sz="2000" dirty="0" smtClean="0"/>
            </a:br>
            <a:r>
              <a:rPr lang="en-US" sz="2000" dirty="0" smtClean="0"/>
              <a:t>That men should brothers be,</a:t>
            </a:r>
            <a:br>
              <a:rPr lang="en-US" sz="2000" dirty="0" smtClean="0"/>
            </a:br>
            <a:r>
              <a:rPr lang="en-US" sz="2000" dirty="0" smtClean="0"/>
              <a:t>And form one family,</a:t>
            </a:r>
            <a:br>
              <a:rPr lang="en-US" sz="2000" dirty="0" smtClean="0"/>
            </a:br>
            <a:r>
              <a:rPr lang="en-US" sz="2000" dirty="0" smtClean="0"/>
              <a:t>The wide world over</a:t>
            </a:r>
            <a:endParaRPr lang="ru-RU" sz="2000" b="1" dirty="0" smtClean="0"/>
          </a:p>
          <a:p>
            <a:pPr algn="ctr"/>
            <a:r>
              <a:rPr lang="en-US" sz="2000" dirty="0" smtClean="0"/>
              <a:t>From every latent foe,</a:t>
            </a:r>
            <a:br>
              <a:rPr lang="en-US" sz="2000" dirty="0" smtClean="0"/>
            </a:br>
            <a:r>
              <a:rPr lang="en-US" sz="2000" dirty="0" smtClean="0"/>
              <a:t>From the assassins blow,</a:t>
            </a:r>
            <a:br>
              <a:rPr lang="en-US" sz="2000" dirty="0" smtClean="0"/>
            </a:br>
            <a:r>
              <a:rPr lang="en-US" sz="2000" dirty="0" smtClean="0"/>
              <a:t>God save the Queen!</a:t>
            </a:r>
            <a:br>
              <a:rPr lang="en-US" sz="2000" dirty="0" smtClean="0"/>
            </a:br>
            <a:r>
              <a:rPr lang="en-US" sz="2000" dirty="0" smtClean="0"/>
              <a:t>O'er her </a:t>
            </a:r>
            <a:r>
              <a:rPr lang="en-US" sz="2000" dirty="0" err="1" smtClean="0"/>
              <a:t>thine</a:t>
            </a:r>
            <a:r>
              <a:rPr lang="en-US" sz="2000" dirty="0" smtClean="0"/>
              <a:t> arm extend,</a:t>
            </a:r>
            <a:br>
              <a:rPr lang="en-US" sz="2000" dirty="0" smtClean="0"/>
            </a:br>
            <a:r>
              <a:rPr lang="en-US" sz="2000" dirty="0" smtClean="0"/>
              <a:t>For Britain's sake defend,</a:t>
            </a:r>
            <a:br>
              <a:rPr lang="en-US" sz="2000" dirty="0" smtClean="0"/>
            </a:br>
            <a:r>
              <a:rPr lang="en-US" sz="2000" dirty="0" smtClean="0"/>
              <a:t>Our mother, prince, and friend,</a:t>
            </a:r>
            <a:br>
              <a:rPr lang="en-US" sz="2000" dirty="0" smtClean="0"/>
            </a:br>
            <a:r>
              <a:rPr lang="en-US" sz="2000" dirty="0" smtClean="0"/>
              <a:t>God save the Queen!</a:t>
            </a:r>
            <a:endParaRPr lang="ru-RU" sz="2000" b="1" dirty="0" smtClean="0"/>
          </a:p>
          <a:p>
            <a:pPr algn="ctr"/>
            <a:endParaRPr lang="ru-RU" sz="2400" dirty="0">
              <a:effectLst>
                <a:outerShdw blurRad="38100" dist="38100" dir="2700000" algn="tl">
                  <a:srgbClr val="000000">
                    <a:alpha val="43137"/>
                  </a:srgbClr>
                </a:outerShdw>
              </a:effectLst>
            </a:endParaRPr>
          </a:p>
        </p:txBody>
      </p:sp>
      <p:pic>
        <p:nvPicPr>
          <p:cNvPr id="5" name="Рисунок 4" descr="гимн.jpg"/>
          <p:cNvPicPr>
            <a:picLocks noChangeAspect="1"/>
          </p:cNvPicPr>
          <p:nvPr/>
        </p:nvPicPr>
        <p:blipFill>
          <a:blip r:embed="rId2" cstate="print"/>
          <a:stretch>
            <a:fillRect/>
          </a:stretch>
        </p:blipFill>
        <p:spPr>
          <a:xfrm>
            <a:off x="6012160" y="2132856"/>
            <a:ext cx="2834640" cy="2153412"/>
          </a:xfrm>
          <a:prstGeom prst="rect">
            <a:avLst/>
          </a:prstGeom>
        </p:spPr>
      </p:pic>
      <p:pic>
        <p:nvPicPr>
          <p:cNvPr id="6" name="Рисунок 5" descr="флаг для гимна.jpg"/>
          <p:cNvPicPr>
            <a:picLocks noChangeAspect="1"/>
          </p:cNvPicPr>
          <p:nvPr/>
        </p:nvPicPr>
        <p:blipFill>
          <a:blip r:embed="rId3" cstate="print"/>
          <a:stretch>
            <a:fillRect/>
          </a:stretch>
        </p:blipFill>
        <p:spPr>
          <a:xfrm>
            <a:off x="179512" y="2276872"/>
            <a:ext cx="3141712" cy="19635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052736"/>
            <a:ext cx="8572560" cy="1143008"/>
          </a:xfrm>
        </p:spPr>
        <p:txBody>
          <a:bodyPr>
            <a:noAutofit/>
          </a:bodyPr>
          <a:lstStyle/>
          <a:p>
            <a:pPr algn="ctr"/>
            <a:r>
              <a:rPr lang="en-US" sz="2400" dirty="0" smtClean="0">
                <a:solidFill>
                  <a:schemeClr val="tx1"/>
                </a:solidFill>
              </a:rPr>
              <a:t>The population of the UK is over 58 </a:t>
            </a:r>
            <a:r>
              <a:rPr lang="en-US" sz="2400" dirty="0" err="1" smtClean="0">
                <a:solidFill>
                  <a:schemeClr val="tx1"/>
                </a:solidFill>
              </a:rPr>
              <a:t>mln</a:t>
            </a:r>
            <a:r>
              <a:rPr lang="en-US" sz="2400" dirty="0" smtClean="0">
                <a:solidFill>
                  <a:schemeClr val="tx1"/>
                </a:solidFill>
              </a:rPr>
              <a:t> people. The UK is inhabited by the English, the Scots, the Welsh and the Irish who constitute the British nation.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888" y="593304"/>
            <a:ext cx="2282532" cy="6264696"/>
          </a:xfrm>
        </p:spPr>
        <p:txBody>
          <a:bodyPr>
            <a:normAutofit/>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000" dirty="0" smtClean="0"/>
              <a:t/>
            </a:r>
            <a:br>
              <a:rPr lang="en-US" sz="2000" dirty="0" smtClean="0"/>
            </a:br>
            <a:endParaRPr lang="ru-RU" sz="2000" b="1" dirty="0" smtClean="0"/>
          </a:p>
          <a:p>
            <a:pPr algn="ctr"/>
            <a:endParaRPr lang="ru-RU" sz="2400" dirty="0">
              <a:effectLst>
                <a:outerShdw blurRad="38100" dist="38100" dir="2700000" algn="tl">
                  <a:srgbClr val="000000">
                    <a:alpha val="43137"/>
                  </a:srgbClr>
                </a:outerShdw>
              </a:effectLst>
            </a:endParaRPr>
          </a:p>
        </p:txBody>
      </p:sp>
      <p:pic>
        <p:nvPicPr>
          <p:cNvPr id="7" name="Рисунок 6" descr="ирландцы.jpg"/>
          <p:cNvPicPr>
            <a:picLocks noChangeAspect="1"/>
          </p:cNvPicPr>
          <p:nvPr/>
        </p:nvPicPr>
        <p:blipFill>
          <a:blip r:embed="rId2" cstate="print"/>
          <a:stretch>
            <a:fillRect/>
          </a:stretch>
        </p:blipFill>
        <p:spPr>
          <a:xfrm>
            <a:off x="4716016" y="4077072"/>
            <a:ext cx="3789895" cy="2592288"/>
          </a:xfrm>
          <a:prstGeom prst="rect">
            <a:avLst/>
          </a:prstGeom>
        </p:spPr>
      </p:pic>
      <p:pic>
        <p:nvPicPr>
          <p:cNvPr id="8" name="Рисунок 7" descr="уэльсцы.jpg"/>
          <p:cNvPicPr>
            <a:picLocks noChangeAspect="1"/>
          </p:cNvPicPr>
          <p:nvPr/>
        </p:nvPicPr>
        <p:blipFill>
          <a:blip r:embed="rId3" cstate="print"/>
          <a:stretch>
            <a:fillRect/>
          </a:stretch>
        </p:blipFill>
        <p:spPr>
          <a:xfrm>
            <a:off x="755576" y="4077072"/>
            <a:ext cx="3780419" cy="2592288"/>
          </a:xfrm>
          <a:prstGeom prst="rect">
            <a:avLst/>
          </a:prstGeom>
        </p:spPr>
      </p:pic>
      <p:pic>
        <p:nvPicPr>
          <p:cNvPr id="9" name="Рисунок 8" descr="шотландцы.jpg"/>
          <p:cNvPicPr>
            <a:picLocks noChangeAspect="1"/>
          </p:cNvPicPr>
          <p:nvPr/>
        </p:nvPicPr>
        <p:blipFill>
          <a:blip r:embed="rId4" cstate="print"/>
          <a:stretch>
            <a:fillRect/>
          </a:stretch>
        </p:blipFill>
        <p:spPr>
          <a:xfrm>
            <a:off x="4716016" y="1412776"/>
            <a:ext cx="3816424" cy="2588238"/>
          </a:xfrm>
          <a:prstGeom prst="rect">
            <a:avLst/>
          </a:prstGeom>
        </p:spPr>
      </p:pic>
      <p:pic>
        <p:nvPicPr>
          <p:cNvPr id="10" name="Рисунок 9" descr="англичане.jpg"/>
          <p:cNvPicPr>
            <a:picLocks noChangeAspect="1"/>
          </p:cNvPicPr>
          <p:nvPr/>
        </p:nvPicPr>
        <p:blipFill>
          <a:blip r:embed="rId5" cstate="print"/>
          <a:stretch>
            <a:fillRect/>
          </a:stretch>
        </p:blipFill>
        <p:spPr>
          <a:xfrm>
            <a:off x="755576" y="1412777"/>
            <a:ext cx="3744416" cy="25922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484784"/>
            <a:ext cx="8572560" cy="1143008"/>
          </a:xfrm>
        </p:spPr>
        <p:txBody>
          <a:bodyPr>
            <a:noAutofit/>
          </a:bodyPr>
          <a:lstStyle/>
          <a:p>
            <a:pPr algn="ctr"/>
            <a:r>
              <a:rPr lang="en-US" sz="2400" dirty="0" smtClean="0">
                <a:solidFill>
                  <a:schemeClr val="tx1"/>
                </a:solidFill>
              </a:rPr>
              <a:t>The UK is constitutional monarchy. In law, the Head of State is the Queen, but in practice, the Queen reigns, but does not rule. The country is ruled by the elected government with the Prime Minister at the head. The British Parliament consists of two chambers: the House of Lords and the House of Commons.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888" y="593304"/>
            <a:ext cx="2282532" cy="6264696"/>
          </a:xfrm>
        </p:spPr>
        <p:txBody>
          <a:bodyPr>
            <a:normAutofit/>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000" dirty="0" smtClean="0"/>
              <a:t/>
            </a:r>
            <a:br>
              <a:rPr lang="en-US" sz="2000" dirty="0" smtClean="0"/>
            </a:br>
            <a:endParaRPr lang="ru-RU" sz="2000" b="1" dirty="0" smtClean="0"/>
          </a:p>
          <a:p>
            <a:pPr algn="ctr"/>
            <a:endParaRPr lang="ru-RU" sz="2400" dirty="0">
              <a:effectLst>
                <a:outerShdw blurRad="38100" dist="38100" dir="2700000" algn="tl">
                  <a:srgbClr val="000000">
                    <a:alpha val="43137"/>
                  </a:srgbClr>
                </a:outerShdw>
              </a:effectLst>
            </a:endParaRPr>
          </a:p>
        </p:txBody>
      </p:sp>
      <p:pic>
        <p:nvPicPr>
          <p:cNvPr id="4" name="Рисунок 3" descr="королева.jpg"/>
          <p:cNvPicPr>
            <a:picLocks noChangeAspect="1"/>
          </p:cNvPicPr>
          <p:nvPr/>
        </p:nvPicPr>
        <p:blipFill>
          <a:blip r:embed="rId2"/>
          <a:stretch>
            <a:fillRect/>
          </a:stretch>
        </p:blipFill>
        <p:spPr>
          <a:xfrm>
            <a:off x="3214678" y="1928802"/>
            <a:ext cx="2857520" cy="2103135"/>
          </a:xfrm>
          <a:prstGeom prst="rect">
            <a:avLst/>
          </a:prstGeom>
        </p:spPr>
      </p:pic>
      <p:pic>
        <p:nvPicPr>
          <p:cNvPr id="5" name="Рисунок 4" descr="монархия.jpg"/>
          <p:cNvPicPr>
            <a:picLocks noChangeAspect="1"/>
          </p:cNvPicPr>
          <p:nvPr/>
        </p:nvPicPr>
        <p:blipFill>
          <a:blip r:embed="rId3"/>
          <a:stretch>
            <a:fillRect/>
          </a:stretch>
        </p:blipFill>
        <p:spPr>
          <a:xfrm>
            <a:off x="214282" y="1928802"/>
            <a:ext cx="2930078" cy="2071702"/>
          </a:xfrm>
          <a:prstGeom prst="rect">
            <a:avLst/>
          </a:prstGeom>
        </p:spPr>
      </p:pic>
      <p:pic>
        <p:nvPicPr>
          <p:cNvPr id="6" name="Рисунок 5" descr="парламент.jpg"/>
          <p:cNvPicPr>
            <a:picLocks noChangeAspect="1"/>
          </p:cNvPicPr>
          <p:nvPr/>
        </p:nvPicPr>
        <p:blipFill>
          <a:blip r:embed="rId4"/>
          <a:stretch>
            <a:fillRect/>
          </a:stretch>
        </p:blipFill>
        <p:spPr>
          <a:xfrm>
            <a:off x="1357290" y="4143380"/>
            <a:ext cx="3238523" cy="2428892"/>
          </a:xfrm>
          <a:prstGeom prst="rect">
            <a:avLst/>
          </a:prstGeom>
        </p:spPr>
      </p:pic>
      <p:pic>
        <p:nvPicPr>
          <p:cNvPr id="7" name="Рисунок 6" descr="парлам2.gif"/>
          <p:cNvPicPr>
            <a:picLocks noChangeAspect="1"/>
          </p:cNvPicPr>
          <p:nvPr/>
        </p:nvPicPr>
        <p:blipFill>
          <a:blip r:embed="rId5"/>
          <a:stretch>
            <a:fillRect/>
          </a:stretch>
        </p:blipFill>
        <p:spPr>
          <a:xfrm>
            <a:off x="4714876" y="4143380"/>
            <a:ext cx="3143272" cy="2428892"/>
          </a:xfrm>
          <a:prstGeom prst="rect">
            <a:avLst/>
          </a:prstGeom>
        </p:spPr>
      </p:pic>
      <p:pic>
        <p:nvPicPr>
          <p:cNvPr id="8" name="Рисунок 7" descr="парлам3.jpg"/>
          <p:cNvPicPr>
            <a:picLocks noChangeAspect="1"/>
          </p:cNvPicPr>
          <p:nvPr/>
        </p:nvPicPr>
        <p:blipFill>
          <a:blip r:embed="rId6"/>
          <a:stretch>
            <a:fillRect/>
          </a:stretch>
        </p:blipFill>
        <p:spPr>
          <a:xfrm>
            <a:off x="6215074" y="1928802"/>
            <a:ext cx="2714644" cy="21043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рухани жаңғы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850312"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13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428604"/>
            <a:ext cx="7851648" cy="1143008"/>
          </a:xfrm>
        </p:spPr>
        <p:txBody>
          <a:bodyPr>
            <a:normAutofit fontScale="90000"/>
          </a:bodyPr>
          <a:lstStyle/>
          <a:p>
            <a:pPr algn="ctr"/>
            <a:r>
              <a:rPr lang="ru-RU" i="1" dirty="0" err="1" smtClean="0">
                <a:solidFill>
                  <a:schemeClr val="tx1"/>
                </a:solidFill>
                <a:latin typeface="+mn-lt"/>
              </a:rPr>
              <a:t>Great</a:t>
            </a:r>
            <a:r>
              <a:rPr lang="ru-RU" i="1" dirty="0" smtClean="0">
                <a:solidFill>
                  <a:schemeClr val="tx1"/>
                </a:solidFill>
                <a:latin typeface="+mn-lt"/>
              </a:rPr>
              <a:t> </a:t>
            </a:r>
            <a:r>
              <a:rPr lang="ru-RU" i="1" dirty="0" err="1" smtClean="0">
                <a:solidFill>
                  <a:schemeClr val="tx1"/>
                </a:solidFill>
                <a:latin typeface="+mn-lt"/>
              </a:rPr>
              <a:t>Britain</a:t>
            </a:r>
            <a:r>
              <a:rPr lang="ru-RU" dirty="0" smtClean="0"/>
              <a:t/>
            </a:r>
            <a:br>
              <a:rPr lang="ru-RU" dirty="0" smtClean="0"/>
            </a:br>
            <a:endParaRPr lang="ru-RU" dirty="0"/>
          </a:p>
        </p:txBody>
      </p:sp>
      <p:pic>
        <p:nvPicPr>
          <p:cNvPr id="4" name="Рисунок 3" descr="гл слайд.jpg"/>
          <p:cNvPicPr>
            <a:picLocks noChangeAspect="1"/>
          </p:cNvPicPr>
          <p:nvPr/>
        </p:nvPicPr>
        <p:blipFill>
          <a:blip r:embed="rId2" cstate="print"/>
          <a:stretch>
            <a:fillRect/>
          </a:stretch>
        </p:blipFill>
        <p:spPr>
          <a:xfrm>
            <a:off x="1785918" y="785793"/>
            <a:ext cx="5857916" cy="449595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928670"/>
            <a:ext cx="7851648" cy="785818"/>
          </a:xfrm>
        </p:spPr>
        <p:txBody>
          <a:bodyPr>
            <a:normAutofit fontScale="90000"/>
          </a:bodyPr>
          <a:lstStyle/>
          <a:p>
            <a:pPr algn="ctr"/>
            <a:r>
              <a:rPr lang="ru-RU" dirty="0" smtClean="0">
                <a:solidFill>
                  <a:srgbClr val="002060"/>
                </a:solidFill>
              </a:rPr>
              <a:t/>
            </a:r>
            <a:br>
              <a:rPr lang="ru-RU" dirty="0" smtClean="0">
                <a:solidFill>
                  <a:srgbClr val="002060"/>
                </a:solidFill>
              </a:rPr>
            </a:br>
            <a:r>
              <a:rPr lang="en-US" sz="2700" dirty="0" smtClean="0">
                <a:solidFill>
                  <a:schemeClr val="tx1"/>
                </a:solidFill>
              </a:rPr>
              <a:t>The United Kingdom of Great Britain and Northern Irelands is situated on the British Isles</a:t>
            </a:r>
            <a:r>
              <a:rPr lang="ru-RU" sz="2700" dirty="0" smtClean="0">
                <a:solidFill>
                  <a:schemeClr val="tx1"/>
                </a:solidFill>
              </a:rPr>
              <a:t>.</a:t>
            </a:r>
            <a:r>
              <a:rPr lang="en-US" sz="2700" dirty="0" smtClean="0">
                <a:solidFill>
                  <a:schemeClr val="tx1"/>
                </a:solidFill>
              </a:rPr>
              <a:t> </a:t>
            </a:r>
            <a:r>
              <a:rPr lang="ru-RU" dirty="0" smtClean="0"/>
              <a:t/>
            </a:r>
            <a:br>
              <a:rPr lang="ru-RU" dirty="0" smtClean="0"/>
            </a:br>
            <a:endParaRPr lang="ru-RU" dirty="0"/>
          </a:p>
        </p:txBody>
      </p:sp>
      <p:sp>
        <p:nvSpPr>
          <p:cNvPr id="3" name="Подзаголовок 2"/>
          <p:cNvSpPr>
            <a:spLocks noGrp="1"/>
          </p:cNvSpPr>
          <p:nvPr>
            <p:ph type="subTitle" idx="1"/>
          </p:nvPr>
        </p:nvSpPr>
        <p:spPr>
          <a:xfrm>
            <a:off x="6215074" y="1785926"/>
            <a:ext cx="2496846" cy="3929090"/>
          </a:xfrm>
        </p:spPr>
        <p:txBody>
          <a:bodyPr>
            <a:normAutofit fontScale="92500" lnSpcReduction="20000"/>
          </a:bodyPr>
          <a:lstStyle/>
          <a:p>
            <a:endParaRPr lang="ru-RU" sz="2000" dirty="0" smtClean="0"/>
          </a:p>
          <a:p>
            <a:r>
              <a:rPr lang="en-US" sz="2400" dirty="0" smtClean="0">
                <a:effectLst>
                  <a:outerShdw blurRad="38100" dist="38100" dir="2700000" algn="tl">
                    <a:srgbClr val="000000">
                      <a:alpha val="43137"/>
                    </a:srgbClr>
                  </a:outerShdw>
                </a:effectLst>
              </a:rPr>
              <a:t>The British Isles consists of two large islands, Great Britain and Ireland, and about five thousand small islands. </a:t>
            </a:r>
            <a:endParaRPr lang="ru-RU" sz="2400" dirty="0" smtClean="0">
              <a:effectLst>
                <a:outerShdw blurRad="38100" dist="38100" dir="2700000" algn="tl">
                  <a:srgbClr val="000000">
                    <a:alpha val="43137"/>
                  </a:srgbClr>
                </a:outerShdw>
              </a:effectLst>
            </a:endParaRPr>
          </a:p>
          <a:p>
            <a:endParaRPr lang="ru-RU" sz="2400" dirty="0" smtClean="0"/>
          </a:p>
          <a:p>
            <a:endParaRPr lang="ru-RU" sz="2400" dirty="0" smtClean="0"/>
          </a:p>
          <a:p>
            <a:r>
              <a:rPr lang="ru-RU" sz="2400" dirty="0" err="1" smtClean="0">
                <a:effectLst>
                  <a:outerShdw blurRad="38100" dist="38100" dir="2700000" algn="tl">
                    <a:srgbClr val="000000">
                      <a:alpha val="43137"/>
                    </a:srgbClr>
                  </a:outerShdw>
                </a:effectLst>
              </a:rPr>
              <a:t>Their</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total</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area</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is</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over</a:t>
            </a:r>
            <a:r>
              <a:rPr lang="ru-RU" sz="2400" dirty="0" smtClean="0">
                <a:effectLst>
                  <a:outerShdw blurRad="38100" dist="38100" dir="2700000" algn="tl">
                    <a:srgbClr val="000000">
                      <a:alpha val="43137"/>
                    </a:srgbClr>
                  </a:outerShdw>
                </a:effectLst>
              </a:rPr>
              <a:t> 244,000 </a:t>
            </a:r>
            <a:r>
              <a:rPr lang="ru-RU" sz="2400" dirty="0" err="1" smtClean="0">
                <a:effectLst>
                  <a:outerShdw blurRad="38100" dist="38100" dir="2700000" algn="tl">
                    <a:srgbClr val="000000">
                      <a:alpha val="43137"/>
                    </a:srgbClr>
                  </a:outerShdw>
                </a:effectLst>
              </a:rPr>
              <a:t>square</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kilometers</a:t>
            </a:r>
            <a:r>
              <a:rPr lang="en-US" sz="2400" dirty="0" smtClean="0">
                <a:effectLst>
                  <a:outerShdw blurRad="38100" dist="38100" dir="2700000" algn="tl">
                    <a:srgbClr val="000000">
                      <a:alpha val="43137"/>
                    </a:srgbClr>
                  </a:outerShdw>
                </a:effectLst>
              </a:rPr>
              <a:t>.</a:t>
            </a:r>
            <a:endParaRPr lang="ru-RU" sz="2400" dirty="0">
              <a:effectLst>
                <a:outerShdw blurRad="38100" dist="38100" dir="2700000" algn="tl">
                  <a:srgbClr val="000000">
                    <a:alpha val="43137"/>
                  </a:srgbClr>
                </a:outerShdw>
              </a:effectLst>
            </a:endParaRPr>
          </a:p>
        </p:txBody>
      </p:sp>
      <p:pic>
        <p:nvPicPr>
          <p:cNvPr id="6" name="Рисунок 5" descr="карта3.jpg"/>
          <p:cNvPicPr>
            <a:picLocks noChangeAspect="1"/>
          </p:cNvPicPr>
          <p:nvPr/>
        </p:nvPicPr>
        <p:blipFill>
          <a:blip r:embed="rId2" cstate="print"/>
          <a:stretch>
            <a:fillRect/>
          </a:stretch>
        </p:blipFill>
        <p:spPr>
          <a:xfrm>
            <a:off x="285720" y="1071546"/>
            <a:ext cx="5786478" cy="56436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214554"/>
            <a:ext cx="7851648" cy="785818"/>
          </a:xfrm>
        </p:spPr>
        <p:txBody>
          <a:bodyPr>
            <a:normAutofit fontScale="90000"/>
          </a:bodyPr>
          <a:lstStyle/>
          <a:p>
            <a:pPr algn="ctr"/>
            <a:r>
              <a:rPr lang="ru-RU" dirty="0" smtClean="0">
                <a:solidFill>
                  <a:srgbClr val="002060"/>
                </a:solidFill>
              </a:rPr>
              <a:t/>
            </a:r>
            <a:br>
              <a:rPr lang="ru-RU" dirty="0" smtClean="0">
                <a:solidFill>
                  <a:srgbClr val="002060"/>
                </a:solidFill>
              </a:rPr>
            </a:br>
            <a:r>
              <a:rPr lang="en-US" sz="2400" dirty="0" smtClean="0"/>
              <a:t> </a:t>
            </a:r>
            <a:r>
              <a:rPr lang="en-US" sz="2700" dirty="0" smtClean="0">
                <a:solidFill>
                  <a:schemeClr val="tx1"/>
                </a:solidFill>
              </a:rPr>
              <a:t>The UK is made up of four countries: England, Wales, Scotland and Northern Ireland. Great Britain consists of England, Scotland and Wales and doesn't include Northern Ireland. </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5" name="Рисунок 4" descr="англия.jpg"/>
          <p:cNvPicPr>
            <a:picLocks noChangeAspect="1"/>
          </p:cNvPicPr>
          <p:nvPr/>
        </p:nvPicPr>
        <p:blipFill>
          <a:blip r:embed="rId2" cstate="print"/>
          <a:stretch>
            <a:fillRect/>
          </a:stretch>
        </p:blipFill>
        <p:spPr>
          <a:xfrm>
            <a:off x="1285852" y="2285992"/>
            <a:ext cx="3167085" cy="2214578"/>
          </a:xfrm>
          <a:prstGeom prst="rect">
            <a:avLst/>
          </a:prstGeom>
        </p:spPr>
      </p:pic>
      <p:pic>
        <p:nvPicPr>
          <p:cNvPr id="7" name="Рисунок 6" descr="Уэльс.jpg"/>
          <p:cNvPicPr>
            <a:picLocks noChangeAspect="1"/>
          </p:cNvPicPr>
          <p:nvPr/>
        </p:nvPicPr>
        <p:blipFill>
          <a:blip r:embed="rId3" cstate="print"/>
          <a:stretch>
            <a:fillRect/>
          </a:stretch>
        </p:blipFill>
        <p:spPr>
          <a:xfrm>
            <a:off x="1285852" y="4464827"/>
            <a:ext cx="3190896" cy="2250321"/>
          </a:xfrm>
          <a:prstGeom prst="rect">
            <a:avLst/>
          </a:prstGeom>
        </p:spPr>
      </p:pic>
      <p:pic>
        <p:nvPicPr>
          <p:cNvPr id="8" name="Рисунок 7" descr="Шотландия.jpg"/>
          <p:cNvPicPr>
            <a:picLocks noChangeAspect="1"/>
          </p:cNvPicPr>
          <p:nvPr/>
        </p:nvPicPr>
        <p:blipFill>
          <a:blip r:embed="rId4" cstate="print"/>
          <a:stretch>
            <a:fillRect/>
          </a:stretch>
        </p:blipFill>
        <p:spPr>
          <a:xfrm>
            <a:off x="4500562" y="2285992"/>
            <a:ext cx="3429024" cy="2196718"/>
          </a:xfrm>
          <a:prstGeom prst="rect">
            <a:avLst/>
          </a:prstGeom>
        </p:spPr>
      </p:pic>
      <p:pic>
        <p:nvPicPr>
          <p:cNvPr id="9" name="Рисунок 8" descr="сев ирландия.jpg"/>
          <p:cNvPicPr>
            <a:picLocks noChangeAspect="1"/>
          </p:cNvPicPr>
          <p:nvPr/>
        </p:nvPicPr>
        <p:blipFill>
          <a:blip r:embed="rId5" cstate="print"/>
          <a:stretch>
            <a:fillRect/>
          </a:stretch>
        </p:blipFill>
        <p:spPr>
          <a:xfrm>
            <a:off x="4500562" y="4500570"/>
            <a:ext cx="3429024" cy="22174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714488"/>
            <a:ext cx="7851648" cy="785818"/>
          </a:xfrm>
        </p:spPr>
        <p:txBody>
          <a:bodyPr>
            <a:normAutofit fontScale="90000"/>
          </a:bodyPr>
          <a:lstStyle/>
          <a:p>
            <a:pPr algn="ctr"/>
            <a:r>
              <a:rPr lang="ru-RU" dirty="0" smtClean="0">
                <a:solidFill>
                  <a:srgbClr val="002060"/>
                </a:solidFill>
              </a:rPr>
              <a:t/>
            </a:r>
            <a:br>
              <a:rPr lang="ru-RU" dirty="0" smtClean="0">
                <a:solidFill>
                  <a:srgbClr val="002060"/>
                </a:solidFill>
              </a:rPr>
            </a:br>
            <a:r>
              <a:rPr lang="en-US" sz="2400" dirty="0" smtClean="0"/>
              <a:t> </a:t>
            </a:r>
            <a:r>
              <a:rPr lang="ru-RU" sz="2700" dirty="0" err="1" smtClean="0">
                <a:solidFill>
                  <a:schemeClr val="tx1"/>
                </a:solidFill>
              </a:rPr>
              <a:t>The</a:t>
            </a:r>
            <a:r>
              <a:rPr lang="ru-RU" sz="2700" dirty="0" smtClean="0">
                <a:solidFill>
                  <a:schemeClr val="tx1"/>
                </a:solidFill>
              </a:rPr>
              <a:t> </a:t>
            </a:r>
            <a:r>
              <a:rPr lang="ru-RU" sz="2700" dirty="0" err="1" smtClean="0">
                <a:solidFill>
                  <a:schemeClr val="tx1"/>
                </a:solidFill>
              </a:rPr>
              <a:t>capital</a:t>
            </a:r>
            <a:r>
              <a:rPr lang="ru-RU" sz="2700" dirty="0" smtClean="0">
                <a:solidFill>
                  <a:schemeClr val="tx1"/>
                </a:solidFill>
              </a:rPr>
              <a:t> </a:t>
            </a:r>
            <a:r>
              <a:rPr lang="ru-RU" sz="2700" dirty="0" err="1" smtClean="0">
                <a:solidFill>
                  <a:schemeClr val="tx1"/>
                </a:solidFill>
              </a:rPr>
              <a:t>of</a:t>
            </a:r>
            <a:r>
              <a:rPr lang="ru-RU" sz="2700" dirty="0" smtClean="0">
                <a:solidFill>
                  <a:schemeClr val="tx1"/>
                </a:solidFill>
              </a:rPr>
              <a:t> </a:t>
            </a:r>
            <a:r>
              <a:rPr lang="ru-RU" sz="2700" dirty="0" err="1" smtClean="0">
                <a:solidFill>
                  <a:schemeClr val="tx1"/>
                </a:solidFill>
              </a:rPr>
              <a:t>the</a:t>
            </a:r>
            <a:r>
              <a:rPr lang="ru-RU" sz="2700" dirty="0" smtClean="0">
                <a:solidFill>
                  <a:schemeClr val="tx1"/>
                </a:solidFill>
              </a:rPr>
              <a:t> UK </a:t>
            </a:r>
            <a:r>
              <a:rPr lang="ru-RU" sz="2700" dirty="0" err="1" smtClean="0">
                <a:solidFill>
                  <a:schemeClr val="tx1"/>
                </a:solidFill>
              </a:rPr>
              <a:t>is</a:t>
            </a:r>
            <a:r>
              <a:rPr lang="ru-RU" sz="2700" dirty="0" smtClean="0">
                <a:solidFill>
                  <a:schemeClr val="tx1"/>
                </a:solidFill>
              </a:rPr>
              <a:t> </a:t>
            </a:r>
            <a:r>
              <a:rPr lang="ru-RU" sz="2700" dirty="0" err="1" smtClean="0">
                <a:solidFill>
                  <a:schemeClr val="tx1"/>
                </a:solidFill>
              </a:rPr>
              <a:t>London</a:t>
            </a:r>
            <a:r>
              <a:rPr lang="ru-RU" sz="2700" dirty="0" smtClean="0">
                <a:solidFill>
                  <a:schemeClr val="tx1"/>
                </a:solidFill>
              </a:rPr>
              <a:t>.</a:t>
            </a:r>
            <a:r>
              <a:rPr lang="ru-RU" sz="2400" dirty="0" smtClean="0"/>
              <a:t/>
            </a:r>
            <a:br>
              <a:rPr lang="ru-RU" sz="2400" dirty="0" smtClean="0"/>
            </a:b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10" name="Рисунок 9" descr="лондон.jpg"/>
          <p:cNvPicPr>
            <a:picLocks noChangeAspect="1"/>
          </p:cNvPicPr>
          <p:nvPr/>
        </p:nvPicPr>
        <p:blipFill>
          <a:blip r:embed="rId2"/>
          <a:stretch>
            <a:fillRect/>
          </a:stretch>
        </p:blipFill>
        <p:spPr>
          <a:xfrm>
            <a:off x="357158" y="1285860"/>
            <a:ext cx="8501122" cy="49292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8" y="3000372"/>
            <a:ext cx="2779550" cy="1928826"/>
          </a:xfrm>
        </p:spPr>
        <p:txBody>
          <a:bodyPr>
            <a:noAutofit/>
          </a:bodyPr>
          <a:lstStyle/>
          <a:p>
            <a:pPr algn="ctr"/>
            <a:r>
              <a:rPr lang="en-US" sz="2400" dirty="0" smtClean="0">
                <a:solidFill>
                  <a:schemeClr val="tx1"/>
                </a:solidFill>
              </a:rPr>
              <a:t>The British Isles are separated from European continent by the North Sea and the English Channel. The western coast of Great Britain is washed by the Atlantic Ocean and the Irish Sea.</a:t>
            </a:r>
            <a:endParaRPr lang="ru-RU" sz="2400"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10" name="Рисунок 9" descr="северное море.jpeg"/>
          <p:cNvPicPr>
            <a:picLocks noChangeAspect="1"/>
          </p:cNvPicPr>
          <p:nvPr/>
        </p:nvPicPr>
        <p:blipFill>
          <a:blip r:embed="rId2" cstate="print"/>
          <a:stretch>
            <a:fillRect/>
          </a:stretch>
        </p:blipFill>
        <p:spPr>
          <a:xfrm>
            <a:off x="142844" y="142852"/>
            <a:ext cx="3214710" cy="2411033"/>
          </a:xfrm>
          <a:prstGeom prst="rect">
            <a:avLst/>
          </a:prstGeom>
        </p:spPr>
      </p:pic>
      <p:pic>
        <p:nvPicPr>
          <p:cNvPr id="12" name="Рисунок 11" descr="атлант океан.jpg"/>
          <p:cNvPicPr>
            <a:picLocks noChangeAspect="1"/>
          </p:cNvPicPr>
          <p:nvPr/>
        </p:nvPicPr>
        <p:blipFill>
          <a:blip r:embed="rId3" cstate="print"/>
          <a:stretch>
            <a:fillRect/>
          </a:stretch>
        </p:blipFill>
        <p:spPr>
          <a:xfrm>
            <a:off x="142844" y="2928934"/>
            <a:ext cx="3238523" cy="2428892"/>
          </a:xfrm>
          <a:prstGeom prst="rect">
            <a:avLst/>
          </a:prstGeom>
        </p:spPr>
      </p:pic>
      <p:pic>
        <p:nvPicPr>
          <p:cNvPr id="11" name="Рисунок 10" descr="англ канал.jpg"/>
          <p:cNvPicPr>
            <a:picLocks noChangeAspect="1"/>
          </p:cNvPicPr>
          <p:nvPr/>
        </p:nvPicPr>
        <p:blipFill>
          <a:blip r:embed="rId4" cstate="print"/>
          <a:stretch>
            <a:fillRect/>
          </a:stretch>
        </p:blipFill>
        <p:spPr>
          <a:xfrm>
            <a:off x="2697892" y="1285860"/>
            <a:ext cx="2801047" cy="2214578"/>
          </a:xfrm>
          <a:prstGeom prst="rect">
            <a:avLst/>
          </a:prstGeom>
        </p:spPr>
      </p:pic>
      <p:pic>
        <p:nvPicPr>
          <p:cNvPr id="13" name="Рисунок 12" descr="ир море.jpg"/>
          <p:cNvPicPr>
            <a:picLocks noChangeAspect="1"/>
          </p:cNvPicPr>
          <p:nvPr/>
        </p:nvPicPr>
        <p:blipFill>
          <a:blip r:embed="rId5" cstate="print"/>
          <a:stretch>
            <a:fillRect/>
          </a:stretch>
        </p:blipFill>
        <p:spPr>
          <a:xfrm>
            <a:off x="2500298" y="4572008"/>
            <a:ext cx="2963143" cy="19319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500174"/>
            <a:ext cx="8065962" cy="714380"/>
          </a:xfrm>
        </p:spPr>
        <p:txBody>
          <a:bodyPr>
            <a:noAutofit/>
          </a:bodyPr>
          <a:lstStyle/>
          <a:p>
            <a:pPr algn="ctr"/>
            <a:r>
              <a:rPr lang="en-US" sz="2400" dirty="0" smtClean="0">
                <a:solidFill>
                  <a:schemeClr val="tx1"/>
                </a:solidFill>
              </a:rPr>
              <a:t>The surface of the British Isles varies very much. The north of Scotland is mountainous and is called the Highlands, while the south, which has beautiful valleys and plains, is called the Lowlands.</a:t>
            </a:r>
            <a:endParaRPr lang="ru-RU" sz="2400"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8" name="Рисунок 7" descr="highlands.gif"/>
          <p:cNvPicPr>
            <a:picLocks noChangeAspect="1"/>
          </p:cNvPicPr>
          <p:nvPr/>
        </p:nvPicPr>
        <p:blipFill>
          <a:blip r:embed="rId2" cstate="print"/>
          <a:stretch>
            <a:fillRect/>
          </a:stretch>
        </p:blipFill>
        <p:spPr>
          <a:xfrm>
            <a:off x="500034" y="2214554"/>
            <a:ext cx="3975428" cy="2632906"/>
          </a:xfrm>
          <a:prstGeom prst="rect">
            <a:avLst/>
          </a:prstGeom>
        </p:spPr>
      </p:pic>
      <p:pic>
        <p:nvPicPr>
          <p:cNvPr id="9" name="Рисунок 8" descr="highlands2.jpg"/>
          <p:cNvPicPr>
            <a:picLocks noChangeAspect="1"/>
          </p:cNvPicPr>
          <p:nvPr/>
        </p:nvPicPr>
        <p:blipFill>
          <a:blip r:embed="rId3" cstate="print"/>
          <a:stretch>
            <a:fillRect/>
          </a:stretch>
        </p:blipFill>
        <p:spPr>
          <a:xfrm>
            <a:off x="857224" y="4214818"/>
            <a:ext cx="3238501" cy="2428876"/>
          </a:xfrm>
          <a:prstGeom prst="rect">
            <a:avLst/>
          </a:prstGeom>
        </p:spPr>
      </p:pic>
      <p:pic>
        <p:nvPicPr>
          <p:cNvPr id="14" name="Рисунок 13" descr="lowlands2.jpg"/>
          <p:cNvPicPr>
            <a:picLocks noChangeAspect="1"/>
          </p:cNvPicPr>
          <p:nvPr/>
        </p:nvPicPr>
        <p:blipFill>
          <a:blip r:embed="rId4" cstate="print"/>
          <a:stretch>
            <a:fillRect/>
          </a:stretch>
        </p:blipFill>
        <p:spPr>
          <a:xfrm>
            <a:off x="5500694" y="2214554"/>
            <a:ext cx="2238388" cy="3285954"/>
          </a:xfrm>
          <a:prstGeom prst="rect">
            <a:avLst/>
          </a:prstGeom>
        </p:spPr>
      </p:pic>
      <p:pic>
        <p:nvPicPr>
          <p:cNvPr id="15" name="Рисунок 14" descr="owlands.jpg"/>
          <p:cNvPicPr>
            <a:picLocks noChangeAspect="1"/>
          </p:cNvPicPr>
          <p:nvPr/>
        </p:nvPicPr>
        <p:blipFill>
          <a:blip r:embed="rId5" cstate="print"/>
          <a:stretch>
            <a:fillRect/>
          </a:stretch>
        </p:blipFill>
        <p:spPr>
          <a:xfrm>
            <a:off x="4286248" y="5000636"/>
            <a:ext cx="4572000" cy="16192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357166"/>
            <a:ext cx="8572560" cy="714380"/>
          </a:xfrm>
        </p:spPr>
        <p:txBody>
          <a:bodyPr>
            <a:noAutofit/>
          </a:bodyPr>
          <a:lstStyle/>
          <a:p>
            <a:r>
              <a:rPr lang="en-US" sz="2400" dirty="0" smtClean="0">
                <a:solidFill>
                  <a:schemeClr val="tx1"/>
                </a:solidFill>
              </a:rPr>
              <a:t>There are a lot of rivers in Great Britain, but they are not very long. </a:t>
            </a:r>
            <a:endParaRPr lang="ru-RU" sz="2400" dirty="0">
              <a:solidFill>
                <a:schemeClr val="tx1"/>
              </a:solidFill>
            </a:endParaRPr>
          </a:p>
        </p:txBody>
      </p:sp>
      <p:sp>
        <p:nvSpPr>
          <p:cNvPr id="3" name="Подзаголовок 2"/>
          <p:cNvSpPr>
            <a:spLocks noGrp="1"/>
          </p:cNvSpPr>
          <p:nvPr>
            <p:ph type="subTitle" idx="1"/>
          </p:nvPr>
        </p:nvSpPr>
        <p:spPr>
          <a:xfrm>
            <a:off x="6643702" y="1500174"/>
            <a:ext cx="1925342" cy="4286280"/>
          </a:xfrm>
        </p:spPr>
        <p:txBody>
          <a:bodyPr>
            <a:normAutofit fontScale="85000" lnSpcReduction="10000"/>
          </a:bodyPr>
          <a:lstStyle/>
          <a:p>
            <a:endParaRPr lang="ru-RU" sz="2000" dirty="0" smtClean="0"/>
          </a:p>
          <a:p>
            <a:pPr>
              <a:lnSpc>
                <a:spcPct val="160000"/>
              </a:lnSpc>
              <a:spcAft>
                <a:spcPts val="600"/>
              </a:spcAft>
            </a:pPr>
            <a:r>
              <a:rPr lang="en-US" sz="2400" dirty="0" smtClean="0">
                <a:effectLst>
                  <a:outerShdw blurRad="38100" dist="38100" dir="2700000" algn="tl">
                    <a:srgbClr val="000000">
                      <a:alpha val="43137"/>
                    </a:srgbClr>
                  </a:outerShdw>
                </a:effectLst>
              </a:rPr>
              <a:t>The Severn is the longest river, </a:t>
            </a:r>
          </a:p>
          <a:p>
            <a:pPr>
              <a:lnSpc>
                <a:spcPct val="160000"/>
              </a:lnSpc>
              <a:spcAft>
                <a:spcPts val="600"/>
              </a:spcAft>
            </a:pPr>
            <a:r>
              <a:rPr lang="en-US" sz="2400" dirty="0" smtClean="0">
                <a:effectLst>
                  <a:outerShdw blurRad="38100" dist="38100" dir="2700000" algn="tl">
                    <a:srgbClr val="000000">
                      <a:alpha val="43137"/>
                    </a:srgbClr>
                  </a:outerShdw>
                </a:effectLst>
              </a:rPr>
              <a:t>while the Thames is the deepest and the most important one.</a:t>
            </a:r>
            <a:endParaRPr lang="ru-RU" sz="2400" dirty="0">
              <a:effectLst>
                <a:outerShdw blurRad="38100" dist="38100" dir="2700000" algn="tl">
                  <a:srgbClr val="000000">
                    <a:alpha val="43137"/>
                  </a:srgbClr>
                </a:outerShdw>
              </a:effectLst>
            </a:endParaRPr>
          </a:p>
        </p:txBody>
      </p:sp>
      <p:pic>
        <p:nvPicPr>
          <p:cNvPr id="10" name="Рисунок 9" descr="северн.jpg"/>
          <p:cNvPicPr>
            <a:picLocks noChangeAspect="1"/>
          </p:cNvPicPr>
          <p:nvPr/>
        </p:nvPicPr>
        <p:blipFill>
          <a:blip r:embed="rId2" cstate="print"/>
          <a:stretch>
            <a:fillRect/>
          </a:stretch>
        </p:blipFill>
        <p:spPr>
          <a:xfrm>
            <a:off x="642910" y="1357298"/>
            <a:ext cx="4172159" cy="2786082"/>
          </a:xfrm>
          <a:prstGeom prst="rect">
            <a:avLst/>
          </a:prstGeom>
        </p:spPr>
      </p:pic>
      <p:pic>
        <p:nvPicPr>
          <p:cNvPr id="12" name="Рисунок 11" descr="Тэмза.jpg"/>
          <p:cNvPicPr>
            <a:picLocks noChangeAspect="1"/>
          </p:cNvPicPr>
          <p:nvPr/>
        </p:nvPicPr>
        <p:blipFill>
          <a:blip r:embed="rId3" cstate="print"/>
          <a:stretch>
            <a:fillRect/>
          </a:stretch>
        </p:blipFill>
        <p:spPr>
          <a:xfrm>
            <a:off x="2143108" y="3571876"/>
            <a:ext cx="4279879" cy="279048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418</TotalTime>
  <Words>357</Words>
  <Application>Microsoft Office PowerPoint</Application>
  <PresentationFormat>Экран (4:3)</PresentationFormat>
  <Paragraphs>38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Презентация PowerPoint</vt:lpstr>
      <vt:lpstr>Презентация PowerPoint</vt:lpstr>
      <vt:lpstr>Great Britain </vt:lpstr>
      <vt:lpstr> The United Kingdom of Great Britain and Northern Irelands is situated on the British Isles.  </vt:lpstr>
      <vt:lpstr>  The UK is made up of four countries: England, Wales, Scotland and Northern Ireland. Great Britain consists of England, Scotland and Wales and doesn't include Northern Ireland.  </vt:lpstr>
      <vt:lpstr>  The capital of the UK is London.  </vt:lpstr>
      <vt:lpstr>The British Isles are separated from European continent by the North Sea and the English Channel. The western coast of Great Britain is washed by the Atlantic Ocean and the Irish Sea.</vt:lpstr>
      <vt:lpstr>The surface of the British Isles varies very much. The north of Scotland is mountainous and is called the Highlands, while the south, which has beautiful valleys and plains, is called the Lowlands.</vt:lpstr>
      <vt:lpstr>There are a lot of rivers in Great Britain, but they are not very long. </vt:lpstr>
      <vt:lpstr>There are many lakes in Great Britain . </vt:lpstr>
      <vt:lpstr>The weather in Great Britain is very changeable. </vt:lpstr>
      <vt:lpstr>The most unpleasant aspect of English weather is fog and smog. </vt:lpstr>
      <vt:lpstr>The capitals are: London in England , Edinburgh in Scotland , Cardiff in Wales and Belfast in Northern Ireland .  </vt:lpstr>
      <vt:lpstr>Every country has its own national emblem.  The red rose is the national emblem of England.  The thistle is the national emblem of Scotland. The daffodils and the leek are the emblems of Wales.  The shamrock (a kind of clover) is the emblem of Ireland.  </vt:lpstr>
      <vt:lpstr>The flag of the UK is known as the Union Jack.The flag is made up of 3 crosses.   </vt:lpstr>
      <vt:lpstr>The national anthem is «God Save the Queen»   </vt:lpstr>
      <vt:lpstr>The population of the UK is over 58 mln people. The UK is inhabited by the English, the Scots, the Welsh and the Irish who constitute the British nation.   </vt:lpstr>
      <vt:lpstr>The UK is constitutional monarchy. In law, the Head of State is the Queen, but in practice, the Queen reigns, but does not rule. The country is ruled by the elected government with the Prime Minister at the head. The British Parliament consists of two chambers: the House of Lords and the House of Commons.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Лилек</dc:creator>
  <cp:lastModifiedBy>Windows User</cp:lastModifiedBy>
  <cp:revision>29</cp:revision>
  <dcterms:created xsi:type="dcterms:W3CDTF">2013-11-04T14:00:07Z</dcterms:created>
  <dcterms:modified xsi:type="dcterms:W3CDTF">2019-02-19T18:37:18Z</dcterms:modified>
</cp:coreProperties>
</file>