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7" r:id="rId9"/>
    <p:sldId id="265" r:id="rId10"/>
    <p:sldId id="269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000108"/>
            <a:ext cx="74962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Сабақтың тақырыбы:</a:t>
            </a:r>
          </a:p>
          <a:p>
            <a:pPr algn="ctr"/>
            <a:r>
              <a:rPr lang="kk-KZ" sz="3200" b="1" dirty="0" smtClean="0"/>
              <a:t>Тапсырмаларды электронды кестелердің көмегімен толтыру</a:t>
            </a:r>
            <a:r>
              <a:rPr lang="kk-KZ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</a:p>
          <a:p>
            <a:pPr algn="ctr"/>
            <a:endParaRPr lang="kk-KZ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endParaRPr lang="kk-KZ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Информатика пәнінің мұғалімі  Тукешова Альбина Амандосқызы</a:t>
            </a:r>
            <a:endParaRPr lang="kk-KZ" sz="40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endParaRPr lang="kk-KZ" sz="4800" b="1" i="1" dirty="0" smtClean="0">
              <a:solidFill>
                <a:srgbClr val="00B05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0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857232"/>
            <a:ext cx="285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соңы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Картинки по запросу бес саусақ әдісі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858180" cy="4314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229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5462150"/>
              </p:ext>
            </p:extLst>
          </p:nvPr>
        </p:nvGraphicFramePr>
        <p:xfrm>
          <a:off x="323528" y="332657"/>
          <a:ext cx="8496944" cy="6309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4449"/>
                <a:gridCol w="151694"/>
                <a:gridCol w="3440801"/>
              </a:tblGrid>
              <a:tr h="1992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Бағалау – </a:t>
                      </a:r>
                      <a:r>
                        <a:rPr lang="kk-KZ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оқушылардың </a:t>
                      </a:r>
                      <a:r>
                        <a:rPr lang="kk-KZ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материалды игеру деңгейін </a:t>
                      </a:r>
                      <a:r>
                        <a:rPr lang="kk-KZ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тексеруді </a:t>
                      </a:r>
                      <a:r>
                        <a:rPr lang="kk-KZ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жоспарладым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Денсаулық және қауіпсіздік техникасын сақтау</a:t>
                      </a:r>
                      <a:br>
                        <a:rPr lang="kk-KZ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kk-KZ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728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Смайлик арқылы бағалау </a:t>
                      </a:r>
                      <a:endParaRPr lang="ru-RU" sz="2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Қауіпсіздік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техникасы</a:t>
                      </a: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ережелерінің</a:t>
                      </a:r>
                      <a:r>
                        <a:rPr lang="kk-KZ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тармақтары</a:t>
                      </a: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9715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Қол шапалақ арқылы бағалау</a:t>
                      </a:r>
                      <a:endParaRPr lang="ru-RU" sz="2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5" name="Рисунок 3" descr="Описание: C:\Users\Администратор\Desktop\Без названи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1092352" cy="94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Рисунок 9" descr="Описание: C:\Users\Администратор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68" y="4797152"/>
            <a:ext cx="1182015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73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 l="46691" t="32422" r="27390" b="45117"/>
          <a:stretch>
            <a:fillRect/>
          </a:stretch>
        </p:blipFill>
        <p:spPr bwMode="auto">
          <a:xfrm>
            <a:off x="5072066" y="285728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 l="52206" t="46094" r="12500" b="26562"/>
          <a:stretch>
            <a:fillRect/>
          </a:stretch>
        </p:blipFill>
        <p:spPr bwMode="auto">
          <a:xfrm>
            <a:off x="357158" y="3714752"/>
            <a:ext cx="45720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6429388" y="6000744"/>
            <a:ext cx="1785950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5"/>
          <a:srcRect l="52390" t="67383" r="22794" b="16992"/>
          <a:stretch>
            <a:fillRect/>
          </a:stretch>
        </p:blipFill>
        <p:spPr bwMode="auto">
          <a:xfrm>
            <a:off x="5286380" y="3571876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/>
          <a:srcRect l="50735" t="26367" r="14522" b="26758"/>
          <a:stretch>
            <a:fillRect/>
          </a:stretch>
        </p:blipFill>
        <p:spPr bwMode="auto">
          <a:xfrm>
            <a:off x="285720" y="285728"/>
            <a:ext cx="4214874" cy="321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3649542"/>
              </p:ext>
            </p:extLst>
          </p:nvPr>
        </p:nvGraphicFramePr>
        <p:xfrm>
          <a:off x="467544" y="1135724"/>
          <a:ext cx="8275414" cy="4941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7134"/>
                <a:gridCol w="5528280"/>
              </a:tblGrid>
              <a:tr h="1924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Осы сабақта қолжеткізілетін оқу</a:t>
                      </a:r>
                      <a:endParaRPr lang="ru-RU" sz="2000" b="1" i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мақсаттары </a:t>
                      </a:r>
                      <a:r>
                        <a:rPr lang="kk-KZ" sz="2000" b="1" i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kk-KZ" sz="2000" b="1" i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 бағдарламасына сілтеме)</a:t>
                      </a:r>
                      <a:endParaRPr lang="ru-RU" sz="2000" b="1" i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kk-KZ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7.2.2.5.Электронды кестеде автоматты толтыруды қолдану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Сабақтың </a:t>
                      </a:r>
                      <a:r>
                        <a:rPr lang="ru-RU" sz="2000" b="1" i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мақсаты</a:t>
                      </a:r>
                      <a:r>
                        <a:rPr lang="ru-RU" sz="2000" b="1" i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i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kk-KZ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Барлық оқушылар: </a:t>
                      </a:r>
                      <a:endParaRPr kumimoji="0"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Электрондық кестеде кесте құруды, кестені пішімдеуді, автоматты толтыруды біледі.</a:t>
                      </a:r>
                    </a:p>
                    <a:p>
                      <a:endParaRPr kumimoji="0" lang="ru-RU" sz="18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kk-KZ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Оқушылардың  басым бөлігі: </a:t>
                      </a:r>
                      <a:endParaRPr kumimoji="0"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Ұяшықты біртекті мәліметтермен автоматты толтыруды  біледі;</a:t>
                      </a:r>
                    </a:p>
                    <a:p>
                      <a:endParaRPr kumimoji="0" lang="ru-RU" sz="18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kk-KZ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Кейбір оқушылар: </a:t>
                      </a:r>
                      <a:endParaRPr kumimoji="0"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Автоматты толтырудың барлық мүмкіндіктерін практикада қолданады.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38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1389619"/>
              </p:ext>
            </p:extLst>
          </p:nvPr>
        </p:nvGraphicFramePr>
        <p:xfrm>
          <a:off x="1115616" y="1142984"/>
          <a:ext cx="7416824" cy="4572032"/>
        </p:xfrm>
        <a:graphic>
          <a:graphicData uri="http://schemas.openxmlformats.org/drawingml/2006/table">
            <a:tbl>
              <a:tblPr/>
              <a:tblGrid>
                <a:gridCol w="2016224"/>
                <a:gridCol w="5400600"/>
              </a:tblGrid>
              <a:tr h="1804749">
                <a:tc>
                  <a:txBody>
                    <a:bodyPr/>
                    <a:lstStyle/>
                    <a:p>
                      <a:pPr marL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Бағалау критерийі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kk-KZ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Оқушылар автоматты толтырудың алгоритмін білу.</a:t>
                      </a:r>
                      <a:endParaRPr kumimoji="0" lang="ru-RU" sz="20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kk-KZ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Оқушылар автоматты толтырудың тәсілдерінің тиімділігін  ұғына отырып практикада қолдану.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283">
                <a:tc>
                  <a:txBody>
                    <a:bodyPr/>
                    <a:lstStyle/>
                    <a:p>
                      <a:pPr marL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Тілдік мақсат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kk-KZ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Кестелерді автоматты толтыру, прогрессия тәсілі, деректер қатары принципін ауызша түсіндіре алады,</a:t>
                      </a:r>
                    </a:p>
                    <a:p>
                      <a:endParaRPr kumimoji="0" lang="ru-RU" sz="20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kk-KZ" sz="2000" b="1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Лексика және терминолгия:</a:t>
                      </a:r>
                      <a:endParaRPr kumimoji="0" lang="ru-RU" sz="20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kk-KZ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Кесте, ұяшық, қатар, баған, парақ, автозаполнение, фильтр,  шартты формалау 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143240" y="5857892"/>
            <a:ext cx="54726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356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4010497"/>
              </p:ext>
            </p:extLst>
          </p:nvPr>
        </p:nvGraphicFramePr>
        <p:xfrm>
          <a:off x="683568" y="1196751"/>
          <a:ext cx="7704856" cy="4221279"/>
        </p:xfrm>
        <a:graphic>
          <a:graphicData uri="http://schemas.openxmlformats.org/drawingml/2006/table">
            <a:tbl>
              <a:tblPr/>
              <a:tblGrid>
                <a:gridCol w="2592288"/>
                <a:gridCol w="5112568"/>
              </a:tblGrid>
              <a:tr h="1046773">
                <a:tc>
                  <a:txBody>
                    <a:bodyPr/>
                    <a:lstStyle/>
                    <a:p>
                      <a:pPr marL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Құндылықтарға баулу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k-KZ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Оқушылар құндылықтарды дарыту арқылы  топта қарым-қатынас жасау,  бірін –бірі сыйлау, уақытты тиімді пайдалану.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773">
                <a:tc>
                  <a:txBody>
                    <a:bodyPr/>
                    <a:lstStyle/>
                    <a:p>
                      <a:pPr marL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Пәнаралық байланыс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k-KZ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 және экономика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733">
                <a:tc>
                  <a:txBody>
                    <a:bodyPr/>
                    <a:lstStyle/>
                    <a:p>
                      <a:pPr marL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Алдыңғы  білім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kumimoji="0" lang="kk-KZ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Алдыңғы тақырыптармен қамтылған дағдыларға сүйенеді.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kumimoji="0" lang="kk-KZ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Оқушылар  электронды кестеде кесте құрады, кестені пішімдейді, сақтайды. 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241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320306" cy="600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kk-KZ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b="1" dirty="0" smtClean="0">
                <a:latin typeface="Times New Roman"/>
                <a:ea typeface="Times New Roman"/>
                <a:cs typeface="Times New Roman"/>
              </a:rPr>
              <a:t>Амандасу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latin typeface="Times New Roman"/>
                <a:ea typeface="Times New Roman"/>
                <a:cs typeface="Times New Roman"/>
              </a:rPr>
              <a:t>Ұйымдастыру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«Көңіл күй неге ұқсас » тренингі. Оқушылар көңіл күйді  жылдың 4 мезгіліге теңей отырып айтып шығады.</a:t>
            </a:r>
            <a:r>
              <a:rPr lang="kk-KZ" dirty="0" smtClean="0">
                <a:latin typeface="Calibri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Менің қазіргі көңіл - күйім көгілдір аспандағы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жылы, жұмсақ күннің көзіне ұқсайды, ал сенің ше?</a:t>
            </a:r>
            <a:r>
              <a:rPr lang="kk-KZ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Жаттығу шеңбер бойымен</a:t>
            </a:r>
            <a:r>
              <a:rPr lang="kk-K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жалғаса береді             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b="1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Сурет бойынша  4 топқа бөлінеді. Әр топтан топ басшысы сайланады. Оқушыларға формативті бағалау парақшалары таратылады.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857232"/>
            <a:ext cx="3243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басы: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4561" y="435387"/>
            <a:ext cx="2757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 барысы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Альбина\Pictures\4мезгил.jpg"/>
          <p:cNvPicPr>
            <a:picLocks noChangeAspect="1" noChangeArrowheads="1"/>
          </p:cNvPicPr>
          <p:nvPr/>
        </p:nvPicPr>
        <p:blipFill>
          <a:blip r:embed="rId2"/>
          <a:srcRect t="3125" r="15722"/>
          <a:stretch>
            <a:fillRect/>
          </a:stretch>
        </p:blipFill>
        <p:spPr bwMode="auto">
          <a:xfrm>
            <a:off x="2071670" y="3071810"/>
            <a:ext cx="3714776" cy="1543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17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090" y="836712"/>
            <a:ext cx="8568952" cy="530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800" b="1" i="1" dirty="0" smtClean="0">
                <a:solidFill>
                  <a:srgbClr val="FF0000"/>
                </a:solidFill>
              </a:rPr>
              <a:t>«Миға шабуыл»  әдісі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 smtClean="0"/>
              <a:t> </a:t>
            </a:r>
            <a:r>
              <a:rPr lang="kk-KZ" sz="2000" b="1" i="1" dirty="0" smtClean="0"/>
              <a:t>Ширату сұрақтарымен өткенді еске түсіре  отырып жаңа тақырыпты  ашамын.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i="1" dirty="0" smtClean="0">
                <a:latin typeface="Times New Roman"/>
                <a:ea typeface="Times New Roman"/>
                <a:cs typeface="Times New Roman"/>
              </a:rPr>
              <a:t>1. Ұяшыққа мәліметтерді көшіріп алу өшіру, ішін тазалау қандай командалардың көмегіме орындалады?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i="1" dirty="0" smtClean="0">
                <a:latin typeface="Times New Roman"/>
                <a:ea typeface="Times New Roman"/>
                <a:cs typeface="Times New Roman"/>
              </a:rPr>
              <a:t>2. Ұяшықты пішімдеудің қандай маңызы  бар?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i="1" dirty="0" smtClean="0">
                <a:latin typeface="Times New Roman"/>
                <a:ea typeface="Times New Roman"/>
                <a:cs typeface="Times New Roman"/>
              </a:rPr>
              <a:t>3. Ұяшықтарға біртекті мәліметтерді енгізуді автоматтандыруға  болама?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 startAt="4"/>
            </a:pPr>
            <a:r>
              <a:rPr lang="kk-KZ" sz="2000" b="1" i="1" dirty="0" smtClean="0">
                <a:latin typeface="Times New Roman"/>
                <a:ea typeface="Times New Roman"/>
                <a:cs typeface="Times New Roman"/>
              </a:rPr>
              <a:t>Енгізуді автоматтандырудың тиімділігі неде деп ойлайсыңдар?</a:t>
            </a:r>
          </a:p>
          <a:p>
            <a:pPr marL="514350" indent="-514350">
              <a:lnSpc>
                <a:spcPct val="115000"/>
              </a:lnSpc>
              <a:spcAft>
                <a:spcPts val="1000"/>
              </a:spcAft>
            </a:pPr>
            <a:endParaRPr lang="kk-KZ" sz="2000" b="1" i="1" dirty="0" smtClean="0">
              <a:latin typeface="Times New Roman"/>
              <a:ea typeface="Times New Roman"/>
              <a:cs typeface="Times New Roman"/>
            </a:endParaRPr>
          </a:p>
          <a:p>
            <a:pPr marL="514350" indent="-514350">
              <a:lnSpc>
                <a:spcPct val="115000"/>
              </a:lnSpc>
              <a:spcAft>
                <a:spcPts val="1000"/>
              </a:spcAft>
            </a:pPr>
            <a:r>
              <a:rPr lang="kk-KZ" sz="2000" b="1" i="1" dirty="0" smtClean="0">
                <a:latin typeface="Times New Roman"/>
                <a:ea typeface="Times New Roman"/>
                <a:cs typeface="Times New Roman"/>
              </a:rPr>
              <a:t>Оқушыларды фигуралар арқылы  формативті бағалаймын.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172" name="Picture 4" descr="https://fs00.infourok.ru/images/doc/272/277762/img11.jpg"/>
          <p:cNvPicPr>
            <a:picLocks noChangeAspect="1" noChangeArrowheads="1"/>
          </p:cNvPicPr>
          <p:nvPr/>
        </p:nvPicPr>
        <p:blipFill>
          <a:blip r:embed="rId2" cstate="print"/>
          <a:srcRect l="13184" t="5860" r="16501" b="23825"/>
          <a:stretch>
            <a:fillRect/>
          </a:stretch>
        </p:blipFill>
        <p:spPr bwMode="auto">
          <a:xfrm>
            <a:off x="7286644" y="5143512"/>
            <a:ext cx="1143008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63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4282" y="214291"/>
            <a:ext cx="442915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Кім жүйрік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әдісі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/>
            <a:r>
              <a:rPr lang="kk-KZ" b="1" i="1" dirty="0" smtClean="0"/>
              <a:t>1-топқа</a:t>
            </a:r>
            <a:endParaRPr lang="ru-RU" b="1" i="1" dirty="0" smtClean="0"/>
          </a:p>
          <a:p>
            <a:pPr marL="179388"/>
            <a:r>
              <a:rPr lang="kk-KZ" sz="1400" b="1" i="1" dirty="0" smtClean="0"/>
              <a:t>Excel электронды кестені  тез  және біртекті деректермен өздігінен толтыру</a:t>
            </a:r>
          </a:p>
          <a:p>
            <a:pPr marL="179388"/>
            <a:endParaRPr lang="kk-KZ" sz="1400" b="1" i="1" dirty="0" smtClean="0"/>
          </a:p>
          <a:p>
            <a:pPr marL="179388"/>
            <a:endParaRPr lang="kk-KZ" sz="1400" b="1" i="1" dirty="0" smtClean="0"/>
          </a:p>
          <a:p>
            <a:pPr marL="179388"/>
            <a:endParaRPr lang="kk-KZ" sz="1400" b="1" i="1" dirty="0" smtClean="0"/>
          </a:p>
          <a:p>
            <a:pPr marL="179388"/>
            <a:endParaRPr lang="kk-KZ" sz="1400" b="1" i="1" dirty="0" smtClean="0"/>
          </a:p>
          <a:p>
            <a:pPr marL="179388"/>
            <a:r>
              <a:rPr lang="kk-KZ" sz="1400" b="1" i="1" dirty="0" smtClean="0"/>
              <a:t>2-топқа</a:t>
            </a:r>
            <a:endParaRPr lang="ru-RU" sz="1400" b="1" i="1" dirty="0" smtClean="0"/>
          </a:p>
          <a:p>
            <a:pPr marL="179388"/>
            <a:r>
              <a:rPr lang="kk-KZ" sz="1400" b="1" i="1" dirty="0" smtClean="0"/>
              <a:t>Excel электронды кестесінде деректер қатарын автоматты толтыру әдісінің орындалуы</a:t>
            </a:r>
          </a:p>
          <a:p>
            <a:pPr marL="179388"/>
            <a:endParaRPr lang="kk-KZ" sz="1400" b="1" i="1" dirty="0" smtClean="0"/>
          </a:p>
          <a:p>
            <a:pPr marL="179388"/>
            <a:endParaRPr lang="kk-KZ" sz="1400" b="1" i="1" dirty="0" smtClean="0"/>
          </a:p>
          <a:p>
            <a:pPr marL="179388"/>
            <a:endParaRPr lang="kk-KZ" sz="1400" b="1" i="1" dirty="0" smtClean="0"/>
          </a:p>
          <a:p>
            <a:pPr marL="179388"/>
            <a:r>
              <a:rPr lang="kk-KZ" sz="1400" b="1" i="1" dirty="0" smtClean="0"/>
              <a:t> 3-топқа</a:t>
            </a:r>
            <a:endParaRPr lang="ru-RU" sz="1400" b="1" i="1" dirty="0" smtClean="0"/>
          </a:p>
          <a:p>
            <a:pPr marL="179388"/>
            <a:r>
              <a:rPr lang="kk-KZ" sz="1400" b="1" i="1" dirty="0" smtClean="0"/>
              <a:t> Кестеде мәтіндік мәліметтерді     автоматты толтыру</a:t>
            </a:r>
          </a:p>
          <a:p>
            <a:pPr marL="179388"/>
            <a:endParaRPr lang="kk-KZ" sz="1400" b="1" i="1" dirty="0" smtClean="0"/>
          </a:p>
          <a:p>
            <a:pPr marL="179388"/>
            <a:endParaRPr lang="kk-KZ" sz="1400" b="1" i="1" dirty="0" smtClean="0"/>
          </a:p>
          <a:p>
            <a:pPr marL="179388"/>
            <a:endParaRPr lang="ru-RU" sz="1400" b="1" i="1" dirty="0" smtClean="0"/>
          </a:p>
          <a:p>
            <a:pPr marL="179388"/>
            <a:r>
              <a:rPr lang="kk-KZ" sz="1400" b="1" i="1" dirty="0" smtClean="0"/>
              <a:t>4-топқа</a:t>
            </a:r>
            <a:endParaRPr lang="ru-RU" sz="1400" b="1" i="1" dirty="0" smtClean="0"/>
          </a:p>
          <a:p>
            <a:pPr marL="179388"/>
            <a:r>
              <a:rPr lang="kk-KZ" sz="1400" b="1" i="1" dirty="0" smtClean="0"/>
              <a:t>Кестені прогрессия тәсілімен автоматты толтыруды көрсету және тиімділігін  айтып бер. </a:t>
            </a:r>
            <a:endParaRPr lang="ru-RU" sz="1400" b="1" i="1" dirty="0" smtClean="0"/>
          </a:p>
          <a:p>
            <a:pPr marL="1793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lum bright="-10000"/>
          </a:blip>
          <a:srcRect l="40554" t="28316" r="13046" b="39370"/>
          <a:stretch>
            <a:fillRect/>
          </a:stretch>
        </p:blipFill>
        <p:spPr bwMode="auto">
          <a:xfrm>
            <a:off x="4429124" y="928670"/>
            <a:ext cx="278608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>
            <a:lum bright="-10000"/>
          </a:blip>
          <a:srcRect l="39664" t="25732" r="6304" b="15464"/>
          <a:stretch>
            <a:fillRect/>
          </a:stretch>
        </p:blipFill>
        <p:spPr bwMode="auto">
          <a:xfrm>
            <a:off x="4429124" y="2428868"/>
            <a:ext cx="2714644" cy="122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>
            <a:lum bright="-10000"/>
          </a:blip>
          <a:srcRect l="42186" t="27470" r="8386" b="20103"/>
          <a:stretch>
            <a:fillRect/>
          </a:stretch>
        </p:blipFill>
        <p:spPr bwMode="auto">
          <a:xfrm>
            <a:off x="4286248" y="3929066"/>
            <a:ext cx="271464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072330" y="2214554"/>
            <a:ext cx="20716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Бағалау деңгейі: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оқушылар топта  смайликтермен бағалайды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 cstate="print">
            <a:lum bright="-10000"/>
          </a:blip>
          <a:srcRect l="40583" t="15464" r="12382" b="18616"/>
          <a:stretch>
            <a:fillRect/>
          </a:stretch>
        </p:blipFill>
        <p:spPr bwMode="auto">
          <a:xfrm>
            <a:off x="4429124" y="5143512"/>
            <a:ext cx="247035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0" y="0"/>
          <a:ext cx="371475" cy="428625"/>
        </p:xfrm>
        <a:graphic>
          <a:graphicData uri="http://schemas.openxmlformats.org/presentationml/2006/ole">
            <p:oleObj spid="_x0000_s6147" name="Точечный рисунок" r:id="rId7" imgW="5714286" imgH="5714286" progId="PBrush">
              <p:embed/>
            </p:oleObj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409575" cy="485775"/>
        </p:xfrm>
        <a:graphic>
          <a:graphicData uri="http://schemas.openxmlformats.org/presentationml/2006/ole">
            <p:oleObj spid="_x0000_s6146" name="Точечный рисунок" r:id="rId8" imgW="4761905" imgH="4761905" progId="PBrush">
              <p:embed/>
            </p:oleObj>
          </a:graphicData>
        </a:graphic>
      </p:graphicFrame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0" y="0"/>
          <a:ext cx="409575" cy="466725"/>
        </p:xfrm>
        <a:graphic>
          <a:graphicData uri="http://schemas.openxmlformats.org/presentationml/2006/ole">
            <p:oleObj spid="_x0000_s6145" name="Точечный рисунок" r:id="rId9" imgW="1523810" imgH="1523810" progId="PBrush">
              <p:embed/>
            </p:oleObj>
          </a:graphicData>
        </a:graphic>
      </p:graphicFrame>
      <p:pic>
        <p:nvPicPr>
          <p:cNvPr id="15" name="Рисунок 16" descr="Описание: C:\Users\Администратор\Desktop\Без названия (4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286124"/>
            <a:ext cx="1152128" cy="940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3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0034" y="500042"/>
            <a:ext cx="823052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"Білімділік" сатысы компьютермен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деңгейлік</a:t>
            </a:r>
            <a:r>
              <a:rPr kumimoji="0" lang="kk-KZ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жұмыс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ttp://storage.azh.kz/archive/573c/35/3d/9e4fd9/cd/02/8b4/8ef/photos/2320563730.jpg/ful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6129" t="6270" r="12903" b="10710"/>
          <a:stretch>
            <a:fillRect/>
          </a:stretch>
        </p:blipFill>
        <p:spPr bwMode="auto">
          <a:xfrm>
            <a:off x="3357554" y="1285860"/>
            <a:ext cx="2286016" cy="155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6" descr="Описание: C:\Users\Администратор\Desktop\Без названия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929066"/>
            <a:ext cx="1500198" cy="940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57158" y="4057233"/>
            <a:ext cx="657229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200" b="1" i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200" b="1" i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kumimoji="0" lang="kk-KZ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Дискрептор: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Электронды кестеде формуланы ұяшықтарға автоматты  толтыра алады;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Біртекті мәліметтерді автоматты толтыра алады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Сандардың өсу ретін прогрессиялы тәсілмен автоматты толтыра білді;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42910" y="4143380"/>
            <a:ext cx="36919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Смайлик парағын тарату арқылы бағалау</a:t>
            </a:r>
            <a:endParaRPr kumimoji="0" lang="kk-KZ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71472" y="2500306"/>
            <a:ext cx="771530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 критерилері</a:t>
            </a:r>
            <a:endParaRPr kumimoji="0" lang="kk-KZ" sz="20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Электронды кестеде формуланы ұяшықтарға автоматты  толтыру;</a:t>
            </a:r>
            <a:endParaRPr kumimoji="0" lang="ru-RU" sz="11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Біртекті мәліметтерді автоматты толтыру және уақытпен санасуы;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kk-KZ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Орыс тіліндегі мәліметтерді прогресиялы  тәсілмен автоматты толтыру топта тәртіп сақтау.</a:t>
            </a:r>
            <a:r>
              <a:rPr kumimoji="0" lang="ru-RU" sz="11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32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039862">
            <a:off x="5764476" y="1411595"/>
            <a:ext cx="2959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Дискрепторлар: </a:t>
            </a:r>
          </a:p>
          <a:p>
            <a:r>
              <a:rPr lang="kk-KZ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Жаңа тақырып бойынша білігі;</a:t>
            </a:r>
          </a:p>
          <a:p>
            <a:r>
              <a:rPr lang="kk-KZ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Топта бірін-бірі тыңдауы;</a:t>
            </a:r>
          </a:p>
          <a:p>
            <a:r>
              <a:rPr lang="kk-KZ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Белсенді қатысуы;</a:t>
            </a: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8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b="9482"/>
          <a:stretch>
            <a:fillRect/>
          </a:stretch>
        </p:blipFill>
        <p:spPr bwMode="auto">
          <a:xfrm>
            <a:off x="642910" y="714356"/>
            <a:ext cx="4643470" cy="1645390"/>
          </a:xfrm>
          <a:prstGeom prst="rect">
            <a:avLst/>
          </a:prstGeom>
          <a:noFill/>
        </p:spPr>
      </p:pic>
      <p:sp>
        <p:nvSpPr>
          <p:cNvPr id="19" name="Горизонтальный свиток 18"/>
          <p:cNvSpPr/>
          <p:nvPr/>
        </p:nvSpPr>
        <p:spPr>
          <a:xfrm>
            <a:off x="928662" y="1857364"/>
            <a:ext cx="7500990" cy="4714908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Автотолтыру қызметінің көмегінің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Excel-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 сандар, күндер, даталар, тоқсандар тізімін дайындауға болады.</a:t>
            </a:r>
          </a:p>
          <a:p>
            <a:pPr algn="ctr">
              <a:buFont typeface="Wingdings" pitchFamily="2" charset="2"/>
              <a:buChar char="Ø"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Қатар тұрған ұяшыққа формулалар жолын көбейту үшін үш ұяшыққа бірдей формула құру жеткілікті.</a:t>
            </a:r>
          </a:p>
          <a:p>
            <a:pPr algn="ctr">
              <a:buFont typeface="Wingdings" pitchFamily="2" charset="2"/>
              <a:buChar char="Ø"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1-10 ға дейінгі ұяшықты бірдей сандармен толтыру үшін курсорды толтыру маркеріне өткізіп тінтуірдің сол жақ батырмасын жібермей баса отырып , төмен қарай тарту.</a:t>
            </a:r>
          </a:p>
          <a:p>
            <a:pPr algn="ctr">
              <a:buFont typeface="Wingdings" pitchFamily="2" charset="2"/>
              <a:buChar char="Ø"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Ұяшықтарға автотолтыруды пайдалану уақытты тиімсіз пайдалану.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8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484</Words>
  <PresentationFormat>Экран (4:3)</PresentationFormat>
  <Paragraphs>118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Аспект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Олжа</dc:creator>
  <cp:lastModifiedBy>Альбина</cp:lastModifiedBy>
  <cp:revision>42</cp:revision>
  <dcterms:modified xsi:type="dcterms:W3CDTF">2019-10-30T10:10:58Z</dcterms:modified>
</cp:coreProperties>
</file>