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65" r:id="rId3"/>
    <p:sldId id="268" r:id="rId4"/>
    <p:sldId id="266" r:id="rId5"/>
    <p:sldId id="267" r:id="rId6"/>
    <p:sldId id="269"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B106E36-FD25-4E2D-B0AA-010F637433A0}" type="datetimeFigureOut">
              <a:rPr lang="ru-RU" smtClean="0"/>
              <a:pPr/>
              <a:t>25.08.2017</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25.08.2017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25.08.2017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25.08.2017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25.08.2017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25.08.2017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25.08.2017</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5B106E36-FD25-4E2D-B0AA-010F637433A0}" type="datetimeFigureOut">
              <a:rPr lang="ru-RU" smtClean="0"/>
              <a:pPr/>
              <a:t>25.08.2017</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25.08.2017</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5B106E36-FD25-4E2D-B0AA-010F637433A0}" type="datetimeFigureOut">
              <a:rPr lang="ru-RU" smtClean="0"/>
              <a:pPr/>
              <a:t>25.08.2017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B106E36-FD25-4E2D-B0AA-010F637433A0}" type="datetimeFigureOut">
              <a:rPr lang="ru-RU" smtClean="0"/>
              <a:pPr/>
              <a:t>25.08.2017</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25C68B6-61C2-468F-89AB-4B9F7531AA68}"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B106E36-FD25-4E2D-B0AA-010F637433A0}" type="datetimeFigureOut">
              <a:rPr lang="ru-RU" smtClean="0"/>
              <a:pPr/>
              <a:t>25.08.2017</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47664" y="188640"/>
            <a:ext cx="6192688" cy="9361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b="1" dirty="0" smtClean="0">
                <a:solidFill>
                  <a:schemeClr val="accent2"/>
                </a:solidFill>
                <a:latin typeface="Times New Roman" pitchFamily="18" charset="0"/>
                <a:cs typeface="Times New Roman" pitchFamily="18" charset="0"/>
              </a:rPr>
              <a:t>Атмосфералық қысым. Атмосфералық қысымды өлшеу. </a:t>
            </a:r>
            <a:endParaRPr lang="ru-RU" sz="2800" b="1" dirty="0">
              <a:solidFill>
                <a:schemeClr val="accent2"/>
              </a:solidFill>
              <a:latin typeface="Times New Roman" pitchFamily="18" charset="0"/>
              <a:cs typeface="Times New Roman" pitchFamily="18" charset="0"/>
            </a:endParaRPr>
          </a:p>
        </p:txBody>
      </p:sp>
      <p:sp>
        <p:nvSpPr>
          <p:cNvPr id="5" name="Стрелка вправо 4"/>
          <p:cNvSpPr/>
          <p:nvPr/>
        </p:nvSpPr>
        <p:spPr>
          <a:xfrm>
            <a:off x="395536" y="1412776"/>
            <a:ext cx="2592288" cy="165618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solidFill>
                  <a:schemeClr val="accent2"/>
                </a:solidFill>
                <a:latin typeface="Times New Roman" pitchFamily="18" charset="0"/>
                <a:cs typeface="Times New Roman" pitchFamily="18" charset="0"/>
              </a:rPr>
              <a:t>Оқу мақсаты:</a:t>
            </a:r>
            <a:endParaRPr lang="ru-RU" sz="2400" b="1" dirty="0">
              <a:solidFill>
                <a:schemeClr val="accent2"/>
              </a:solidFill>
              <a:latin typeface="Times New Roman" pitchFamily="18" charset="0"/>
              <a:cs typeface="Times New Roman" pitchFamily="18" charset="0"/>
            </a:endParaRPr>
          </a:p>
        </p:txBody>
      </p:sp>
      <p:sp>
        <p:nvSpPr>
          <p:cNvPr id="6" name="Стрелка вправо 5"/>
          <p:cNvSpPr/>
          <p:nvPr/>
        </p:nvSpPr>
        <p:spPr>
          <a:xfrm>
            <a:off x="323528" y="3284984"/>
            <a:ext cx="2664296" cy="165618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sz="2000" b="1" dirty="0" smtClean="0">
                <a:solidFill>
                  <a:schemeClr val="accent2"/>
                </a:solidFill>
                <a:latin typeface="Times New Roman" pitchFamily="18" charset="0"/>
                <a:cs typeface="Times New Roman" pitchFamily="18" charset="0"/>
              </a:rPr>
              <a:t>Сабақтың</a:t>
            </a:r>
            <a:endParaRPr lang="ru-RU" sz="2000" b="1" dirty="0" smtClean="0">
              <a:solidFill>
                <a:schemeClr val="accent2"/>
              </a:solidFill>
              <a:latin typeface="Times New Roman" pitchFamily="18" charset="0"/>
              <a:cs typeface="Times New Roman" pitchFamily="18" charset="0"/>
            </a:endParaRPr>
          </a:p>
          <a:p>
            <a:r>
              <a:rPr lang="kk-KZ" sz="2000" b="1" dirty="0" smtClean="0">
                <a:solidFill>
                  <a:schemeClr val="accent2"/>
                </a:solidFill>
                <a:latin typeface="Times New Roman" pitchFamily="18" charset="0"/>
                <a:cs typeface="Times New Roman" pitchFamily="18" charset="0"/>
              </a:rPr>
              <a:t>м</a:t>
            </a:r>
            <a:r>
              <a:rPr lang="kk-KZ" sz="2000" b="1" dirty="0" smtClean="0">
                <a:solidFill>
                  <a:schemeClr val="accent2"/>
                </a:solidFill>
                <a:latin typeface="Times New Roman" pitchFamily="18" charset="0"/>
                <a:cs typeface="Times New Roman" pitchFamily="18" charset="0"/>
              </a:rPr>
              <a:t>ақсаттары:</a:t>
            </a:r>
            <a:endParaRPr lang="ru-RU" sz="2000" b="1" dirty="0">
              <a:solidFill>
                <a:schemeClr val="accent2"/>
              </a:solidFill>
              <a:latin typeface="Times New Roman" pitchFamily="18" charset="0"/>
              <a:cs typeface="Times New Roman" pitchFamily="18" charset="0"/>
            </a:endParaRPr>
          </a:p>
        </p:txBody>
      </p:sp>
      <p:sp>
        <p:nvSpPr>
          <p:cNvPr id="7" name="Скругленный прямоугольник 6"/>
          <p:cNvSpPr/>
          <p:nvPr/>
        </p:nvSpPr>
        <p:spPr>
          <a:xfrm>
            <a:off x="3419872" y="1412776"/>
            <a:ext cx="5184576" cy="15121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dirty="0" smtClean="0">
                <a:solidFill>
                  <a:schemeClr val="tx1"/>
                </a:solidFill>
                <a:latin typeface="Times New Roman" pitchFamily="18" charset="0"/>
                <a:cs typeface="Times New Roman" pitchFamily="18" charset="0"/>
              </a:rPr>
              <a:t>7.3.1.9 атмосфералық қысымның табиғатын түсіндіру және оны өлшеудің әдістерін ұсыну</a:t>
            </a:r>
            <a:endParaRPr lang="ru-RU" sz="2000" dirty="0">
              <a:solidFill>
                <a:schemeClr val="tx1"/>
              </a:solidFill>
              <a:latin typeface="Times New Roman" pitchFamily="18" charset="0"/>
              <a:cs typeface="Times New Roman" pitchFamily="18" charset="0"/>
            </a:endParaRPr>
          </a:p>
        </p:txBody>
      </p:sp>
      <p:sp>
        <p:nvSpPr>
          <p:cNvPr id="8" name="Скругленный прямоугольник 7"/>
          <p:cNvSpPr/>
          <p:nvPr/>
        </p:nvSpPr>
        <p:spPr>
          <a:xfrm>
            <a:off x="3275856" y="3068960"/>
            <a:ext cx="5544616" cy="20882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endParaRPr lang="kk-KZ" b="1" dirty="0" smtClean="0">
              <a:solidFill>
                <a:schemeClr val="tx1"/>
              </a:solidFill>
              <a:latin typeface="Times New Roman" pitchFamily="18" charset="0"/>
              <a:ea typeface="Times New Roman" pitchFamily="18" charset="0"/>
              <a:cs typeface="Times New Roman" pitchFamily="18" charset="0"/>
            </a:endParaRPr>
          </a:p>
          <a:p>
            <a:pPr lvl="0" fontAlgn="base">
              <a:spcBef>
                <a:spcPct val="0"/>
              </a:spcBef>
              <a:spcAft>
                <a:spcPct val="0"/>
              </a:spcAft>
            </a:pPr>
            <a:r>
              <a:rPr lang="kk-KZ" b="1" dirty="0" smtClean="0">
                <a:solidFill>
                  <a:schemeClr val="tx1"/>
                </a:solidFill>
                <a:latin typeface="Times New Roman" pitchFamily="18" charset="0"/>
                <a:ea typeface="Times New Roman" pitchFamily="18" charset="0"/>
                <a:cs typeface="Times New Roman" pitchFamily="18" charset="0"/>
              </a:rPr>
              <a:t>Барлық </a:t>
            </a:r>
            <a:r>
              <a:rPr lang="kk-KZ" b="1" dirty="0" smtClean="0">
                <a:solidFill>
                  <a:schemeClr val="tx1"/>
                </a:solidFill>
                <a:latin typeface="Times New Roman" pitchFamily="18" charset="0"/>
                <a:ea typeface="Times New Roman" pitchFamily="18" charset="0"/>
                <a:cs typeface="Times New Roman" pitchFamily="18" charset="0"/>
              </a:rPr>
              <a:t>оқушылар:</a:t>
            </a:r>
            <a:r>
              <a:rPr lang="kk-KZ" dirty="0" smtClean="0">
                <a:solidFill>
                  <a:schemeClr val="tx1"/>
                </a:solidFill>
                <a:latin typeface="Times New Roman" pitchFamily="18" charset="0"/>
                <a:ea typeface="Times New Roman" pitchFamily="18" charset="0"/>
                <a:cs typeface="Times New Roman" pitchFamily="18" charset="0"/>
              </a:rPr>
              <a:t>атмосфералық қысымның пайда болу табиғатын түсіндіру және әдістерін ұсыну;</a:t>
            </a:r>
            <a:endParaRPr lang="ru-RU" dirty="0" smtClean="0">
              <a:solidFill>
                <a:schemeClr val="tx1"/>
              </a:solidFill>
              <a:latin typeface="Times New Roman" pitchFamily="18" charset="0"/>
              <a:cs typeface="Times New Roman" pitchFamily="18" charset="0"/>
            </a:endParaRPr>
          </a:p>
          <a:p>
            <a:pPr lvl="0" eaLnBrk="0" fontAlgn="base" hangingPunct="0">
              <a:spcBef>
                <a:spcPct val="0"/>
              </a:spcBef>
              <a:spcAft>
                <a:spcPct val="0"/>
              </a:spcAft>
            </a:pPr>
            <a:r>
              <a:rPr lang="kk-KZ" b="1" dirty="0" smtClean="0">
                <a:solidFill>
                  <a:schemeClr val="tx1"/>
                </a:solidFill>
                <a:latin typeface="Times New Roman" pitchFamily="18" charset="0"/>
                <a:ea typeface="Times New Roman" pitchFamily="18" charset="0"/>
                <a:cs typeface="Times New Roman" pitchFamily="18" charset="0"/>
              </a:rPr>
              <a:t>Оқушылардың көбі</a:t>
            </a:r>
            <a:r>
              <a:rPr lang="kk-KZ" dirty="0" smtClean="0">
                <a:solidFill>
                  <a:schemeClr val="tx1"/>
                </a:solidFill>
                <a:latin typeface="Times New Roman" pitchFamily="18" charset="0"/>
                <a:ea typeface="Times New Roman" pitchFamily="18" charset="0"/>
                <a:cs typeface="Times New Roman" pitchFamily="18" charset="0"/>
              </a:rPr>
              <a:t>: Атмосфералық қысымның орындалу реті бойынша мысалдар келтіру.</a:t>
            </a:r>
            <a:endParaRPr lang="kk-KZ" b="1" dirty="0" smtClean="0">
              <a:solidFill>
                <a:schemeClr val="tx1"/>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kk-KZ" b="1" dirty="0" smtClean="0">
                <a:solidFill>
                  <a:schemeClr val="tx1"/>
                </a:solidFill>
                <a:latin typeface="Times New Roman" pitchFamily="18" charset="0"/>
                <a:ea typeface="Times New Roman" pitchFamily="18" charset="0"/>
                <a:cs typeface="Times New Roman" pitchFamily="18" charset="0"/>
              </a:rPr>
              <a:t>Кейбір оқушылар: </a:t>
            </a:r>
            <a:r>
              <a:rPr lang="kk-KZ" dirty="0" smtClean="0">
                <a:solidFill>
                  <a:schemeClr val="tx1"/>
                </a:solidFill>
                <a:latin typeface="Times New Roman" pitchFamily="18" charset="0"/>
                <a:ea typeface="Times New Roman" pitchFamily="18" charset="0"/>
                <a:cs typeface="Times New Roman" pitchFamily="18" charset="0"/>
              </a:rPr>
              <a:t>Атмосфералық қысымның әртүрлі әдістерін қолдану.</a:t>
            </a:r>
            <a:r>
              <a:rPr lang="ru-RU" dirty="0" smtClean="0">
                <a:solidFill>
                  <a:schemeClr val="tx1"/>
                </a:solidFill>
                <a:latin typeface="Times New Roman" pitchFamily="18" charset="0"/>
                <a:cs typeface="Times New Roman" pitchFamily="18" charset="0"/>
              </a:rPr>
              <a:t> </a:t>
            </a:r>
          </a:p>
          <a:p>
            <a:pPr algn="ctr"/>
            <a:endParaRPr lang="ru-RU" dirty="0">
              <a:solidFill>
                <a:schemeClr val="tx1"/>
              </a:solidFill>
            </a:endParaRPr>
          </a:p>
        </p:txBody>
      </p:sp>
      <p:pic>
        <p:nvPicPr>
          <p:cNvPr id="5122" name="Picture 2" descr="C:\Users\user\Desktop\images (4).jpg"/>
          <p:cNvPicPr>
            <a:picLocks noChangeAspect="1" noChangeArrowheads="1"/>
          </p:cNvPicPr>
          <p:nvPr/>
        </p:nvPicPr>
        <p:blipFill>
          <a:blip r:embed="rId2" cstate="print"/>
          <a:srcRect/>
          <a:stretch>
            <a:fillRect/>
          </a:stretch>
        </p:blipFill>
        <p:spPr bwMode="auto">
          <a:xfrm>
            <a:off x="0" y="0"/>
            <a:ext cx="1619672" cy="14574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трелка вправо 3"/>
          <p:cNvSpPr/>
          <p:nvPr/>
        </p:nvSpPr>
        <p:spPr>
          <a:xfrm>
            <a:off x="539552" y="2420888"/>
            <a:ext cx="2592288" cy="158417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200" b="1" dirty="0" smtClean="0">
                <a:solidFill>
                  <a:srgbClr val="FF0000"/>
                </a:solidFill>
                <a:latin typeface="Times New Roman" pitchFamily="18" charset="0"/>
                <a:cs typeface="Times New Roman" pitchFamily="18" charset="0"/>
              </a:rPr>
              <a:t>Сабақтың басы</a:t>
            </a:r>
            <a:endParaRPr lang="ru-RU" sz="2200" b="1" dirty="0">
              <a:solidFill>
                <a:srgbClr val="FF0000"/>
              </a:solidFill>
              <a:latin typeface="Times New Roman" pitchFamily="18" charset="0"/>
              <a:cs typeface="Times New Roman" pitchFamily="18" charset="0"/>
            </a:endParaRPr>
          </a:p>
        </p:txBody>
      </p:sp>
      <p:sp>
        <p:nvSpPr>
          <p:cNvPr id="5" name="Скругленный прямоугольник 4"/>
          <p:cNvSpPr/>
          <p:nvPr/>
        </p:nvSpPr>
        <p:spPr>
          <a:xfrm>
            <a:off x="3491880" y="476672"/>
            <a:ext cx="2160240"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b="1" dirty="0" smtClean="0">
                <a:solidFill>
                  <a:srgbClr val="FF0000"/>
                </a:solidFill>
                <a:latin typeface="Times New Roman" pitchFamily="18" charset="0"/>
                <a:cs typeface="Times New Roman" pitchFamily="18" charset="0"/>
              </a:rPr>
              <a:t>“Ақ тілек”</a:t>
            </a:r>
            <a:endParaRPr lang="ru-RU" sz="2800" b="1" dirty="0">
              <a:solidFill>
                <a:srgbClr val="FF0000"/>
              </a:solidFill>
              <a:latin typeface="Times New Roman" pitchFamily="18" charset="0"/>
              <a:cs typeface="Times New Roman" pitchFamily="18" charset="0"/>
            </a:endParaRPr>
          </a:p>
        </p:txBody>
      </p:sp>
      <p:sp>
        <p:nvSpPr>
          <p:cNvPr id="6" name="Скругленный прямоугольник 5"/>
          <p:cNvSpPr/>
          <p:nvPr/>
        </p:nvSpPr>
        <p:spPr>
          <a:xfrm>
            <a:off x="3491880" y="1988840"/>
            <a:ext cx="2160240"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solidFill>
                  <a:srgbClr val="FF0000"/>
                </a:solidFill>
                <a:latin typeface="Times New Roman" pitchFamily="18" charset="0"/>
                <a:cs typeface="Times New Roman" pitchFamily="18" charset="0"/>
              </a:rPr>
              <a:t>“Оң сұрақ”</a:t>
            </a:r>
            <a:endParaRPr lang="ru-RU" sz="2400" b="1" dirty="0">
              <a:solidFill>
                <a:srgbClr val="FF0000"/>
              </a:solidFill>
              <a:latin typeface="Times New Roman" pitchFamily="18" charset="0"/>
              <a:cs typeface="Times New Roman" pitchFamily="18" charset="0"/>
            </a:endParaRPr>
          </a:p>
        </p:txBody>
      </p:sp>
      <p:sp>
        <p:nvSpPr>
          <p:cNvPr id="7" name="Скругленный прямоугольник 6"/>
          <p:cNvSpPr/>
          <p:nvPr/>
        </p:nvSpPr>
        <p:spPr>
          <a:xfrm>
            <a:off x="3491880" y="3573016"/>
            <a:ext cx="2160240"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solidFill>
                  <a:srgbClr val="FF0000"/>
                </a:solidFill>
                <a:latin typeface="Times New Roman" pitchFamily="18" charset="0"/>
                <a:cs typeface="Times New Roman" pitchFamily="18" charset="0"/>
              </a:rPr>
              <a:t>“Мозайка”</a:t>
            </a:r>
            <a:endParaRPr lang="ru-RU" sz="2400" b="1" dirty="0">
              <a:solidFill>
                <a:srgbClr val="FF0000"/>
              </a:solidFill>
              <a:latin typeface="Times New Roman" pitchFamily="18" charset="0"/>
              <a:cs typeface="Times New Roman" pitchFamily="18" charset="0"/>
            </a:endParaRPr>
          </a:p>
        </p:txBody>
      </p:sp>
      <p:sp>
        <p:nvSpPr>
          <p:cNvPr id="8" name="Скругленный прямоугольник 7"/>
          <p:cNvSpPr/>
          <p:nvPr/>
        </p:nvSpPr>
        <p:spPr>
          <a:xfrm>
            <a:off x="3491880" y="5229200"/>
            <a:ext cx="2160240"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solidFill>
                  <a:srgbClr val="FF0000"/>
                </a:solidFill>
                <a:latin typeface="Times New Roman" pitchFamily="18" charset="0"/>
                <a:cs typeface="Times New Roman" pitchFamily="18" charset="0"/>
              </a:rPr>
              <a:t>“Миға шабуыл”</a:t>
            </a:r>
            <a:endParaRPr lang="ru-RU" sz="2400" b="1" dirty="0">
              <a:solidFill>
                <a:srgbClr val="FF0000"/>
              </a:solidFill>
              <a:latin typeface="Times New Roman" pitchFamily="18" charset="0"/>
              <a:cs typeface="Times New Roman" pitchFamily="18" charset="0"/>
            </a:endParaRPr>
          </a:p>
        </p:txBody>
      </p:sp>
      <p:sp>
        <p:nvSpPr>
          <p:cNvPr id="9" name="Скругленный прямоугольник 8"/>
          <p:cNvSpPr/>
          <p:nvPr/>
        </p:nvSpPr>
        <p:spPr>
          <a:xfrm>
            <a:off x="6732240" y="476672"/>
            <a:ext cx="2160240"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a:off x="6732240" y="1988840"/>
            <a:ext cx="2160240"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6732240" y="3573016"/>
            <a:ext cx="2160240" cy="13681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кругленный прямоугольник 11"/>
          <p:cNvSpPr/>
          <p:nvPr/>
        </p:nvSpPr>
        <p:spPr>
          <a:xfrm>
            <a:off x="6732240" y="5229200"/>
            <a:ext cx="2160240"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право 12"/>
          <p:cNvSpPr/>
          <p:nvPr/>
        </p:nvSpPr>
        <p:spPr>
          <a:xfrm>
            <a:off x="5940152" y="1052736"/>
            <a:ext cx="504056" cy="3600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право 13"/>
          <p:cNvSpPr/>
          <p:nvPr/>
        </p:nvSpPr>
        <p:spPr>
          <a:xfrm>
            <a:off x="5940152" y="2420888"/>
            <a:ext cx="504056" cy="3600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право 14"/>
          <p:cNvSpPr/>
          <p:nvPr/>
        </p:nvSpPr>
        <p:spPr>
          <a:xfrm>
            <a:off x="5940152" y="4005064"/>
            <a:ext cx="504056" cy="3600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15"/>
          <p:cNvSpPr/>
          <p:nvPr/>
        </p:nvSpPr>
        <p:spPr>
          <a:xfrm>
            <a:off x="6012160" y="5733256"/>
            <a:ext cx="504056" cy="3600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7" name="Picture 3" descr="C:\Users\user\Desktop\3-03.png"/>
          <p:cNvPicPr>
            <a:picLocks noChangeAspect="1" noChangeArrowheads="1"/>
          </p:cNvPicPr>
          <p:nvPr/>
        </p:nvPicPr>
        <p:blipFill>
          <a:blip r:embed="rId2" cstate="print"/>
          <a:srcRect/>
          <a:stretch>
            <a:fillRect/>
          </a:stretch>
        </p:blipFill>
        <p:spPr bwMode="auto">
          <a:xfrm>
            <a:off x="6660232" y="404664"/>
            <a:ext cx="2232248" cy="14401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Рисунок 18" descr="clipboard(8)"/>
          <p:cNvPicPr/>
          <p:nvPr/>
        </p:nvPicPr>
        <p:blipFill>
          <a:blip r:embed="rId3" cstate="print"/>
          <a:srcRect/>
          <a:stretch>
            <a:fillRect/>
          </a:stretch>
        </p:blipFill>
        <p:spPr bwMode="auto">
          <a:xfrm>
            <a:off x="6732240" y="1988840"/>
            <a:ext cx="2160240" cy="13681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8" name="Picture 4" descr="C:\Users\user\Desktop\hello_html_m35653f5d.png"/>
          <p:cNvPicPr>
            <a:picLocks noChangeAspect="1" noChangeArrowheads="1"/>
          </p:cNvPicPr>
          <p:nvPr/>
        </p:nvPicPr>
        <p:blipFill>
          <a:blip r:embed="rId4" cstate="print"/>
          <a:srcRect/>
          <a:stretch>
            <a:fillRect/>
          </a:stretch>
        </p:blipFill>
        <p:spPr bwMode="auto">
          <a:xfrm>
            <a:off x="6732240" y="3573016"/>
            <a:ext cx="2128142" cy="1368152"/>
          </a:xfrm>
          <a:prstGeom prst="rect">
            <a:avLst/>
          </a:prstGeom>
          <a:noFill/>
        </p:spPr>
      </p:pic>
      <p:pic>
        <p:nvPicPr>
          <p:cNvPr id="1029" name="Picture 5" descr="C:\Users\user\Desktop\images (3).jpg"/>
          <p:cNvPicPr>
            <a:picLocks noChangeAspect="1" noChangeArrowheads="1"/>
          </p:cNvPicPr>
          <p:nvPr/>
        </p:nvPicPr>
        <p:blipFill>
          <a:blip r:embed="rId5" cstate="print"/>
          <a:srcRect/>
          <a:stretch>
            <a:fillRect/>
          </a:stretch>
        </p:blipFill>
        <p:spPr bwMode="auto">
          <a:xfrm>
            <a:off x="6732240" y="5229200"/>
            <a:ext cx="2160240" cy="13681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трелка вправо 3"/>
          <p:cNvSpPr/>
          <p:nvPr/>
        </p:nvSpPr>
        <p:spPr>
          <a:xfrm>
            <a:off x="0" y="0"/>
            <a:ext cx="2627784" cy="108012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smtClean="0">
                <a:solidFill>
                  <a:schemeClr val="tx1"/>
                </a:solidFill>
                <a:latin typeface="Times New Roman" pitchFamily="18" charset="0"/>
                <a:cs typeface="Times New Roman" pitchFamily="18" charset="0"/>
              </a:rPr>
              <a:t>Сабақтың ортасы</a:t>
            </a:r>
            <a:endParaRPr lang="ru-RU" sz="2000" b="1" dirty="0">
              <a:solidFill>
                <a:schemeClr val="tx1"/>
              </a:solidFill>
              <a:latin typeface="Times New Roman" pitchFamily="18" charset="0"/>
              <a:cs typeface="Times New Roman" pitchFamily="18" charset="0"/>
            </a:endParaRPr>
          </a:p>
        </p:txBody>
      </p:sp>
      <p:pic>
        <p:nvPicPr>
          <p:cNvPr id="5" name="Рисунок 4"/>
          <p:cNvPicPr/>
          <p:nvPr/>
        </p:nvPicPr>
        <p:blipFill>
          <a:blip r:embed="rId2" cstate="print"/>
          <a:srcRect l="17323" t="40344" r="53964" b="20805"/>
          <a:stretch>
            <a:fillRect/>
          </a:stretch>
        </p:blipFill>
        <p:spPr bwMode="auto">
          <a:xfrm>
            <a:off x="3059832" y="908720"/>
            <a:ext cx="3096344" cy="2304256"/>
          </a:xfrm>
          <a:prstGeom prst="rect">
            <a:avLst/>
          </a:prstGeom>
          <a:ln>
            <a:noFill/>
          </a:ln>
          <a:effectLst>
            <a:softEdge rad="112500"/>
          </a:effectLst>
        </p:spPr>
      </p:pic>
      <p:sp>
        <p:nvSpPr>
          <p:cNvPr id="6" name="Скругленный прямоугольник 5"/>
          <p:cNvSpPr/>
          <p:nvPr/>
        </p:nvSpPr>
        <p:spPr>
          <a:xfrm>
            <a:off x="2987824" y="188640"/>
            <a:ext cx="3600400"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solidFill>
                  <a:srgbClr val="FF0000"/>
                </a:solidFill>
                <a:latin typeface="Times New Roman" pitchFamily="18" charset="0"/>
                <a:cs typeface="Times New Roman" pitchFamily="18" charset="0"/>
              </a:rPr>
              <a:t>“Мәселені шешу” әдісі</a:t>
            </a:r>
            <a:endParaRPr lang="ru-RU" sz="2400" b="1" dirty="0">
              <a:solidFill>
                <a:srgbClr val="FF0000"/>
              </a:solidFill>
              <a:latin typeface="Times New Roman" pitchFamily="18" charset="0"/>
              <a:cs typeface="Times New Roman" pitchFamily="18" charset="0"/>
            </a:endParaRPr>
          </a:p>
        </p:txBody>
      </p:sp>
      <p:sp>
        <p:nvSpPr>
          <p:cNvPr id="7" name="Скругленный прямоугольник 6"/>
          <p:cNvSpPr/>
          <p:nvPr/>
        </p:nvSpPr>
        <p:spPr>
          <a:xfrm>
            <a:off x="251520" y="1196752"/>
            <a:ext cx="2736304" cy="52565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Times New Roman" pitchFamily="18" charset="0"/>
              <a:cs typeface="Times New Roman" pitchFamily="18" charset="0"/>
            </a:endParaRPr>
          </a:p>
        </p:txBody>
      </p:sp>
      <p:graphicFrame>
        <p:nvGraphicFramePr>
          <p:cNvPr id="8" name="Таблица 7"/>
          <p:cNvGraphicFramePr>
            <a:graphicFrameLocks noGrp="1"/>
          </p:cNvGraphicFramePr>
          <p:nvPr/>
        </p:nvGraphicFramePr>
        <p:xfrm>
          <a:off x="323528" y="1340768"/>
          <a:ext cx="2592288" cy="4773359"/>
        </p:xfrm>
        <a:graphic>
          <a:graphicData uri="http://schemas.openxmlformats.org/drawingml/2006/table">
            <a:tbl>
              <a:tblPr/>
              <a:tblGrid>
                <a:gridCol w="2592288"/>
              </a:tblGrid>
              <a:tr h="3122776">
                <a:tc>
                  <a:txBody>
                    <a:bodyPr/>
                    <a:lstStyle/>
                    <a:p>
                      <a:pPr algn="l">
                        <a:lnSpc>
                          <a:spcPct val="115000"/>
                        </a:lnSpc>
                        <a:spcAft>
                          <a:spcPts val="1000"/>
                        </a:spcAft>
                        <a:tabLst>
                          <a:tab pos="1167130" algn="l"/>
                        </a:tabLst>
                      </a:pPr>
                      <a:r>
                        <a:rPr lang="kk-KZ" sz="1400" b="1" dirty="0">
                          <a:latin typeface="Times New Roman"/>
                          <a:ea typeface="Times New Roman"/>
                          <a:cs typeface="Times New Roman"/>
                        </a:rPr>
                        <a:t>1 топ:</a:t>
                      </a:r>
                      <a:r>
                        <a:rPr lang="kk-KZ" sz="1400" b="1" dirty="0">
                          <a:latin typeface="Calibri"/>
                          <a:ea typeface="Times New Roman"/>
                          <a:cs typeface="Times New Roman"/>
                        </a:rPr>
                        <a:t>  </a:t>
                      </a:r>
                      <a:r>
                        <a:rPr lang="kk-KZ" sz="1400" dirty="0">
                          <a:latin typeface="Times New Roman"/>
                          <a:ea typeface="Times New Roman"/>
                          <a:cs typeface="Times New Roman"/>
                        </a:rPr>
                        <a:t>Стаканды суға батырып, оны судың ішінде төңкеріндер. Одан соң оны жайлап судан шығарындар. Сонда стаканның жиегі судың ішінде тұрғанда неге оның ішіндегі су төгілмейді? Жауаптарынды түсіндіріндер.</a:t>
                      </a:r>
                      <a:endParaRPr lang="ru-RU" sz="1400" dirty="0">
                        <a:latin typeface="Calibri"/>
                        <a:ea typeface="Times New Roman"/>
                        <a:cs typeface="Times New Roman"/>
                      </a:endParaRPr>
                    </a:p>
                    <a:p>
                      <a:pPr algn="l">
                        <a:lnSpc>
                          <a:spcPct val="115000"/>
                        </a:lnSpc>
                        <a:spcAft>
                          <a:spcPts val="1000"/>
                        </a:spcAft>
                        <a:tabLst>
                          <a:tab pos="1167130" algn="l"/>
                        </a:tabLst>
                      </a:pPr>
                      <a:r>
                        <a:rPr lang="kk-KZ" sz="1400" b="1" dirty="0">
                          <a:latin typeface="Times New Roman"/>
                          <a:ea typeface="Times New Roman"/>
                          <a:cs typeface="Times New Roman"/>
                        </a:rPr>
                        <a:t>2 топ: </a:t>
                      </a:r>
                      <a:r>
                        <a:rPr lang="kk-KZ" sz="1400" dirty="0">
                          <a:latin typeface="Times New Roman"/>
                          <a:ea typeface="Times New Roman"/>
                          <a:cs typeface="Times New Roman"/>
                        </a:rPr>
                        <a:t>Стаканға жартылай су құйып, бетін бір парақ қағазбен жабындар. Қағазды қолмен басып тұрып стаканды төңкеріндер. Егер қолды қағаздан тартып алсақ, стакандағы су төгілмейді. Қағаз стаканның жиегіне жабысып қалғандай болады. Неліктен? Жауаптарынды дәлелдендер</a:t>
                      </a:r>
                      <a:r>
                        <a:rPr lang="kk-KZ" sz="1400" b="1" dirty="0">
                          <a:latin typeface="Times New Roman"/>
                          <a:ea typeface="Times New Roman"/>
                          <a:cs typeface="Times New Roman"/>
                        </a:rPr>
                        <a:t>. </a:t>
                      </a:r>
                      <a:endParaRPr lang="ru-RU" sz="1400" dirty="0">
                        <a:latin typeface="Calibri"/>
                        <a:ea typeface="Times New Roman"/>
                        <a:cs typeface="Times New Roman"/>
                      </a:endParaRPr>
                    </a:p>
                  </a:txBody>
                  <a:tcPr marL="114300" marR="114300" marT="0" marB="0">
                    <a:lnL>
                      <a:noFill/>
                    </a:lnL>
                    <a:lnR>
                      <a:noFill/>
                    </a:lnR>
                    <a:lnT>
                      <a:noFill/>
                    </a:lnT>
                    <a:lnB>
                      <a:noFill/>
                    </a:lnB>
                  </a:tcPr>
                </a:tc>
              </a:tr>
            </a:tbl>
          </a:graphicData>
        </a:graphic>
      </p:graphicFrame>
      <p:sp>
        <p:nvSpPr>
          <p:cNvPr id="9" name="Стрелка вправо 8"/>
          <p:cNvSpPr/>
          <p:nvPr/>
        </p:nvSpPr>
        <p:spPr>
          <a:xfrm>
            <a:off x="6372200" y="1844824"/>
            <a:ext cx="432048" cy="2880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2"/>
              </a:solidFill>
            </a:endParaRPr>
          </a:p>
        </p:txBody>
      </p:sp>
      <p:pic>
        <p:nvPicPr>
          <p:cNvPr id="10" name="Рисунок 9"/>
          <p:cNvPicPr/>
          <p:nvPr/>
        </p:nvPicPr>
        <p:blipFill>
          <a:blip r:embed="rId3" cstate="print"/>
          <a:srcRect l="19612" t="34335" r="63267" b="49111"/>
          <a:stretch>
            <a:fillRect/>
          </a:stretch>
        </p:blipFill>
        <p:spPr bwMode="auto">
          <a:xfrm>
            <a:off x="7020272" y="1412776"/>
            <a:ext cx="1791436" cy="1224136"/>
          </a:xfrm>
          <a:prstGeom prst="rect">
            <a:avLst/>
          </a:prstGeom>
          <a:noFill/>
          <a:ln w="9525">
            <a:noFill/>
            <a:miter lim="800000"/>
            <a:headEnd/>
            <a:tailEnd/>
          </a:ln>
        </p:spPr>
      </p:pic>
      <p:sp>
        <p:nvSpPr>
          <p:cNvPr id="12" name="Скругленный прямоугольник 11"/>
          <p:cNvSpPr/>
          <p:nvPr/>
        </p:nvSpPr>
        <p:spPr>
          <a:xfrm>
            <a:off x="3203848" y="3501008"/>
            <a:ext cx="5652120" cy="28803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p:cNvPicPr/>
          <p:nvPr/>
        </p:nvPicPr>
        <p:blipFill>
          <a:blip r:embed="rId4" cstate="print"/>
          <a:srcRect l="21621" t="48948" r="21936" b="24643"/>
          <a:stretch>
            <a:fillRect/>
          </a:stretch>
        </p:blipFill>
        <p:spPr bwMode="auto">
          <a:xfrm>
            <a:off x="3275856" y="3501008"/>
            <a:ext cx="5577448" cy="28083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srcRect l="21512" t="22180" r="21291" b="11445"/>
          <a:stretch>
            <a:fillRect/>
          </a:stretch>
        </p:blipFill>
        <p:spPr bwMode="auto">
          <a:xfrm>
            <a:off x="0" y="0"/>
            <a:ext cx="9143999" cy="6858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dirty="0"/>
          </a:p>
        </p:txBody>
      </p:sp>
      <p:pic>
        <p:nvPicPr>
          <p:cNvPr id="2050" name="Picture 2" descr="C:\Users\user\Desktop\img_user_file_58861a93534b9_3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Стрелка вправо 5"/>
          <p:cNvSpPr/>
          <p:nvPr/>
        </p:nvSpPr>
        <p:spPr>
          <a:xfrm>
            <a:off x="0" y="980728"/>
            <a:ext cx="2627784" cy="108012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200" b="1" dirty="0" smtClean="0">
                <a:solidFill>
                  <a:schemeClr val="tx1"/>
                </a:solidFill>
                <a:latin typeface="Times New Roman" pitchFamily="18" charset="0"/>
                <a:cs typeface="Times New Roman" pitchFamily="18" charset="0"/>
              </a:rPr>
              <a:t>Сабақтың соңы</a:t>
            </a:r>
            <a:endParaRPr lang="ru-RU" sz="2200" b="1" dirty="0">
              <a:solidFill>
                <a:schemeClr val="tx1"/>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18434" name="Picture 2" descr="C:\Users\user\Desktop\img21.jpg"/>
          <p:cNvPicPr>
            <a:picLocks noChangeAspect="1" noChangeArrowheads="1"/>
          </p:cNvPicPr>
          <p:nvPr/>
        </p:nvPicPr>
        <p:blipFill>
          <a:blip r:embed="rId2" cstate="print"/>
          <a:srcRect/>
          <a:stretch>
            <a:fillRect/>
          </a:stretch>
        </p:blipFill>
        <p:spPr bwMode="auto">
          <a:xfrm>
            <a:off x="0" y="491"/>
            <a:ext cx="9144000" cy="6857509"/>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341</TotalTime>
  <Words>157</Words>
  <Application>Microsoft Office PowerPoint</Application>
  <PresentationFormat>Экран (4:3)</PresentationFormat>
  <Paragraphs>19</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Открытая</vt:lpstr>
      <vt:lpstr>Слайд 1</vt:lpstr>
      <vt:lpstr>Слайд 2</vt:lpstr>
      <vt:lpstr>Слайд 3</vt:lpstr>
      <vt:lpstr>Слайд 4</vt:lpstr>
      <vt:lpstr>Слайд 5</vt:lpstr>
      <vt:lpstr>Слайд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Жанбота</dc:creator>
  <cp:lastModifiedBy>user</cp:lastModifiedBy>
  <cp:revision>30</cp:revision>
  <dcterms:created xsi:type="dcterms:W3CDTF">2017-08-23T18:43:45Z</dcterms:created>
  <dcterms:modified xsi:type="dcterms:W3CDTF">2017-08-25T00:16:22Z</dcterms:modified>
</cp:coreProperties>
</file>