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9" r:id="rId4"/>
    <p:sldId id="258" r:id="rId5"/>
    <p:sldId id="263" r:id="rId6"/>
    <p:sldId id="264" r:id="rId7"/>
    <p:sldId id="262" r:id="rId8"/>
    <p:sldId id="272" r:id="rId9"/>
    <p:sldId id="265" r:id="rId10"/>
    <p:sldId id="267" r:id="rId11"/>
    <p:sldId id="268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EC1D-C38E-45CD-9387-42D344FDED27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7B187A-8312-48FA-A865-DF1DC37759F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EC1D-C38E-45CD-9387-42D344FDED27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187A-8312-48FA-A865-DF1DC37759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EC1D-C38E-45CD-9387-42D344FDED27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187A-8312-48FA-A865-DF1DC37759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73E58-06B5-4356-8EE8-8FD62FD129AD}" type="datetimeFigureOut">
              <a:rPr lang="ru-RU">
                <a:solidFill>
                  <a:srgbClr val="696464"/>
                </a:solidFill>
              </a:rPr>
              <a:pPr>
                <a:defRPr/>
              </a:pPr>
              <a:t>21.01.2018</a:t>
            </a:fld>
            <a:endParaRPr lang="ru-RU">
              <a:solidFill>
                <a:srgbClr val="696464"/>
              </a:solidFill>
            </a:endParaRPr>
          </a:p>
        </p:txBody>
      </p:sp>
      <p:sp>
        <p:nvSpPr>
          <p:cNvPr id="12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96464"/>
              </a:solidFill>
            </a:endParaRPr>
          </a:p>
        </p:txBody>
      </p:sp>
      <p:sp>
        <p:nvSpPr>
          <p:cNvPr id="13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A2639E3-B504-4EEB-BEC7-16045C0C96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561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4910F-5C9A-4B43-8C93-112DD8482909}" type="datetimeFigureOut">
              <a:rPr lang="ru-RU">
                <a:solidFill>
                  <a:srgbClr val="696464"/>
                </a:solidFill>
              </a:rPr>
              <a:pPr>
                <a:defRPr/>
              </a:pPr>
              <a:t>21.01.2018</a:t>
            </a:fld>
            <a:endParaRPr lang="ru-RU">
              <a:solidFill>
                <a:srgbClr val="696464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96464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60C85-63E4-49B5-B400-CB8472BC82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254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95470-83CF-48FF-B7BE-2DE5C413518E}" type="datetimeFigureOut">
              <a:rPr lang="ru-RU">
                <a:solidFill>
                  <a:srgbClr val="696464"/>
                </a:solidFill>
              </a:rPr>
              <a:pPr>
                <a:defRPr/>
              </a:pPr>
              <a:t>21.01.2018</a:t>
            </a:fld>
            <a:endParaRPr lang="ru-RU">
              <a:solidFill>
                <a:srgbClr val="696464"/>
              </a:solidFill>
            </a:endParaRPr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96464"/>
              </a:solidFill>
            </a:endParaRP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B1957-B983-4B08-88FF-15D160A488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8202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139AD-E6A1-4198-894F-50495283B782}" type="datetimeFigureOut">
              <a:rPr lang="ru-RU">
                <a:solidFill>
                  <a:srgbClr val="696464"/>
                </a:solidFill>
              </a:rPr>
              <a:pPr>
                <a:defRPr/>
              </a:pPr>
              <a:t>21.01.2018</a:t>
            </a:fld>
            <a:endParaRPr lang="ru-RU">
              <a:solidFill>
                <a:srgbClr val="696464"/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96464"/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CB5CA-2BEF-42A2-918A-6CF7D4A312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097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0B84E-0A4C-4CAD-91AD-A97D7D3F3D8E}" type="datetimeFigureOut">
              <a:rPr lang="ru-RU">
                <a:solidFill>
                  <a:srgbClr val="696464"/>
                </a:solidFill>
              </a:rPr>
              <a:pPr>
                <a:defRPr/>
              </a:pPr>
              <a:t>21.01.2018</a:t>
            </a:fld>
            <a:endParaRPr lang="ru-RU">
              <a:solidFill>
                <a:srgbClr val="696464"/>
              </a:solidFill>
            </a:endParaRPr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96464"/>
              </a:solidFill>
            </a:endParaRPr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D2F89-242B-4684-8C0E-4BA728AA0D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350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85421-A5C1-4540-976C-441566E60684}" type="datetimeFigureOut">
              <a:rPr lang="ru-RU">
                <a:solidFill>
                  <a:srgbClr val="696464"/>
                </a:solidFill>
              </a:rPr>
              <a:pPr>
                <a:defRPr/>
              </a:pPr>
              <a:t>21.01.2018</a:t>
            </a:fld>
            <a:endParaRPr lang="ru-RU">
              <a:solidFill>
                <a:srgbClr val="696464"/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96464"/>
              </a:solidFill>
            </a:endParaRP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995E0-09F9-4F18-BB2E-095D17204D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1989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4CC88-8826-4832-ACAF-EAE4F4C8542E}" type="datetimeFigureOut">
              <a:rPr lang="ru-RU">
                <a:solidFill>
                  <a:srgbClr val="696464"/>
                </a:solidFill>
              </a:rPr>
              <a:pPr>
                <a:defRPr/>
              </a:pPr>
              <a:t>21.01.2018</a:t>
            </a:fld>
            <a:endParaRPr lang="ru-RU">
              <a:solidFill>
                <a:srgbClr val="696464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96464"/>
              </a:solidFill>
            </a:endParaRP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6FFB3-1E52-4732-B619-E0FD473B85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167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Скругленный прямоугольник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4F3CF-B638-4C64-8294-443CFD50BFDB}" type="datetimeFigureOut">
              <a:rPr lang="ru-RU">
                <a:solidFill>
                  <a:srgbClr val="696464"/>
                </a:solidFill>
              </a:rPr>
              <a:pPr>
                <a:defRPr/>
              </a:pPr>
              <a:t>21.01.2018</a:t>
            </a:fld>
            <a:endParaRPr lang="ru-RU">
              <a:solidFill>
                <a:srgbClr val="696464"/>
              </a:solidFill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96464"/>
              </a:solidFill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86AB3-82EC-4E9F-80EB-AEAF0F4075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58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EC1D-C38E-45CD-9387-42D344FDED27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187A-8312-48FA-A865-DF1DC37759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42254-CA96-4224-A55C-F3331716417F}" type="datetimeFigureOut">
              <a:rPr lang="ru-RU">
                <a:solidFill>
                  <a:srgbClr val="696464"/>
                </a:solidFill>
              </a:rPr>
              <a:pPr>
                <a:defRPr/>
              </a:pPr>
              <a:t>21.01.2018</a:t>
            </a:fld>
            <a:endParaRPr lang="ru-RU">
              <a:solidFill>
                <a:srgbClr val="696464"/>
              </a:solidFill>
            </a:endParaRPr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96464"/>
              </a:solidFill>
            </a:endParaRPr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10C78-7713-48D8-978D-0DA5AC5C72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29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D12D8-CF56-4FFD-8980-02287DF98FFE}" type="datetimeFigureOut">
              <a:rPr lang="ru-RU">
                <a:solidFill>
                  <a:srgbClr val="696464"/>
                </a:solidFill>
              </a:rPr>
              <a:pPr>
                <a:defRPr/>
              </a:pPr>
              <a:t>21.01.2018</a:t>
            </a:fld>
            <a:endParaRPr lang="ru-RU">
              <a:solidFill>
                <a:srgbClr val="696464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96464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949CA-4189-4E88-81CD-240690B787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6613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8F374-03E9-4ACE-A9D5-552E67DEF8D4}" type="datetimeFigureOut">
              <a:rPr lang="ru-RU">
                <a:solidFill>
                  <a:srgbClr val="696464"/>
                </a:solidFill>
              </a:rPr>
              <a:pPr>
                <a:defRPr/>
              </a:pPr>
              <a:t>21.01.2018</a:t>
            </a:fld>
            <a:endParaRPr lang="ru-RU">
              <a:solidFill>
                <a:srgbClr val="696464"/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96464"/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F9B76-6C4C-484A-BF8D-D6509F8B6D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32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EC1D-C38E-45CD-9387-42D344FDED27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187A-8312-48FA-A865-DF1DC37759F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EC1D-C38E-45CD-9387-42D344FDED27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187A-8312-48FA-A865-DF1DC37759F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EC1D-C38E-45CD-9387-42D344FDED27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187A-8312-48FA-A865-DF1DC37759F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EC1D-C38E-45CD-9387-42D344FDED27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187A-8312-48FA-A865-DF1DC37759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EC1D-C38E-45CD-9387-42D344FDED27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187A-8312-48FA-A865-DF1DC37759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EC1D-C38E-45CD-9387-42D344FDED27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187A-8312-48FA-A865-DF1DC37759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EC1D-C38E-45CD-9387-42D344FDED27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187A-8312-48FA-A865-DF1DC37759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3C3EC1D-C38E-45CD-9387-42D344FDED27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67B187A-8312-48FA-A865-DF1DC37759F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AFF263-78EA-4D1B-A103-7D658AC42EDD}" type="datetimeFigureOut">
              <a:rPr lang="ru-RU">
                <a:solidFill>
                  <a:srgbClr val="696464"/>
                </a:solidFill>
              </a:rPr>
              <a:pPr>
                <a:defRPr/>
              </a:pPr>
              <a:t>21.01.2018</a:t>
            </a:fld>
            <a:endParaRPr lang="ru-RU">
              <a:solidFill>
                <a:srgbClr val="696464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696464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77E1FC5C-04E3-4A90-8135-E15D030DB7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99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jpeg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Похожее изображение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588" y="3284984"/>
            <a:ext cx="6249360" cy="267887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51101" y="836712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Тізбек </a:t>
            </a:r>
            <a:r>
              <a:rPr lang="kk-KZ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бөлігіне арналған Ом </a:t>
            </a:r>
            <a:r>
              <a:rPr lang="kk-KZ" sz="4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заңы. </a:t>
            </a:r>
            <a:r>
              <a:rPr lang="kk-KZ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Электр кедергісі. Меншікті </a:t>
            </a:r>
            <a:r>
              <a:rPr lang="kk-KZ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кедергі.</a:t>
            </a:r>
            <a:endParaRPr lang="ru-RU" sz="4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118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476672"/>
            <a:ext cx="53042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Кері байланыс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2" descr="Картинки по запросу еттартқыш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Картинки по запросу еттартқыш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Картинки по запросу еттартқыш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8009" y="2174258"/>
            <a:ext cx="3119513" cy="315357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74258"/>
            <a:ext cx="3168352" cy="3168352"/>
          </a:xfrm>
          <a:prstGeom prst="rect">
            <a:avLst/>
          </a:prstGeom>
        </p:spPr>
      </p:pic>
      <p:pic>
        <p:nvPicPr>
          <p:cNvPr id="9" name="Picture 8" descr="globu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5929" y="0"/>
            <a:ext cx="1558255" cy="1298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8" descr="Картинки по запросу мусорный ящик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10" descr="Картинки по запросу мусорный ящик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92"/>
          <a:stretch/>
        </p:blipFill>
        <p:spPr>
          <a:xfrm>
            <a:off x="6308991" y="2276538"/>
            <a:ext cx="2605193" cy="306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766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3"/>
          <p:cNvSpPr txBox="1">
            <a:spLocks noChangeArrowheads="1"/>
          </p:cNvSpPr>
          <p:nvPr/>
        </p:nvSpPr>
        <p:spPr bwMode="auto">
          <a:xfrm>
            <a:off x="4596977" y="1125538"/>
            <a:ext cx="419614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4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Үйге тапсырма</a:t>
            </a:r>
            <a:r>
              <a:rPr lang="kk-KZ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4035" name="Прямоугольник 4"/>
          <p:cNvSpPr>
            <a:spLocks noChangeArrowheads="1"/>
          </p:cNvSpPr>
          <p:nvPr/>
        </p:nvSpPr>
        <p:spPr bwMode="auto">
          <a:xfrm>
            <a:off x="4185924" y="2397367"/>
            <a:ext cx="427450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k-KZ" altLang="ru-RU" sz="3200" b="1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Оқулықтан</a:t>
            </a:r>
            <a:r>
              <a:rPr lang="ru-RU" altLang="ru-RU" sz="3200" b="1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§</a:t>
            </a:r>
            <a:r>
              <a:rPr lang="kk-KZ" altLang="ru-RU" sz="3200" b="1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40-41</a:t>
            </a:r>
            <a:r>
              <a:rPr lang="ru-RU" altLang="ru-RU" sz="3200" b="1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3200" b="1" i="1" dirty="0" err="1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altLang="ru-RU" sz="3200" b="1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kk-KZ" altLang="ru-RU" sz="3200" b="1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18-жаттығу №3 есеп,</a:t>
            </a:r>
          </a:p>
          <a:p>
            <a:pPr algn="ctr"/>
            <a:r>
              <a:rPr lang="kk-KZ" altLang="ru-RU" sz="3200" b="1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3200" b="1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kk-KZ" altLang="ru-RU" sz="3200" b="1" i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-жаттығу</a:t>
            </a:r>
            <a:r>
              <a:rPr lang="kk-KZ" altLang="ru-RU" sz="3200" b="1" i="1" dirty="0" smtClean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3200" b="1" i="1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03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40613" y="5454650"/>
            <a:ext cx="1271587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1938" y="420688"/>
            <a:ext cx="1214437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700" y="1730988"/>
            <a:ext cx="2917553" cy="416163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584226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2133" y="264427"/>
            <a:ext cx="48933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мақсаты:</a:t>
            </a:r>
          </a:p>
        </p:txBody>
      </p: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354596" y="836712"/>
            <a:ext cx="8748464" cy="5713020"/>
          </a:xfrm>
          <a:prstGeom prst="verticalScroll">
            <a:avLst>
              <a:gd name="adj" fmla="val 12500"/>
            </a:avLst>
          </a:prstGeom>
          <a:gradFill rotWithShape="1">
            <a:gsLst>
              <a:gs pos="0">
                <a:srgbClr val="A6B727"/>
              </a:gs>
              <a:gs pos="50000">
                <a:srgbClr val="FFFF00"/>
              </a:gs>
              <a:gs pos="100000">
                <a:srgbClr val="A6B727"/>
              </a:gs>
            </a:gsLst>
            <a:lin ang="18900000" scaled="1"/>
          </a:gradFill>
          <a:ln w="38100" cap="rnd">
            <a:solidFill>
              <a:srgbClr val="0099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+mn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892962"/>
              </p:ext>
            </p:extLst>
          </p:nvPr>
        </p:nvGraphicFramePr>
        <p:xfrm>
          <a:off x="1026822" y="1546144"/>
          <a:ext cx="7404012" cy="50035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632551"/>
                <a:gridCol w="4771461"/>
              </a:tblGrid>
              <a:tr h="1370850">
                <a:tc>
                  <a:txBody>
                    <a:bodyPr/>
                    <a:lstStyle/>
                    <a:p>
                      <a:pPr marR="265430" algn="ctr">
                        <a:spcAft>
                          <a:spcPts val="0"/>
                        </a:spcAft>
                      </a:pPr>
                      <a:r>
                        <a:rPr lang="kk-KZ" sz="22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Сабақтың білімділік мақсаты</a:t>
                      </a:r>
                      <a:endParaRPr lang="ru-RU" sz="22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200" b="1" dirty="0">
                          <a:solidFill>
                            <a:srgbClr val="002060"/>
                          </a:solidFill>
                          <a:effectLst/>
                        </a:rPr>
                        <a:t>Ток күші мен кернеудің, ток күші мен кедергі арасындағы тәуелділіктерді аша отырып, </a:t>
                      </a:r>
                      <a:r>
                        <a:rPr lang="kk-KZ" sz="2200" b="1" dirty="0" smtClean="0">
                          <a:solidFill>
                            <a:srgbClr val="002060"/>
                          </a:solidFill>
                          <a:effectLst/>
                        </a:rPr>
                        <a:t>меншікті кедергі мен тізбек </a:t>
                      </a:r>
                      <a:r>
                        <a:rPr lang="kk-KZ" sz="2200" b="1" dirty="0">
                          <a:solidFill>
                            <a:srgbClr val="002060"/>
                          </a:solidFill>
                          <a:effectLst/>
                        </a:rPr>
                        <a:t>бөлігі үшін </a:t>
                      </a:r>
                      <a:r>
                        <a:rPr lang="kk-KZ" sz="2200" b="1" dirty="0" smtClean="0">
                          <a:solidFill>
                            <a:srgbClr val="002060"/>
                          </a:solidFill>
                          <a:effectLst/>
                        </a:rPr>
                        <a:t>Ом заңын </a:t>
                      </a:r>
                      <a:r>
                        <a:rPr lang="kk-KZ" sz="2200" b="1" dirty="0">
                          <a:solidFill>
                            <a:srgbClr val="002060"/>
                          </a:solidFill>
                          <a:effectLst/>
                        </a:rPr>
                        <a:t>шығару.</a:t>
                      </a:r>
                      <a:endParaRPr lang="ru-RU" sz="2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70850">
                <a:tc>
                  <a:txBody>
                    <a:bodyPr/>
                    <a:lstStyle/>
                    <a:p>
                      <a:pPr marR="265430" algn="ctr">
                        <a:spcAft>
                          <a:spcPts val="0"/>
                        </a:spcAft>
                      </a:pPr>
                      <a:r>
                        <a:rPr lang="kk-KZ" sz="22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Сабақтың дамытушылық мақсаты</a:t>
                      </a:r>
                      <a:endParaRPr lang="ru-RU" sz="22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200" b="1" dirty="0">
                          <a:solidFill>
                            <a:srgbClr val="002060"/>
                          </a:solidFill>
                          <a:effectLst/>
                        </a:rPr>
                        <a:t>Электр тізбегін құрастырушы құралдармен танысу, интернет желісі бойынша және электронды оқулықтың тапсырмаларын орындау</a:t>
                      </a:r>
                      <a:endParaRPr lang="ru-RU" sz="2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50788">
                <a:tc>
                  <a:txBody>
                    <a:bodyPr/>
                    <a:lstStyle/>
                    <a:p>
                      <a:pPr marR="265430" algn="ctr">
                        <a:spcAft>
                          <a:spcPts val="0"/>
                        </a:spcAft>
                      </a:pPr>
                      <a:r>
                        <a:rPr lang="kk-KZ" sz="22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Сабақтың тәрбиелік мақсаты</a:t>
                      </a:r>
                      <a:endParaRPr lang="ru-RU" sz="22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200" b="1" dirty="0">
                          <a:solidFill>
                            <a:srgbClr val="002060"/>
                          </a:solidFill>
                          <a:effectLst/>
                        </a:rPr>
                        <a:t>Оқушылардың алған білімдерін пайдалана отырып тақырыпты өздіктерінен қорытуға дағдыландыру.</a:t>
                      </a:r>
                      <a:endParaRPr lang="ru-RU" sz="2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1796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0648219">
            <a:off x="569096" y="2348879"/>
            <a:ext cx="77528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400" b="1" i="1" dirty="0" smtClean="0">
                <a:latin typeface="Times New Roman" pitchFamily="18" charset="0"/>
                <a:cs typeface="Times New Roman" pitchFamily="18" charset="0"/>
              </a:rPr>
              <a:t>Өткен материалды қайталау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C:\Users\нур\Desktop\Уздик сабак\Нурлан ашык сабак Ом заны\Нурлан ашык сабак - копия\Слайд5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47"/>
          <a:stretch/>
        </p:blipFill>
        <p:spPr bwMode="auto">
          <a:xfrm>
            <a:off x="0" y="1011382"/>
            <a:ext cx="9144000" cy="58466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907704" y="100324"/>
            <a:ext cx="5688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Ыстық орындық</a:t>
            </a:r>
            <a:endParaRPr lang="ru-RU" sz="5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870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002587" cy="63341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Неміс</a:t>
            </a:r>
            <a:r>
              <a:rPr lang="ru-RU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физигі</a:t>
            </a:r>
            <a:r>
              <a:rPr lang="ru-RU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Г. Ом</a:t>
            </a:r>
          </a:p>
        </p:txBody>
      </p:sp>
      <p:sp>
        <p:nvSpPr>
          <p:cNvPr id="7171" name="Объект 2"/>
          <p:cNvSpPr>
            <a:spLocks noGrp="1"/>
          </p:cNvSpPr>
          <p:nvPr>
            <p:ph sz="quarter" idx="1"/>
          </p:nvPr>
        </p:nvSpPr>
        <p:spPr>
          <a:xfrm>
            <a:off x="179388" y="923925"/>
            <a:ext cx="5241925" cy="5818188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dirty="0" smtClean="0"/>
              <a:t>Георг Симон Ом – </a:t>
            </a:r>
            <a:r>
              <a:rPr lang="ru-RU" dirty="0" err="1" smtClean="0"/>
              <a:t>неміс</a:t>
            </a:r>
            <a:r>
              <a:rPr lang="ru-RU" dirty="0" smtClean="0"/>
              <a:t> </a:t>
            </a:r>
            <a:r>
              <a:rPr lang="ru-RU" dirty="0" err="1" smtClean="0"/>
              <a:t>физигі</a:t>
            </a:r>
            <a:r>
              <a:rPr lang="ru-RU" dirty="0" smtClean="0"/>
              <a:t>. </a:t>
            </a:r>
            <a:r>
              <a:rPr lang="ru-RU" dirty="0" err="1" smtClean="0"/>
              <a:t>Ол</a:t>
            </a:r>
            <a:r>
              <a:rPr lang="ru-RU" dirty="0" smtClean="0"/>
              <a:t> 1787 </a:t>
            </a:r>
            <a:r>
              <a:rPr lang="ru-RU" dirty="0" err="1" smtClean="0"/>
              <a:t>жылы</a:t>
            </a:r>
            <a:r>
              <a:rPr lang="ru-RU" dirty="0" smtClean="0"/>
              <a:t> 16 </a:t>
            </a:r>
            <a:r>
              <a:rPr lang="ru-RU" dirty="0" err="1" smtClean="0"/>
              <a:t>наурызда</a:t>
            </a:r>
            <a:r>
              <a:rPr lang="ru-RU" dirty="0" smtClean="0"/>
              <a:t> </a:t>
            </a:r>
            <a:r>
              <a:rPr lang="ru-RU" dirty="0" err="1" smtClean="0"/>
              <a:t>Эрланген</a:t>
            </a:r>
            <a:r>
              <a:rPr lang="ru-RU" dirty="0" smtClean="0"/>
              <a:t> </a:t>
            </a:r>
            <a:r>
              <a:rPr lang="ru-RU" dirty="0" err="1" smtClean="0"/>
              <a:t>қаласында</a:t>
            </a:r>
            <a:r>
              <a:rPr lang="ru-RU" dirty="0" smtClean="0"/>
              <a:t> </a:t>
            </a:r>
            <a:r>
              <a:rPr lang="ru-RU" dirty="0" err="1" smtClean="0"/>
              <a:t>туған</a:t>
            </a:r>
            <a:r>
              <a:rPr lang="ru-RU" dirty="0" smtClean="0"/>
              <a:t>. </a:t>
            </a:r>
            <a:r>
              <a:rPr lang="ru-RU" dirty="0" err="1" smtClean="0"/>
              <a:t>Көп</a:t>
            </a:r>
            <a:r>
              <a:rPr lang="ru-RU" dirty="0" smtClean="0"/>
              <a:t> </a:t>
            </a:r>
            <a:r>
              <a:rPr lang="ru-RU" dirty="0" err="1" smtClean="0"/>
              <a:t>жылдар</a:t>
            </a:r>
            <a:r>
              <a:rPr lang="ru-RU" dirty="0" smtClean="0"/>
              <a:t> </a:t>
            </a:r>
            <a:r>
              <a:rPr lang="ru-RU" dirty="0" err="1" smtClean="0"/>
              <a:t>ұстаздық</a:t>
            </a:r>
            <a:r>
              <a:rPr lang="ru-RU" dirty="0" smtClean="0"/>
              <a:t> </a:t>
            </a:r>
            <a:r>
              <a:rPr lang="ru-RU" dirty="0" err="1" smtClean="0"/>
              <a:t>еңбек</a:t>
            </a:r>
            <a:r>
              <a:rPr lang="ru-RU" dirty="0" smtClean="0"/>
              <a:t> </a:t>
            </a:r>
            <a:r>
              <a:rPr lang="ru-RU" dirty="0" err="1" smtClean="0"/>
              <a:t>еткен</a:t>
            </a:r>
            <a:r>
              <a:rPr lang="ru-RU" dirty="0" smtClean="0"/>
              <a:t>. </a:t>
            </a:r>
            <a:r>
              <a:rPr lang="ru-RU" dirty="0" err="1" smtClean="0"/>
              <a:t>Оның</a:t>
            </a:r>
            <a:r>
              <a:rPr lang="ru-RU" dirty="0" smtClean="0"/>
              <a:t> </a:t>
            </a:r>
            <a:r>
              <a:rPr lang="ru-RU" dirty="0" err="1" smtClean="0"/>
              <a:t>еңбектерінің</a:t>
            </a:r>
            <a:r>
              <a:rPr lang="ru-RU" dirty="0" smtClean="0"/>
              <a:t> </a:t>
            </a:r>
            <a:r>
              <a:rPr lang="ru-RU" dirty="0" err="1" smtClean="0"/>
              <a:t>негізгі</a:t>
            </a:r>
            <a:r>
              <a:rPr lang="ru-RU" dirty="0" smtClean="0"/>
              <a:t> </a:t>
            </a:r>
            <a:r>
              <a:rPr lang="ru-RU" dirty="0" err="1" smtClean="0"/>
              <a:t>бағыты</a:t>
            </a:r>
            <a:r>
              <a:rPr lang="ru-RU" dirty="0" smtClean="0"/>
              <a:t> </a:t>
            </a:r>
            <a:r>
              <a:rPr lang="ru-RU" dirty="0" err="1" smtClean="0"/>
              <a:t>электр</a:t>
            </a:r>
            <a:r>
              <a:rPr lang="ru-RU" dirty="0" smtClean="0"/>
              <a:t>, оптика, акустика </a:t>
            </a:r>
            <a:r>
              <a:rPr lang="ru-RU" dirty="0" err="1" smtClean="0"/>
              <a:t>салаларына</a:t>
            </a:r>
            <a:r>
              <a:rPr lang="ru-RU" dirty="0" smtClean="0"/>
              <a:t> </a:t>
            </a:r>
            <a:r>
              <a:rPr lang="ru-RU" dirty="0" err="1" smtClean="0"/>
              <a:t>арналған</a:t>
            </a:r>
            <a:r>
              <a:rPr lang="ru-RU" dirty="0" smtClean="0"/>
              <a:t>.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бірнеше</a:t>
            </a:r>
            <a:r>
              <a:rPr lang="ru-RU" dirty="0" smtClean="0"/>
              <a:t> </a:t>
            </a:r>
            <a:r>
              <a:rPr lang="ru-RU" dirty="0" err="1" smtClean="0"/>
              <a:t>эксперименттер</a:t>
            </a:r>
            <a:r>
              <a:rPr lang="ru-RU" dirty="0" smtClean="0"/>
              <a:t> </a:t>
            </a:r>
            <a:r>
              <a:rPr lang="ru-RU" dirty="0" err="1" smtClean="0"/>
              <a:t>жүргізіп</a:t>
            </a:r>
            <a:r>
              <a:rPr lang="ru-RU" dirty="0" smtClean="0"/>
              <a:t>, 1827жылы </a:t>
            </a:r>
            <a:r>
              <a:rPr lang="ru-RU" dirty="0" err="1" smtClean="0"/>
              <a:t>электр</a:t>
            </a:r>
            <a:r>
              <a:rPr lang="ru-RU" dirty="0" smtClean="0"/>
              <a:t> </a:t>
            </a:r>
            <a:r>
              <a:rPr lang="ru-RU" dirty="0" err="1" smtClean="0"/>
              <a:t>тізбегінің</a:t>
            </a:r>
            <a:r>
              <a:rPr lang="ru-RU" dirty="0" smtClean="0"/>
              <a:t> </a:t>
            </a:r>
            <a:r>
              <a:rPr lang="ru-RU" dirty="0" err="1" smtClean="0"/>
              <a:t>негізгі</a:t>
            </a:r>
            <a:r>
              <a:rPr lang="ru-RU" dirty="0" smtClean="0"/>
              <a:t> </a:t>
            </a:r>
            <a:r>
              <a:rPr lang="ru-RU" dirty="0" err="1" smtClean="0"/>
              <a:t>заңын</a:t>
            </a:r>
            <a:r>
              <a:rPr lang="ru-RU" dirty="0" smtClean="0"/>
              <a:t> </a:t>
            </a:r>
            <a:r>
              <a:rPr lang="ru-RU" dirty="0" err="1" smtClean="0"/>
              <a:t>ашты</a:t>
            </a:r>
            <a:r>
              <a:rPr lang="ru-RU" dirty="0" smtClean="0"/>
              <a:t>. </a:t>
            </a:r>
            <a:r>
              <a:rPr lang="ru-RU" dirty="0" err="1" smtClean="0"/>
              <a:t>Кедергінің</a:t>
            </a:r>
            <a:r>
              <a:rPr lang="ru-RU" dirty="0" smtClean="0"/>
              <a:t> </a:t>
            </a:r>
            <a:r>
              <a:rPr lang="ru-RU" dirty="0" err="1" smtClean="0"/>
              <a:t>бірлігі</a:t>
            </a:r>
            <a:r>
              <a:rPr lang="ru-RU" dirty="0" smtClean="0"/>
              <a:t> 1881 </a:t>
            </a:r>
            <a:r>
              <a:rPr lang="ru-RU" dirty="0" err="1" smtClean="0"/>
              <a:t>жылдан</a:t>
            </a:r>
            <a:r>
              <a:rPr lang="ru-RU" dirty="0" smtClean="0"/>
              <a:t> </a:t>
            </a:r>
            <a:r>
              <a:rPr lang="ru-RU" dirty="0" err="1" smtClean="0"/>
              <a:t>бері</a:t>
            </a:r>
            <a:r>
              <a:rPr lang="ru-RU" dirty="0" smtClean="0"/>
              <a:t> Ом </a:t>
            </a:r>
            <a:r>
              <a:rPr lang="ru-RU" dirty="0" err="1" smtClean="0"/>
              <a:t>есімімен</a:t>
            </a:r>
            <a:r>
              <a:rPr lang="ru-RU" dirty="0" smtClean="0"/>
              <a:t> </a:t>
            </a:r>
            <a:r>
              <a:rPr lang="ru-RU" dirty="0" err="1" smtClean="0"/>
              <a:t>аталып</a:t>
            </a:r>
            <a:r>
              <a:rPr lang="ru-RU" dirty="0" smtClean="0"/>
              <a:t> </a:t>
            </a:r>
            <a:r>
              <a:rPr lang="ru-RU" dirty="0" err="1" smtClean="0"/>
              <a:t>келеді</a:t>
            </a:r>
            <a:r>
              <a:rPr lang="ru-RU" dirty="0" smtClean="0"/>
              <a:t>. Георг Ом </a:t>
            </a:r>
            <a:r>
              <a:rPr lang="ru-RU" dirty="0" smtClean="0"/>
              <a:t>1854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smtClean="0"/>
              <a:t>7 </a:t>
            </a:r>
            <a:r>
              <a:rPr lang="ru-RU" dirty="0" err="1" smtClean="0"/>
              <a:t>шілдеде</a:t>
            </a:r>
            <a:r>
              <a:rPr lang="ru-RU" dirty="0" smtClean="0"/>
              <a:t> </a:t>
            </a:r>
            <a:r>
              <a:rPr lang="ru-RU" dirty="0" err="1" smtClean="0"/>
              <a:t>қайтыс</a:t>
            </a:r>
            <a:r>
              <a:rPr lang="ru-RU" dirty="0" smtClean="0"/>
              <a:t> </a:t>
            </a:r>
            <a:r>
              <a:rPr lang="ru-RU" dirty="0" err="1" smtClean="0"/>
              <a:t>болды</a:t>
            </a:r>
            <a:r>
              <a:rPr lang="ru-RU" dirty="0" smtClean="0"/>
              <a:t>.</a:t>
            </a:r>
          </a:p>
        </p:txBody>
      </p:sp>
      <p:pic>
        <p:nvPicPr>
          <p:cNvPr id="7172" name="Picture 2" descr="http://www.brackers.com/wp-content/uploads/2014/08/2GEORG-OH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888" y="1196975"/>
            <a:ext cx="3641725" cy="453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3677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60350"/>
            <a:ext cx="7313613" cy="88265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6900" b="1" dirty="0" smtClean="0">
                <a:solidFill>
                  <a:srgbClr val="FF0000"/>
                </a:solidFill>
              </a:rPr>
              <a:t>Ом </a:t>
            </a:r>
            <a:r>
              <a:rPr lang="ru-RU" sz="6900" b="1" dirty="0" err="1" smtClean="0">
                <a:solidFill>
                  <a:srgbClr val="FF0000"/>
                </a:solidFill>
              </a:rPr>
              <a:t>заңы</a:t>
            </a:r>
            <a:endParaRPr lang="ru-RU" sz="6900" b="1" dirty="0" smtClean="0">
              <a:solidFill>
                <a:srgbClr val="FF0000"/>
              </a:solidFill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83568" y="1268761"/>
            <a:ext cx="7704856" cy="4917728"/>
            <a:chOff x="748" y="874"/>
            <a:chExt cx="4173" cy="3023"/>
          </a:xfrm>
        </p:grpSpPr>
        <p:pic>
          <p:nvPicPr>
            <p:cNvPr id="8196" name="Picture 4" descr="Закон Ома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" y="874"/>
              <a:ext cx="4173" cy="30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197" name="Text Box 5"/>
            <p:cNvSpPr txBox="1">
              <a:spLocks noChangeArrowheads="1"/>
            </p:cNvSpPr>
            <p:nvPr/>
          </p:nvSpPr>
          <p:spPr bwMode="auto">
            <a:xfrm>
              <a:off x="1908" y="2160"/>
              <a:ext cx="2541" cy="751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mbria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mbria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mbria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mbria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mbria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mbria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 I - </a:t>
              </a:r>
              <a:r>
                <a:rPr lang="kk-KZ" b="1">
                  <a:latin typeface="Arial" pitchFamily="34" charset="0"/>
                </a:rPr>
                <a:t>өткізгіштегі ток күші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U - </a:t>
              </a:r>
              <a:r>
                <a:rPr lang="kk-KZ" b="1">
                  <a:latin typeface="Arial" pitchFamily="34" charset="0"/>
                </a:rPr>
                <a:t>өткізгіш ұштарындағы кернеу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latin typeface="Arial" pitchFamily="34" charset="0"/>
                </a:rPr>
                <a:t>R - </a:t>
              </a:r>
              <a:r>
                <a:rPr lang="kk-KZ" b="1">
                  <a:latin typeface="Arial" pitchFamily="34" charset="0"/>
                </a:rPr>
                <a:t>өткізгіш кедергісі</a:t>
              </a:r>
              <a:endParaRPr lang="ru-RU" b="1">
                <a:latin typeface="Arial" pitchFamily="34" charset="0"/>
              </a:endParaRPr>
            </a:p>
          </p:txBody>
        </p:sp>
      </p:grpSp>
      <p:pic>
        <p:nvPicPr>
          <p:cNvPr id="6" name="Picture 43" descr="MCj0437990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6296" y="126560"/>
            <a:ext cx="1881127" cy="114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07096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2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2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2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png;base64,iVBORw0KGgoAAAANSUhEUgAAADcAAAAmCAIAAADvM5QvAAADcElEQVR4nO2YXyhzcRjHLaP8W0tYbhArRMYVU5ShJEpbyr8pK9L8iSQSLjRcvIqQLUlWy+JKLlyQKVzQrhCtKJkQwoXahfXyfu3USe9+5zjW1jkXvle/s+d7fn228zy/5zkTf3x8BAleYr4BOOmXkrMeHh5yc3OTkpJ2dnaIBkFQxsXFLS0tra2tMRkEQQkdHR0pFAqmqIAo29vbmaJCoTw9Pc3IyGCKCoLyr0ehoaFMBkFQOhyOtLQ0FoMgKNlLJ0g4lCUlJSwGAuXW1lZdXd3T0xPWUqlUqVROT0+npKQEitFD2dPTw2IgUJaWlvb29r68vIyPj6MrjI6ONjU17e7uBgzyk7KgoGBzczMxMZErJXVbZWVlkKcrGAyG+Pj4wCFCd3d37AYy5fHx8eDgILW+uLhISEjwmcBms3V1dV1fX1dUVMzNzUVFRfmwCYHS7XY7nc7U1FSXy2W32zs6OmhiaHt7GylB3Cs4OBj3fv3k5uamtrbWYrEguScmJoaGhqampvxDeXZ29vr6KhZ/hnJycmZnZwsLC+locXHx+/s7x91XV1erq6upb9Xc3Izk8xslkrKxsRFDCrpWQ0PDV8Sfam9vDztQa6T47e0tHRKJRN/eTr9HECiRlFlZWVigsUZGRh4cHOTl5flGeXJykp2dTa2vrq5iY2N924dMWVZWRq1bW1uNRuNXSu55ibR+fHxMTk6mLldWVsrLy+noj9632H5LCFnV39///PwcHR1NfcI9L5EwMTEx+AllMtnGxgYyErXInYyR8vDwsL6+nprvFxcXi4qKMKfU1NSkp6dbrVaVSvWjrfG4397eUN34knju6+vreGfwAyXgcDr+5/jjkQ9bg7Ktra2vr4/dZjKZFhYWLi8vcbBERERkZmai5tgo/StQ0vnNpJmZGTCZzWa5XI5EwiEwMDDgbQssJV3gTBoZGTk/P8dMQ11ipkGRedsCSHl/f/+tJywsbHl5Wa/Xs9t4ni8xcOl0upCQEI1GQx8j3uKZUqvV4injsOvs7MQ5hdIh2vif1fPz8zG8YnQC6NjYGLHP8U9JCYcxpljMDGhX3lE+KVtaWubn5+lLiUSC9kF08km5v7+PDldVVRUeHo52iikWMwPRySelWq2enJzs7u5GI8XQPTw8zPT3Bp+UBo+4OIVSPez6pfSf/gF9wGevovbuRA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08" y="1451805"/>
            <a:ext cx="3108548" cy="214772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998577" y="1415276"/>
            <a:ext cx="30243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[ρ]=1 Ом*м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1020677"/>
              </p:ext>
            </p:extLst>
          </p:nvPr>
        </p:nvGraphicFramePr>
        <p:xfrm>
          <a:off x="4998577" y="2276872"/>
          <a:ext cx="2736304" cy="1203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Формула" r:id="rId4" imgW="952200" imgH="419040" progId="Equation.3">
                  <p:embed/>
                </p:oleObj>
              </mc:Choice>
              <mc:Fallback>
                <p:oleObj name="Формула" r:id="rId4" imgW="952200" imgH="4190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8577" y="2276872"/>
                        <a:ext cx="2736304" cy="12038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28679" y="321798"/>
            <a:ext cx="46361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Меншікті кедергі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 descr="http://inflin.narod.ru/press/im/pr0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331" y="3717032"/>
            <a:ext cx="6840760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1821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Закон Ома - Презентация 6863/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64" t="16724" b="2536"/>
          <a:stretch>
            <a:fillRect/>
          </a:stretch>
        </p:blipFill>
        <p:spPr bwMode="auto">
          <a:xfrm>
            <a:off x="1704975" y="184150"/>
            <a:ext cx="5710238" cy="655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2991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1038672"/>
            <a:ext cx="722495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>
                <a:solidFill>
                  <a:srgbClr val="002060"/>
                </a:solidFill>
              </a:rPr>
              <a:t>Виртуалды </a:t>
            </a:r>
            <a:r>
              <a:rPr lang="kk-KZ" sz="5400" b="1" dirty="0" smtClean="0">
                <a:solidFill>
                  <a:srgbClr val="002060"/>
                </a:solidFill>
              </a:rPr>
              <a:t>лаборатория</a:t>
            </a:r>
            <a:endParaRPr lang="ru-RU" sz="5400" dirty="0">
              <a:solidFill>
                <a:srgbClr val="002060"/>
              </a:solidFill>
            </a:endParaRPr>
          </a:p>
        </p:txBody>
      </p:sp>
      <p:pic>
        <p:nvPicPr>
          <p:cNvPr id="5" name="Picture 6" descr="http://class-fizika.narod.ru/8_class/8_urok/8_el/1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794" y="3212976"/>
            <a:ext cx="3672408" cy="28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/>
          <p:cNvPicPr/>
          <p:nvPr/>
        </p:nvPicPr>
        <p:blipFill rotWithShape="1">
          <a:blip r:embed="rId3"/>
          <a:srcRect l="16573" t="27214" r="18574" b="15823"/>
          <a:stretch/>
        </p:blipFill>
        <p:spPr bwMode="auto">
          <a:xfrm>
            <a:off x="4067944" y="3102717"/>
            <a:ext cx="3456384" cy="27363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1036" descr="computador0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0352" y="5085184"/>
            <a:ext cx="1701602" cy="1561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TYPLOO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290794" y="324297"/>
            <a:ext cx="1605500" cy="160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6122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8232" y="188640"/>
            <a:ext cx="612068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Есеп шығару </a:t>
            </a:r>
          </a:p>
          <a:p>
            <a:pPr algn="ctr"/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(оқулықпен жүмыс)</a:t>
            </a:r>
            <a:endParaRPr lang="ru-RU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636712" y="1729180"/>
            <a:ext cx="7967736" cy="4724155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R="265430">
              <a:spcAft>
                <a:spcPts val="0"/>
              </a:spcAft>
            </a:pPr>
            <a:r>
              <a:rPr lang="kk-KZ" sz="2800" b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18-жаттығу</a:t>
            </a:r>
          </a:p>
          <a:p>
            <a:pPr algn="just">
              <a:spcAft>
                <a:spcPts val="0"/>
              </a:spcAft>
              <a:tabLst>
                <a:tab pos="1838325" algn="l"/>
              </a:tabLst>
            </a:pPr>
            <a:r>
              <a:rPr lang="kk-KZ" sz="2800" b="1" dirty="0">
                <a:latin typeface="Times New Roman"/>
                <a:ea typeface="Calibri"/>
                <a:cs typeface="Times New Roman"/>
              </a:rPr>
              <a:t>1.Өткізгіштен 0,40 А ток өткенде өткізгіштің ұштарындағы потенциалдар айырымы </a:t>
            </a:r>
            <a:r>
              <a:rPr lang="kk-KZ" sz="2800" b="1" dirty="0" smtClean="0">
                <a:latin typeface="Times New Roman"/>
                <a:ea typeface="Calibri"/>
                <a:cs typeface="Times New Roman"/>
              </a:rPr>
              <a:t>8,0В </a:t>
            </a:r>
            <a:r>
              <a:rPr lang="kk-KZ" sz="2800" b="1" dirty="0">
                <a:latin typeface="Times New Roman"/>
                <a:ea typeface="Calibri"/>
                <a:cs typeface="Times New Roman"/>
              </a:rPr>
              <a:t>болды. Өткізгіштің кедергісі неге тең</a:t>
            </a:r>
            <a:r>
              <a:rPr lang="kk-KZ" sz="2800" b="1" dirty="0" smtClean="0">
                <a:latin typeface="Times New Roman"/>
                <a:ea typeface="Calibri"/>
                <a:cs typeface="Times New Roman"/>
              </a:rPr>
              <a:t>?</a:t>
            </a:r>
            <a:endParaRPr lang="kk-KZ" sz="2800" b="1" dirty="0">
              <a:latin typeface="Times New Roman"/>
              <a:ea typeface="Calibri"/>
              <a:cs typeface="Times New Roman"/>
            </a:endParaRPr>
          </a:p>
          <a:p>
            <a:pPr marR="265430">
              <a:spcAft>
                <a:spcPts val="0"/>
              </a:spcAft>
            </a:pPr>
            <a:r>
              <a:rPr lang="kk-KZ" sz="2800" b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19-жаттығу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R="265430">
              <a:spcAft>
                <a:spcPts val="0"/>
              </a:spcAft>
            </a:pPr>
            <a:r>
              <a:rPr lang="kk-KZ" sz="2800" b="1" dirty="0">
                <a:latin typeface="Times New Roman"/>
                <a:ea typeface="Calibri"/>
                <a:cs typeface="Times New Roman"/>
              </a:rPr>
              <a:t>1. Көлденең қимасының ауданы 1 мм</a:t>
            </a:r>
            <a:r>
              <a:rPr lang="kk-KZ" sz="2800" b="1" baseline="30000" dirty="0">
                <a:latin typeface="Times New Roman"/>
                <a:ea typeface="Calibri"/>
                <a:cs typeface="Times New Roman"/>
              </a:rPr>
              <a:t>2</a:t>
            </a:r>
            <a:r>
              <a:rPr lang="kk-KZ" sz="2800" b="1" dirty="0">
                <a:latin typeface="Times New Roman"/>
                <a:ea typeface="Calibri"/>
                <a:cs typeface="Times New Roman"/>
              </a:rPr>
              <a:t>, ұзындығы 24,2 м константан сымнан жасалған электр пешінің қыздыру элементінің кедергісін анықтаңдар</a:t>
            </a:r>
            <a:r>
              <a:rPr lang="kk-KZ" sz="2800" b="1" dirty="0" smtClean="0">
                <a:latin typeface="Times New Roman"/>
                <a:ea typeface="Calibri"/>
                <a:cs typeface="Times New Roman"/>
              </a:rPr>
              <a:t>.</a:t>
            </a:r>
            <a:r>
              <a:rPr lang="kk-KZ" sz="2800" b="1" dirty="0">
                <a:latin typeface="Times New Roman"/>
                <a:ea typeface="Calibri"/>
                <a:cs typeface="Times New Roman"/>
              </a:rPr>
              <a:t> </a:t>
            </a:r>
            <a:endParaRPr lang="ru-RU" sz="2800" b="1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5" name="Picture 7" descr="chel1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280" y="282580"/>
            <a:ext cx="1696627" cy="1320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6256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397</TotalTime>
  <Words>238</Words>
  <Application>Microsoft Office PowerPoint</Application>
  <PresentationFormat>Экран (4:3)</PresentationFormat>
  <Paragraphs>30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Исполнительная</vt:lpstr>
      <vt:lpstr>Справедливость</vt:lpstr>
      <vt:lpstr>Microsoft Equation 3.0</vt:lpstr>
      <vt:lpstr>Презентация PowerPoint</vt:lpstr>
      <vt:lpstr>Презентация PowerPoint</vt:lpstr>
      <vt:lpstr>Презентация PowerPoint</vt:lpstr>
      <vt:lpstr>Неміс физигі Г. Ом</vt:lpstr>
      <vt:lpstr>Ом заңы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QWERTY</dc:creator>
  <cp:lastModifiedBy>QWERTY</cp:lastModifiedBy>
  <cp:revision>18</cp:revision>
  <dcterms:created xsi:type="dcterms:W3CDTF">2018-01-20T10:37:03Z</dcterms:created>
  <dcterms:modified xsi:type="dcterms:W3CDTF">2018-01-21T16:40:09Z</dcterms:modified>
</cp:coreProperties>
</file>