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9" r:id="rId2"/>
    <p:sldId id="297" r:id="rId3"/>
    <p:sldId id="309" r:id="rId4"/>
    <p:sldId id="314" r:id="rId5"/>
    <p:sldId id="324" r:id="rId6"/>
    <p:sldId id="298" r:id="rId7"/>
    <p:sldId id="270" r:id="rId8"/>
    <p:sldId id="312" r:id="rId9"/>
    <p:sldId id="313" r:id="rId10"/>
    <p:sldId id="311" r:id="rId11"/>
    <p:sldId id="326" r:id="rId12"/>
    <p:sldId id="315" r:id="rId13"/>
    <p:sldId id="310" r:id="rId14"/>
    <p:sldId id="316" r:id="rId15"/>
    <p:sldId id="318" r:id="rId16"/>
    <p:sldId id="323" r:id="rId17"/>
    <p:sldId id="327" r:id="rId18"/>
    <p:sldId id="319" r:id="rId19"/>
    <p:sldId id="328" r:id="rId20"/>
    <p:sldId id="320" r:id="rId21"/>
    <p:sldId id="317" r:id="rId22"/>
    <p:sldId id="329" r:id="rId23"/>
    <p:sldId id="303" r:id="rId24"/>
    <p:sldId id="292" r:id="rId25"/>
    <p:sldId id="277" r:id="rId26"/>
    <p:sldId id="278" r:id="rId27"/>
    <p:sldId id="330" r:id="rId28"/>
    <p:sldId id="304" r:id="rId29"/>
    <p:sldId id="305" r:id="rId30"/>
    <p:sldId id="321" r:id="rId31"/>
  </p:sldIdLst>
  <p:sldSz cx="10548938" cy="74168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12763" indent="-55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5525" indent="-111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9875" indent="-168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2638" indent="-2238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86" y="-77"/>
      </p:cViewPr>
      <p:guideLst>
        <p:guide orient="horz" pos="2336"/>
        <p:guide pos="33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B5B821-EB14-4378-B2B6-7978DFB9F13D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685800"/>
            <a:ext cx="487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02E4E0-5667-492C-AE71-FAD3C0FEE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0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27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55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398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526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66492" algn="l" defTabSz="10265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9791" algn="l" defTabSz="10265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93089" algn="l" defTabSz="10265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06388" algn="l" defTabSz="10265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6F160D-FA1A-4A11-B0AD-06133C1C4EDD}" type="slidenum">
              <a:rPr lang="ru-RU" smtClean="0"/>
              <a:pPr eaLnBrk="1" hangingPunct="1"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71" y="2304016"/>
            <a:ext cx="8966597" cy="15898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2341" y="4202854"/>
            <a:ext cx="7384257" cy="18954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9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6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3D46-15E8-4B36-A521-B9DBD666664D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6139-3FE4-4C2E-A8C7-D75C5C3CA5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260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6018-886E-4A1B-90AB-218943243F3B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C8AD1-4655-4090-B1CA-C83E560211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338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47980" y="297016"/>
            <a:ext cx="2373511" cy="63283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447" y="297016"/>
            <a:ext cx="6944718" cy="63283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07331-A6FC-4C93-9C2D-B5C5F5DFBF0C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B56C6-C522-4ED1-A113-29B2823636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12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3BC0-FFC5-4EBC-93CA-848C54571B11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A3F7-66DC-4840-90D6-EB7C3C06C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829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294" y="4765981"/>
            <a:ext cx="8966597" cy="147305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3294" y="3143557"/>
            <a:ext cx="8966597" cy="16224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32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65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98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3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6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9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3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06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F6F5-7AB3-4874-9C66-72DB3960790E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60E0-B297-48F1-A018-39A232ED4E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824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7447" y="1730587"/>
            <a:ext cx="4659114" cy="489474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2377" y="1730587"/>
            <a:ext cx="4659114" cy="489474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F59BA-361A-4A23-B780-664EAB977EF3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BDB6-6C4C-44EE-A8B0-5717C84FFB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081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447" y="1660196"/>
            <a:ext cx="4660946" cy="6918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298" indent="0">
              <a:buNone/>
              <a:defRPr sz="2200" b="1"/>
            </a:lvl2pPr>
            <a:lvl3pPr marL="1026597" indent="0">
              <a:buNone/>
              <a:defRPr sz="2000" b="1"/>
            </a:lvl3pPr>
            <a:lvl4pPr marL="1539895" indent="0">
              <a:buNone/>
              <a:defRPr sz="1800" b="1"/>
            </a:lvl4pPr>
            <a:lvl5pPr marL="2053194" indent="0">
              <a:buNone/>
              <a:defRPr sz="1800" b="1"/>
            </a:lvl5pPr>
            <a:lvl6pPr marL="2566492" indent="0">
              <a:buNone/>
              <a:defRPr sz="1800" b="1"/>
            </a:lvl6pPr>
            <a:lvl7pPr marL="3079791" indent="0">
              <a:buNone/>
              <a:defRPr sz="1800" b="1"/>
            </a:lvl7pPr>
            <a:lvl8pPr marL="3593089" indent="0">
              <a:buNone/>
              <a:defRPr sz="1800" b="1"/>
            </a:lvl8pPr>
            <a:lvl9pPr marL="410638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447" y="2352087"/>
            <a:ext cx="4660946" cy="427324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58715" y="1660196"/>
            <a:ext cx="4662777" cy="6918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298" indent="0">
              <a:buNone/>
              <a:defRPr sz="2200" b="1"/>
            </a:lvl2pPr>
            <a:lvl3pPr marL="1026597" indent="0">
              <a:buNone/>
              <a:defRPr sz="2000" b="1"/>
            </a:lvl3pPr>
            <a:lvl4pPr marL="1539895" indent="0">
              <a:buNone/>
              <a:defRPr sz="1800" b="1"/>
            </a:lvl4pPr>
            <a:lvl5pPr marL="2053194" indent="0">
              <a:buNone/>
              <a:defRPr sz="1800" b="1"/>
            </a:lvl5pPr>
            <a:lvl6pPr marL="2566492" indent="0">
              <a:buNone/>
              <a:defRPr sz="1800" b="1"/>
            </a:lvl6pPr>
            <a:lvl7pPr marL="3079791" indent="0">
              <a:buNone/>
              <a:defRPr sz="1800" b="1"/>
            </a:lvl7pPr>
            <a:lvl8pPr marL="3593089" indent="0">
              <a:buNone/>
              <a:defRPr sz="1800" b="1"/>
            </a:lvl8pPr>
            <a:lvl9pPr marL="410638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58715" y="2352087"/>
            <a:ext cx="4662777" cy="427324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9317-9B8B-4947-8CF5-A5AEF037BE18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F397-7913-4C1A-BA8A-700B998487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593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B5E0-9C04-4100-BD3F-6B3153338380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ACAD-B153-4863-8121-F8E8FC46EB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22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ED459-BCF0-4F67-A95E-E32ECFD52498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4DDC-937B-4A14-AC38-E1C5DF73D3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723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447" y="295298"/>
            <a:ext cx="3470528" cy="125673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4342" y="295299"/>
            <a:ext cx="5897149" cy="633003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7447" y="1552034"/>
            <a:ext cx="3470528" cy="5073298"/>
          </a:xfrm>
        </p:spPr>
        <p:txBody>
          <a:bodyPr/>
          <a:lstStyle>
            <a:lvl1pPr marL="0" indent="0">
              <a:buNone/>
              <a:defRPr sz="1600"/>
            </a:lvl1pPr>
            <a:lvl2pPr marL="513298" indent="0">
              <a:buNone/>
              <a:defRPr sz="1300"/>
            </a:lvl2pPr>
            <a:lvl3pPr marL="1026597" indent="0">
              <a:buNone/>
              <a:defRPr sz="1100"/>
            </a:lvl3pPr>
            <a:lvl4pPr marL="1539895" indent="0">
              <a:buNone/>
              <a:defRPr sz="1000"/>
            </a:lvl4pPr>
            <a:lvl5pPr marL="2053194" indent="0">
              <a:buNone/>
              <a:defRPr sz="1000"/>
            </a:lvl5pPr>
            <a:lvl6pPr marL="2566492" indent="0">
              <a:buNone/>
              <a:defRPr sz="1000"/>
            </a:lvl6pPr>
            <a:lvl7pPr marL="3079791" indent="0">
              <a:buNone/>
              <a:defRPr sz="1000"/>
            </a:lvl7pPr>
            <a:lvl8pPr marL="3593089" indent="0">
              <a:buNone/>
              <a:defRPr sz="1000"/>
            </a:lvl8pPr>
            <a:lvl9pPr marL="410638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C044-F568-4F79-9F93-99926016D1CA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2FCC-EC13-4F31-B7E7-376020B4BD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36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666" y="5191760"/>
            <a:ext cx="6329363" cy="6129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67666" y="662705"/>
            <a:ext cx="6329363" cy="445008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3298" indent="0">
              <a:buNone/>
              <a:defRPr sz="3100"/>
            </a:lvl2pPr>
            <a:lvl3pPr marL="1026597" indent="0">
              <a:buNone/>
              <a:defRPr sz="2700"/>
            </a:lvl3pPr>
            <a:lvl4pPr marL="1539895" indent="0">
              <a:buNone/>
              <a:defRPr sz="2200"/>
            </a:lvl4pPr>
            <a:lvl5pPr marL="2053194" indent="0">
              <a:buNone/>
              <a:defRPr sz="2200"/>
            </a:lvl5pPr>
            <a:lvl6pPr marL="2566492" indent="0">
              <a:buNone/>
              <a:defRPr sz="2200"/>
            </a:lvl6pPr>
            <a:lvl7pPr marL="3079791" indent="0">
              <a:buNone/>
              <a:defRPr sz="2200"/>
            </a:lvl7pPr>
            <a:lvl8pPr marL="3593089" indent="0">
              <a:buNone/>
              <a:defRPr sz="2200"/>
            </a:lvl8pPr>
            <a:lvl9pPr marL="4106388" indent="0">
              <a:buNone/>
              <a:defRPr sz="22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67666" y="5804677"/>
            <a:ext cx="6329363" cy="870443"/>
          </a:xfrm>
        </p:spPr>
        <p:txBody>
          <a:bodyPr/>
          <a:lstStyle>
            <a:lvl1pPr marL="0" indent="0">
              <a:buNone/>
              <a:defRPr sz="1600"/>
            </a:lvl1pPr>
            <a:lvl2pPr marL="513298" indent="0">
              <a:buNone/>
              <a:defRPr sz="1300"/>
            </a:lvl2pPr>
            <a:lvl3pPr marL="1026597" indent="0">
              <a:buNone/>
              <a:defRPr sz="1100"/>
            </a:lvl3pPr>
            <a:lvl4pPr marL="1539895" indent="0">
              <a:buNone/>
              <a:defRPr sz="1000"/>
            </a:lvl4pPr>
            <a:lvl5pPr marL="2053194" indent="0">
              <a:buNone/>
              <a:defRPr sz="1000"/>
            </a:lvl5pPr>
            <a:lvl6pPr marL="2566492" indent="0">
              <a:buNone/>
              <a:defRPr sz="1000"/>
            </a:lvl6pPr>
            <a:lvl7pPr marL="3079791" indent="0">
              <a:buNone/>
              <a:defRPr sz="1000"/>
            </a:lvl7pPr>
            <a:lvl8pPr marL="3593089" indent="0">
              <a:buNone/>
              <a:defRPr sz="1000"/>
            </a:lvl8pPr>
            <a:lvl9pPr marL="410638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DEE-52A2-4286-9CF1-6D9B89A772C8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2BB04-D8A1-4A0A-9B01-5CA8B4B8B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030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296863"/>
            <a:ext cx="949483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660" tIns="51330" rIns="102660" bIns="513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527050" y="1730375"/>
            <a:ext cx="94948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660" tIns="51330" rIns="102660" bIns="51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7050" y="6873875"/>
            <a:ext cx="2462213" cy="395288"/>
          </a:xfrm>
          <a:prstGeom prst="rect">
            <a:avLst/>
          </a:prstGeom>
        </p:spPr>
        <p:txBody>
          <a:bodyPr vert="horz" lIns="102660" tIns="51330" rIns="102660" bIns="5133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55B745-653C-4CC8-977F-1498BEF18299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5" y="6873875"/>
            <a:ext cx="3341688" cy="395288"/>
          </a:xfrm>
          <a:prstGeom prst="rect">
            <a:avLst/>
          </a:prstGeom>
        </p:spPr>
        <p:txBody>
          <a:bodyPr vert="horz" lIns="102660" tIns="51330" rIns="102660" bIns="5133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9675" y="6873875"/>
            <a:ext cx="2462213" cy="395288"/>
          </a:xfrm>
          <a:prstGeom prst="rect">
            <a:avLst/>
          </a:prstGeom>
        </p:spPr>
        <p:txBody>
          <a:bodyPr vert="horz" lIns="102660" tIns="51330" rIns="102660" bIns="513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C163C7-091E-4508-BF3F-3322078A4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1329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659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989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5319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3438" indent="-3206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5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5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9813" indent="-255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3141" indent="-256649" algn="l" defTabSz="10265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6440" indent="-256649" algn="l" defTabSz="10265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9738" indent="-256649" algn="l" defTabSz="10265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3037" indent="-256649" algn="l" defTabSz="10265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98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597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895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94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6492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9791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3089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388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H:\Documents and Settings\Aida\Рабочий стол\текстуры и фоны, клипарты\idpe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3082">
            <a:off x="3571875" y="1708150"/>
            <a:ext cx="2997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H:\Documents and Settings\Aida\Рабочий стол\текстуры и фоны, клипарты\новеньки картинки\pencil rolling 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1931988"/>
            <a:ext cx="31115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906463" y="3322638"/>
            <a:ext cx="8570912" cy="19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60" tIns="51330" rIns="102660" bIns="51330">
            <a:spAutoFit/>
          </a:bodyPr>
          <a:lstStyle/>
          <a:p>
            <a:pPr algn="ctr">
              <a:defRPr/>
            </a:pPr>
            <a:r>
              <a:rPr lang="kk-KZ" sz="6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“Бөлігі бойынша санды табу”</a:t>
            </a:r>
            <a:endParaRPr lang="ru-RU" sz="61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6E9810-B1F5-4A6F-81BC-5CD892DB8D32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BA2CC-2D81-45C2-A558-F8CA3D0C675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30200" y="927100"/>
            <a:ext cx="10218738" cy="44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7" tIns="51323" rIns="102647" bIns="51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Қайталау </a:t>
            </a: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сұрақтары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endParaRPr lang="kk-KZ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Бөлшекті қалай көбейтеміз? </a:t>
            </a:r>
            <a:r>
              <a:rPr lang="kk-KZ" sz="2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 келтіріңдер.</a:t>
            </a:r>
            <a:endParaRPr lang="ru-RU" sz="2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Натурал санды бөлшек санға қалай көбейтеді? </a:t>
            </a:r>
            <a:r>
              <a:rPr lang="kk-KZ" sz="2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 келтіріңдер</a:t>
            </a:r>
            <a:r>
              <a:rPr lang="kk-KZ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Аралас сандарды қалай көбейтеді? </a:t>
            </a:r>
            <a:r>
              <a:rPr lang="kk-KZ" sz="2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 келтіріңдер.</a:t>
            </a:r>
            <a:endParaRPr lang="ru-RU" sz="2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k-KZ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Санның бөлігі қалай табылады? </a:t>
            </a:r>
            <a:r>
              <a:rPr lang="kk-KZ" sz="2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 келтіріңдер</a:t>
            </a:r>
            <a:r>
              <a:rPr lang="kk-KZ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k-KZ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Өзара кері сандар қандай сандар? </a:t>
            </a:r>
            <a:r>
              <a:rPr lang="kk-KZ" sz="2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 келтіріңдер.</a:t>
            </a:r>
            <a:endParaRPr lang="ru-RU" sz="2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23BC0-FFC5-4EBC-93CA-848C54571B11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A3F7-66DC-4840-90D6-EB7C3C06C8D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5313" y="2565392"/>
            <a:ext cx="8549512" cy="93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Талапты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ерге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нұр жауар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41363" y="1236663"/>
            <a:ext cx="9148762" cy="123507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60" tIns="51330" rIns="102660" bIns="5133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823913" y="1468438"/>
            <a:ext cx="1978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7" tIns="51323" rIns="102647" bIns="51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кезе</a:t>
            </a:r>
            <a:r>
              <a:rPr lang="kk-KZ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ң. </a:t>
            </a:r>
            <a:endParaRPr lang="ru-RU" sz="4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84488" y="1468438"/>
          <a:ext cx="6840537" cy="731837"/>
        </p:xfrm>
        <a:graphic>
          <a:graphicData uri="http://schemas.openxmlformats.org/drawingml/2006/table">
            <a:tbl>
              <a:tblPr/>
              <a:tblGrid>
                <a:gridCol w="1382759"/>
                <a:gridCol w="1357119"/>
                <a:gridCol w="1360781"/>
                <a:gridCol w="1357119"/>
                <a:gridCol w="1382759"/>
              </a:tblGrid>
              <a:tr h="731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Ң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8" name="Picture 2" descr="C:\Users\Askhad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627313"/>
            <a:ext cx="397351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Box 8"/>
          <p:cNvSpPr txBox="1">
            <a:spLocks noChangeArrowheads="1"/>
          </p:cNvSpPr>
          <p:nvPr/>
        </p:nvSpPr>
        <p:spPr bwMode="auto">
          <a:xfrm>
            <a:off x="2060575" y="5099050"/>
            <a:ext cx="7747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2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Әлемнің әміршісі – еңбек.Тек еңбекпен ғана жеміс өнбек, тек еңбек қана бар қиындықты жеңбек.»</a:t>
            </a:r>
          </a:p>
          <a:p>
            <a:pPr algn="r" eaLnBrk="1" hangingPunct="1"/>
            <a:r>
              <a:rPr lang="kk-KZ" sz="29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Н.Ә. Назарбаев</a:t>
            </a:r>
            <a:endParaRPr lang="ru-RU" sz="29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622425"/>
            <a:ext cx="4697413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5110163" y="2239963"/>
            <a:ext cx="543877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7" tIns="51323" rIns="102647" bIns="51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Сары жұмыртқа  барлық  жұмыртқаның  қандай  бөлігін құрайды?</a:t>
            </a:r>
            <a:endParaRPr lang="ru-RU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207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647" tIns="51323" rIns="102647" bIns="51323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10548938" cy="7416800"/>
        </p:xfrm>
        <a:graphic>
          <a:graphicData uri="http://schemas.openxmlformats.org/presentationml/2006/ole">
            <p:oleObj spid="_x0000_s2053" name="Слайд" r:id="rId3" imgW="4570524" imgH="342750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330200" y="385763"/>
            <a:ext cx="10218738" cy="596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7" tIns="51323" rIns="102647" bIns="51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Санның бөлігін табу</a:t>
            </a:r>
            <a:endParaRPr lang="ru-RU" sz="4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3100" b="1" u="sng" dirty="0">
                <a:latin typeface="Times New Roman" pitchFamily="18" charset="0"/>
                <a:cs typeface="Times New Roman" pitchFamily="18" charset="0"/>
              </a:rPr>
              <a:t>Есеп:</a:t>
            </a:r>
            <a:r>
              <a:rPr lang="kk-KZ" sz="3100" b="1" dirty="0">
                <a:latin typeface="Times New Roman" pitchFamily="18" charset="0"/>
                <a:cs typeface="Times New Roman" pitchFamily="18" charset="0"/>
              </a:rPr>
              <a:t> Математика кабинетінің еденінің ауданы 36 м</a:t>
            </a:r>
            <a:r>
              <a:rPr lang="kk-KZ" sz="31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100" b="1" dirty="0">
                <a:latin typeface="Times New Roman" pitchFamily="18" charset="0"/>
                <a:cs typeface="Times New Roman" pitchFamily="18" charset="0"/>
              </a:rPr>
              <a:t>. Еденнің      -інде парталар орналасқан. Парталар </a:t>
            </a:r>
          </a:p>
          <a:p>
            <a:pPr eaLnBrk="1" hangingPunct="1"/>
            <a:r>
              <a:rPr lang="kk-KZ" sz="3100" b="1" dirty="0">
                <a:latin typeface="Times New Roman" pitchFamily="18" charset="0"/>
                <a:cs typeface="Times New Roman" pitchFamily="18" charset="0"/>
              </a:rPr>
              <a:t>орналасқан еденнің ауданын табыңыз.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31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kk-KZ" sz="3100" b="1" baseline="-25000" dirty="0">
                <a:latin typeface="Times New Roman" pitchFamily="18" charset="0"/>
                <a:cs typeface="Times New Roman" pitchFamily="18" charset="0"/>
              </a:rPr>
              <a:t>еден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3100" b="1" dirty="0">
                <a:latin typeface="Times New Roman" pitchFamily="18" charset="0"/>
                <a:cs typeface="Times New Roman" pitchFamily="18" charset="0"/>
              </a:rPr>
              <a:t> 36м</a:t>
            </a:r>
            <a:r>
              <a:rPr lang="kk-KZ" sz="31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3100" b="1" dirty="0">
                <a:latin typeface="Times New Roman" pitchFamily="18" charset="0"/>
                <a:cs typeface="Times New Roman" pitchFamily="18" charset="0"/>
              </a:rPr>
              <a:t>Парта- </a:t>
            </a:r>
            <a:r>
              <a:rPr lang="kk-KZ" sz="3100" b="1" dirty="0" smtClean="0">
                <a:latin typeface="Times New Roman" pitchFamily="18" charset="0"/>
                <a:cs typeface="Times New Roman" pitchFamily="18" charset="0"/>
              </a:rPr>
              <a:t>     бөлігі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kk-KZ" sz="3100" b="1" baseline="-25000" dirty="0">
                <a:latin typeface="Times New Roman" pitchFamily="18" charset="0"/>
                <a:cs typeface="Times New Roman" pitchFamily="18" charset="0"/>
              </a:rPr>
              <a:t>парта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31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31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207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647" tIns="51323" rIns="102647" bIns="51323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74007" y="3636962"/>
          <a:ext cx="577850" cy="1004887"/>
        </p:xfrm>
        <a:graphic>
          <a:graphicData uri="http://schemas.openxmlformats.org/presentationml/2006/ole">
            <p:oleObj spid="_x0000_s3088" name="Формула" r:id="rId3" imgW="139639" imgH="393529" progId="Equation.3">
              <p:embed/>
            </p:oleObj>
          </a:graphicData>
        </a:graphic>
      </p:graphicFrame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207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647" tIns="51323" rIns="102647" bIns="51323" anchor="ctr">
            <a:spAutoFit/>
          </a:bodyPr>
          <a:lstStyle/>
          <a:p>
            <a:endParaRPr lang="ru-RU"/>
          </a:p>
        </p:txBody>
      </p:sp>
      <p:sp>
        <p:nvSpPr>
          <p:cNvPr id="3080" name="AutoShape 5"/>
          <p:cNvSpPr>
            <a:spLocks noChangeArrowheads="1"/>
          </p:cNvSpPr>
          <p:nvPr/>
        </p:nvSpPr>
        <p:spPr bwMode="auto">
          <a:xfrm>
            <a:off x="3543300" y="2781300"/>
            <a:ext cx="823913" cy="1344613"/>
          </a:xfrm>
          <a:custGeom>
            <a:avLst/>
            <a:gdLst>
              <a:gd name="T0" fmla="*/ 643918896 w 21600"/>
              <a:gd name="T1" fmla="*/ 0 h 21600"/>
              <a:gd name="T2" fmla="*/ 386334214 w 21600"/>
              <a:gd name="T3" fmla="*/ 1483948400 h 21600"/>
              <a:gd name="T4" fmla="*/ 0 w 21600"/>
              <a:gd name="T5" fmla="*/ 2147483647 h 21600"/>
              <a:gd name="T6" fmla="*/ 386334214 w 21600"/>
              <a:gd name="T7" fmla="*/ 2147483647 h 21600"/>
              <a:gd name="T8" fmla="*/ 772668427 w 21600"/>
              <a:gd name="T9" fmla="*/ 2147483647 h 21600"/>
              <a:gd name="T10" fmla="*/ 901460692 w 21600"/>
              <a:gd name="T11" fmla="*/ 14839484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2647" tIns="51323" rIns="102647" bIns="51323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75263" y="2549525"/>
            <a:ext cx="4860925" cy="2859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47" tIns="51323" rIns="102647" bIns="5132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81900" y="2859088"/>
            <a:ext cx="2060575" cy="2239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47" tIns="51323" rIns="102647" bIns="5132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3" name="TextBox 12"/>
          <p:cNvSpPr txBox="1">
            <a:spLocks noChangeArrowheads="1"/>
          </p:cNvSpPr>
          <p:nvPr/>
        </p:nvSpPr>
        <p:spPr bwMode="auto">
          <a:xfrm>
            <a:off x="5438775" y="2935288"/>
            <a:ext cx="1566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7" tIns="51323" rIns="102647" bIns="51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3100" b="1">
                <a:latin typeface="Times New Roman" pitchFamily="18" charset="0"/>
                <a:cs typeface="Times New Roman" pitchFamily="18" charset="0"/>
              </a:rPr>
              <a:t>Еден</a:t>
            </a:r>
            <a:endParaRPr lang="ru-RU" sz="31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TextBox 13"/>
          <p:cNvSpPr txBox="1">
            <a:spLocks noChangeArrowheads="1"/>
          </p:cNvSpPr>
          <p:nvPr/>
        </p:nvSpPr>
        <p:spPr bwMode="auto">
          <a:xfrm>
            <a:off x="7747000" y="2935288"/>
            <a:ext cx="1730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7" tIns="51323" rIns="102647" bIns="51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3100" b="1">
                <a:latin typeface="Times New Roman" pitchFamily="18" charset="0"/>
                <a:cs typeface="Times New Roman" pitchFamily="18" charset="0"/>
              </a:rPr>
              <a:t>Парта</a:t>
            </a:r>
            <a:endParaRPr lang="ru-RU" sz="31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916883" y="1422384"/>
          <a:ext cx="576263" cy="849312"/>
        </p:xfrm>
        <a:graphic>
          <a:graphicData uri="http://schemas.openxmlformats.org/presentationml/2006/ole">
            <p:oleObj spid="_x0000_s3090" name="Формула" r:id="rId4" imgW="139639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23BC0-FFC5-4EBC-93CA-848C54571B11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A3F7-66DC-4840-90D6-EB7C3C06C8D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999" y="2922582"/>
            <a:ext cx="9382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Шешуі: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kk-KZ" sz="4800" b="1" baseline="-25000" dirty="0" smtClean="0">
                <a:latin typeface="Times New Roman" pitchFamily="18" charset="0"/>
                <a:cs typeface="Times New Roman" pitchFamily="18" charset="0"/>
              </a:rPr>
              <a:t>парта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 36 *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=20 м</a:t>
            </a:r>
            <a:r>
              <a:rPr lang="ru-RU" sz="4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6060287" y="2779706"/>
          <a:ext cx="790577" cy="1230511"/>
        </p:xfrm>
        <a:graphic>
          <a:graphicData uri="http://schemas.openxmlformats.org/presentationml/2006/ole">
            <p:oleObj spid="_x0000_s34818" name="Формула" r:id="rId3" imgW="139639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k-KZ" sz="6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“Еңбек – түбі береке”</a:t>
            </a:r>
            <a:endParaRPr lang="ru-RU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23BC0-FFC5-4EBC-93CA-848C54571B11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A3F7-66DC-4840-90D6-EB7C3C06C8D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3913" y="1390650"/>
            <a:ext cx="9312275" cy="2627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47" tIns="51323" rIns="102647" bIns="51323" anchor="ctr"/>
          <a:lstStyle/>
          <a:p>
            <a:pPr>
              <a:defRPr/>
            </a:pPr>
            <a:r>
              <a:rPr lang="kk-KZ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Анықтама:</a:t>
            </a:r>
            <a:r>
              <a:rPr lang="kk-KZ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Бөлігі бойынша санды табу үшін бөлікке сәйкес санды осы бөлшекке бөлу керек.</a:t>
            </a:r>
            <a:endParaRPr lang="ru-RU" sz="4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4171950"/>
            <a:ext cx="18669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094163"/>
            <a:ext cx="20701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sz="48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r>
              <a:rPr lang="kk-KZ" sz="48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Бөлігі бойынша санды        	 теңдеу құру арқылы да  		       табуға болады.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23BC0-FFC5-4EBC-93CA-848C54571B11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A3F7-66DC-4840-90D6-EB7C3C06C8D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71218B-BD21-4126-957C-BF0D88ACCF97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A78D7-02D1-4227-AE90-33CEDB75C7A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100" name="Содержимое 2"/>
          <p:cNvSpPr>
            <a:spLocks noGrp="1"/>
          </p:cNvSpPr>
          <p:nvPr>
            <p:ph idx="4294967295"/>
          </p:nvPr>
        </p:nvSpPr>
        <p:spPr>
          <a:xfrm>
            <a:off x="493713" y="927100"/>
            <a:ext cx="10055225" cy="5640388"/>
          </a:xfrm>
        </p:spPr>
        <p:txBody>
          <a:bodyPr/>
          <a:lstStyle/>
          <a:p>
            <a:pPr marL="384974" indent="-384974" algn="ctr">
              <a:buFont typeface="Arial" charset="0"/>
              <a:buNone/>
              <a:defRPr/>
            </a:pPr>
            <a:r>
              <a:rPr lang="kk-KZ" sz="6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kk-KZ" sz="6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4974" indent="-384974">
              <a:defRPr/>
            </a:pPr>
            <a:r>
              <a:rPr lang="kk-KZ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Білімділігі:</a:t>
            </a:r>
            <a:r>
              <a:rPr lang="kk-KZ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b="1" dirty="0" smtClean="0">
                <a:latin typeface="Times New Roman" pitchFamily="18" charset="0"/>
                <a:cs typeface="Times New Roman" pitchFamily="18" charset="0"/>
              </a:rPr>
              <a:t>Жай бөлшектерді, аралас сандарды көбейту және бөлуден алған білімдерін жүйелеу, тиянақтау, толықтыру, бөлігі бойынша санды табу ережесін үйрету.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84974" indent="-384974">
              <a:defRPr/>
            </a:pPr>
            <a:r>
              <a:rPr lang="kk-KZ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Дамытушылығы:</a:t>
            </a:r>
            <a:r>
              <a:rPr lang="kk-KZ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b="1" dirty="0" smtClean="0">
                <a:latin typeface="Times New Roman" pitchFamily="18" charset="0"/>
                <a:cs typeface="Times New Roman" pitchFamily="18" charset="0"/>
              </a:rPr>
              <a:t>Оқушылардың өз бетімен жұмыс жасау, берілген тапсырманы тиянақты орындау, жай бөлшекті жазу калиграфиясын таза, көркем жазу дағдыларын дамыту;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84974" indent="-384974">
              <a:defRPr/>
            </a:pPr>
            <a:r>
              <a:rPr lang="kk-KZ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Тәрбиелілігі:</a:t>
            </a:r>
            <a:r>
              <a:rPr lang="kk-KZ" sz="2900" b="1" dirty="0" smtClean="0">
                <a:latin typeface="Times New Roman" pitchFamily="18" charset="0"/>
                <a:cs typeface="Times New Roman" pitchFamily="18" charset="0"/>
              </a:rPr>
              <a:t> Оқушыларды Абайдың өлеңдерін сыйлауға, құрметтеуге тәрбиелеу</a:t>
            </a: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741363" y="1390650"/>
            <a:ext cx="9148762" cy="1236663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60" tIns="51330" rIns="102660" bIns="5133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823913" y="1622425"/>
            <a:ext cx="25542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7" tIns="51323" rIns="102647" bIns="51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кезең.</a:t>
            </a:r>
            <a:endParaRPr lang="ru-RU" sz="4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84488" y="1700213"/>
          <a:ext cx="6840540" cy="611187"/>
        </p:xfrm>
        <a:graphic>
          <a:graphicData uri="http://schemas.openxmlformats.org/drawingml/2006/table">
            <a:tbl>
              <a:tblPr/>
              <a:tblGrid>
                <a:gridCol w="855296"/>
                <a:gridCol w="855297"/>
                <a:gridCol w="855296"/>
                <a:gridCol w="855297"/>
                <a:gridCol w="853465"/>
                <a:gridCol w="855296"/>
                <a:gridCol w="855297"/>
                <a:gridCol w="855296"/>
              </a:tblGrid>
              <a:tr h="611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Ң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6" name="Picture 2" descr="C:\Users\Askhad\Desktop\matem-mod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090863"/>
            <a:ext cx="315277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7" name="TextBox 9"/>
          <p:cNvSpPr txBox="1">
            <a:spLocks noChangeArrowheads="1"/>
          </p:cNvSpPr>
          <p:nvPr/>
        </p:nvSpPr>
        <p:spPr bwMode="auto">
          <a:xfrm>
            <a:off x="345247" y="3167063"/>
            <a:ext cx="5588828" cy="167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kk-KZ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88C91-4E35-411E-9F2D-7EF4DF0A11E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0200" y="1004888"/>
            <a:ext cx="9888538" cy="3473450"/>
          </a:xfrm>
          <a:prstGeom prst="rect">
            <a:avLst/>
          </a:prstGeom>
          <a:noFill/>
        </p:spPr>
        <p:txBody>
          <a:bodyPr lIns="102647" tIns="51323" rIns="102647" bIns="51323">
            <a:spAutoFit/>
          </a:bodyPr>
          <a:lstStyle/>
          <a:p>
            <a:pPr marL="384927" indent="-384927">
              <a:buFont typeface="+mj-lt"/>
              <a:buAutoNum type="arabicPeriod"/>
              <a:defRPr/>
            </a:pP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Оқулықтан: </a:t>
            </a:r>
            <a:r>
              <a:rPr lang="kk-KZ" sz="3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3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830 (а), 831, 834 </a:t>
            </a: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есептер.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4927" indent="-384927">
              <a:buFont typeface="+mj-lt"/>
              <a:buAutoNum type="arabicPeriod"/>
              <a:defRPr/>
            </a:pP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Кеспе парақшалар таратылады</a:t>
            </a:r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КЕСПЕ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Есептің </a:t>
            </a:r>
            <a:r>
              <a:rPr lang="kk-KZ" sz="2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кестедегі жауаптарымен бір бағанға оның тұсындағы әріптерді қойыңдар. Сонда сендер бір сөз оқи </a:t>
            </a:r>
            <a:r>
              <a:rPr lang="kk-KZ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			аласыңдар</a:t>
            </a:r>
            <a:r>
              <a:rPr lang="kk-KZ" sz="2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4927" indent="-384927">
              <a:defRPr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1" descr="C:\Users\Askhad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851276"/>
            <a:ext cx="101361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C:\Users\Askhad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1263"/>
            <a:ext cx="104663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kk-KZ" sz="8000" b="1" dirty="0" smtClean="0">
                <a:solidFill>
                  <a:schemeClr val="accent2">
                    <a:lumMod val="50000"/>
                  </a:schemeClr>
                </a:solidFill>
              </a:rPr>
              <a:t>   “Жол жетпеген жерге, ой жетеді”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23BC0-FFC5-4EBC-93CA-848C54571B11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A3F7-66DC-4840-90D6-EB7C3C06C8D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3EF34F-0F54-4529-954F-CB4BB292BF11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2400D-B88D-4668-BA96-35BF75B5DD3A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93713" y="1390650"/>
            <a:ext cx="9852854" cy="153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ШЫҒАРМАШЫЛЫҚ жұмыс: </a:t>
            </a: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«Дарын» дегеніміз кім</a:t>
            </a:r>
            <a:r>
              <a:rPr lang="kk-KZ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kk-KZ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Ендеше сыныбымыздың</a:t>
            </a:r>
            <a:r>
              <a:rPr lang="kk-KZ" sz="3100" b="1" dirty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kk-KZ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Дарынды </a:t>
            </a:r>
            <a:r>
              <a:rPr lang="kk-KZ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дарабозын 				анықтайық</a:t>
            </a:r>
            <a:r>
              <a:rPr lang="kk-KZ" sz="31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207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660" tIns="51330" rIns="102660" bIns="51330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896938" y="3708400"/>
          <a:ext cx="8761412" cy="2173288"/>
        </p:xfrm>
        <a:graphic>
          <a:graphicData uri="http://schemas.openxmlformats.org/presentationml/2006/ole">
            <p:oleObj spid="_x0000_s4104" name="Формула" r:id="rId3" imgW="15113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41363" y="1390650"/>
            <a:ext cx="9148762" cy="1236663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60" tIns="51330" rIns="102660" bIns="5133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BC1CFB1-7D21-4C0D-BA26-59A2AB93162C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110CE-8BAA-4A23-AE29-800A93C3BA58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32138" y="1700213"/>
          <a:ext cx="6427787" cy="615950"/>
        </p:xfrm>
        <a:graphic>
          <a:graphicData uri="http://schemas.openxmlformats.org/drawingml/2006/table">
            <a:tbl>
              <a:tblPr/>
              <a:tblGrid>
                <a:gridCol w="910146"/>
                <a:gridCol w="908314"/>
                <a:gridCol w="911977"/>
                <a:gridCol w="926627"/>
                <a:gridCol w="921132"/>
                <a:gridCol w="928459"/>
                <a:gridCol w="921132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1" marR="79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1" marR="79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1" marR="79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1" marR="79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1" marR="79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1" marR="79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1" marR="791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3" name="TextBox 7"/>
          <p:cNvSpPr txBox="1">
            <a:spLocks noChangeArrowheads="1"/>
          </p:cNvSpPr>
          <p:nvPr/>
        </p:nvSpPr>
        <p:spPr bwMode="auto">
          <a:xfrm>
            <a:off x="823913" y="1622425"/>
            <a:ext cx="25542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7" tIns="51323" rIns="102647" bIns="51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кезең.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4" name="Picture 24" descr="C:\Users\Askhad\Desktop\Математика суретер\mathste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859088"/>
            <a:ext cx="38131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Box 5"/>
          <p:cNvSpPr txBox="1">
            <a:spLocks noChangeArrowheads="1"/>
          </p:cNvSpPr>
          <p:nvPr/>
        </p:nvSpPr>
        <p:spPr bwMode="auto">
          <a:xfrm>
            <a:off x="412750" y="695325"/>
            <a:ext cx="9723438" cy="61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kk-KZ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кезеңде жұптық тапсырма тестпен жұмыстанамыз</a:t>
            </a:r>
            <a:r>
              <a:rPr lang="kk-KZ" sz="27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7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Дұрыс бөлшекті тап:           А. 12/5;   Б. 8/5;   В. 7/5;   Г. 3/5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Бұрыс бөлшекті тап:           А. 3/7;  Б. 12/7;  В. 5/7;   Г. 1/7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Есепте: 7/15+4/15:         А. 13/15;  Б. 8/15;  В. 11/30;  Г. 11/15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Есепте: 11/19-5/19:      А. 6/19;  Б. 16/19;  В. 16/38;  Г. 5/19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3:14 бөліндісін бөлшек түрінде жаз:    А. 14/3;  Б. 3/3;          </a:t>
            </a:r>
          </a:p>
          <a:p>
            <a:pPr eaLnBrk="1" hangingPunct="1"/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В. 3/14;  Г. 14/14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13/37 бөлшегін бөлінді түрінде жаз:   А. 13:37;  Б. 13*37; </a:t>
            </a:r>
          </a:p>
          <a:p>
            <a:pPr eaLnBrk="1" hangingPunct="1"/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В. 37:13;  Г. 13+37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25/23 бөлшегін аралас сан түрінде жаз.   А.        ; Б.       ;  </a:t>
            </a:r>
          </a:p>
          <a:p>
            <a:pPr eaLnBrk="1" hangingPunct="1"/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eaLnBrk="1" hangingPunct="1"/>
            <a:r>
              <a:rPr lang="kk-KZ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В.         ;  Г.  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Rectangle 115"/>
          <p:cNvSpPr>
            <a:spLocks noChangeArrowheads="1"/>
          </p:cNvSpPr>
          <p:nvPr/>
        </p:nvSpPr>
        <p:spPr bwMode="auto">
          <a:xfrm>
            <a:off x="0" y="0"/>
            <a:ext cx="207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660" tIns="51330" rIns="102660" bIns="51330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114"/>
          <p:cNvGraphicFramePr>
            <a:graphicFrameLocks noChangeAspect="1"/>
          </p:cNvGraphicFramePr>
          <p:nvPr/>
        </p:nvGraphicFramePr>
        <p:xfrm>
          <a:off x="7560485" y="5065722"/>
          <a:ext cx="658813" cy="766762"/>
        </p:xfrm>
        <a:graphic>
          <a:graphicData uri="http://schemas.openxmlformats.org/presentationml/2006/ole">
            <p:oleObj spid="_x0000_s5138" name="Формула" r:id="rId3" imgW="317160" imgH="393480" progId="Equation.3">
              <p:embed/>
            </p:oleObj>
          </a:graphicData>
        </a:graphic>
      </p:graphicFrame>
      <p:sp>
        <p:nvSpPr>
          <p:cNvPr id="5129" name="Rectangle 117"/>
          <p:cNvSpPr>
            <a:spLocks noChangeArrowheads="1"/>
          </p:cNvSpPr>
          <p:nvPr/>
        </p:nvSpPr>
        <p:spPr bwMode="auto">
          <a:xfrm>
            <a:off x="0" y="0"/>
            <a:ext cx="207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660" tIns="51330" rIns="102660" bIns="51330" anchor="ctr">
            <a:spAutoFit/>
          </a:bodyPr>
          <a:lstStyle/>
          <a:p>
            <a:endParaRPr lang="ru-RU"/>
          </a:p>
        </p:txBody>
      </p:sp>
      <p:graphicFrame>
        <p:nvGraphicFramePr>
          <p:cNvPr id="5123" name="Object 116"/>
          <p:cNvGraphicFramePr>
            <a:graphicFrameLocks noChangeAspect="1"/>
          </p:cNvGraphicFramePr>
          <p:nvPr/>
        </p:nvGraphicFramePr>
        <p:xfrm>
          <a:off x="8846369" y="4994284"/>
          <a:ext cx="741362" cy="863600"/>
        </p:xfrm>
        <a:graphic>
          <a:graphicData uri="http://schemas.openxmlformats.org/presentationml/2006/ole">
            <p:oleObj spid="_x0000_s5139" name="Формула" r:id="rId4" imgW="317225" imgH="393359" progId="Equation.3">
              <p:embed/>
            </p:oleObj>
          </a:graphicData>
        </a:graphic>
      </p:graphicFrame>
      <p:sp>
        <p:nvSpPr>
          <p:cNvPr id="5130" name="Rectangle 119"/>
          <p:cNvSpPr>
            <a:spLocks noChangeArrowheads="1"/>
          </p:cNvSpPr>
          <p:nvPr/>
        </p:nvSpPr>
        <p:spPr bwMode="auto">
          <a:xfrm>
            <a:off x="0" y="0"/>
            <a:ext cx="207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660" tIns="51330" rIns="102660" bIns="51330" anchor="ctr">
            <a:spAutoFit/>
          </a:bodyPr>
          <a:lstStyle/>
          <a:p>
            <a:endParaRPr lang="ru-RU"/>
          </a:p>
        </p:txBody>
      </p:sp>
      <p:graphicFrame>
        <p:nvGraphicFramePr>
          <p:cNvPr id="5124" name="Object 118"/>
          <p:cNvGraphicFramePr>
            <a:graphicFrameLocks noChangeAspect="1"/>
          </p:cNvGraphicFramePr>
          <p:nvPr/>
        </p:nvGraphicFramePr>
        <p:xfrm>
          <a:off x="7631923" y="5922978"/>
          <a:ext cx="582613" cy="773113"/>
        </p:xfrm>
        <a:graphic>
          <a:graphicData uri="http://schemas.openxmlformats.org/presentationml/2006/ole">
            <p:oleObj spid="_x0000_s5140" name="Формула" r:id="rId5" imgW="279279" imgH="393529" progId="Equation.3">
              <p:embed/>
            </p:oleObj>
          </a:graphicData>
        </a:graphic>
      </p:graphicFrame>
      <p:sp>
        <p:nvSpPr>
          <p:cNvPr id="5131" name="Rectangle 121"/>
          <p:cNvSpPr>
            <a:spLocks noChangeArrowheads="1"/>
          </p:cNvSpPr>
          <p:nvPr/>
        </p:nvSpPr>
        <p:spPr bwMode="auto">
          <a:xfrm>
            <a:off x="0" y="0"/>
            <a:ext cx="207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660" tIns="51330" rIns="102660" bIns="51330" anchor="ctr">
            <a:spAutoFit/>
          </a:bodyPr>
          <a:lstStyle/>
          <a:p>
            <a:endParaRPr lang="ru-RU"/>
          </a:p>
        </p:txBody>
      </p:sp>
      <p:sp>
        <p:nvSpPr>
          <p:cNvPr id="5132" name="Rectangle 123"/>
          <p:cNvSpPr>
            <a:spLocks noChangeArrowheads="1"/>
          </p:cNvSpPr>
          <p:nvPr/>
        </p:nvSpPr>
        <p:spPr bwMode="auto">
          <a:xfrm>
            <a:off x="0" y="0"/>
            <a:ext cx="207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660" tIns="51330" rIns="102660" bIns="51330" anchor="ctr">
            <a:spAutoFit/>
          </a:bodyPr>
          <a:lstStyle/>
          <a:p>
            <a:endParaRPr lang="ru-RU"/>
          </a:p>
        </p:txBody>
      </p:sp>
      <p:graphicFrame>
        <p:nvGraphicFramePr>
          <p:cNvPr id="5126" name="Object 122"/>
          <p:cNvGraphicFramePr>
            <a:graphicFrameLocks noChangeAspect="1"/>
          </p:cNvGraphicFramePr>
          <p:nvPr/>
        </p:nvGraphicFramePr>
        <p:xfrm>
          <a:off x="8917807" y="5851540"/>
          <a:ext cx="741362" cy="863600"/>
        </p:xfrm>
        <a:graphic>
          <a:graphicData uri="http://schemas.openxmlformats.org/presentationml/2006/ole">
            <p:oleObj spid="_x0000_s5142" name="Формула" r:id="rId6" imgW="317225" imgH="39335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6463" y="2317750"/>
          <a:ext cx="8736013" cy="1189038"/>
        </p:xfrm>
        <a:graphic>
          <a:graphicData uri="http://schemas.openxmlformats.org/drawingml/2006/table">
            <a:tbl>
              <a:tblPr/>
              <a:tblGrid>
                <a:gridCol w="2166604"/>
                <a:gridCol w="930376"/>
                <a:gridCol w="928545"/>
                <a:gridCol w="932207"/>
                <a:gridCol w="946860"/>
                <a:gridCol w="941365"/>
                <a:gridCol w="948691"/>
                <a:gridCol w="941365"/>
              </a:tblGrid>
              <a:tr h="5945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Жауаптары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5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39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19" marR="79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ED459-BCF0-4F67-A95E-E32ECFD52498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E4DDC-937B-4A14-AC38-E1C5DF73D3E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54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2437" y="1279508"/>
            <a:ext cx="921550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                           5 кезең</a:t>
            </a:r>
          </a:p>
          <a:p>
            <a:r>
              <a:rPr lang="kk-KZ" sz="2800" dirty="0" smtClean="0"/>
              <a:t>                                 </a:t>
            </a:r>
            <a:r>
              <a:rPr lang="kk-KZ" sz="5400" dirty="0" smtClean="0">
                <a:solidFill>
                  <a:srgbClr val="FF0000"/>
                </a:solidFill>
              </a:rPr>
              <a:t>“РАҚЫМ”</a:t>
            </a:r>
          </a:p>
          <a:p>
            <a:r>
              <a:rPr lang="kk-KZ" sz="3600" dirty="0" smtClean="0"/>
              <a:t>Тиін шамамен 6 жыл жасайды. Бұл қоянның жасауға тиісті жасының</a:t>
            </a:r>
          </a:p>
          <a:p>
            <a:endParaRPr lang="kk-KZ" sz="3600" dirty="0" smtClean="0"/>
          </a:p>
          <a:p>
            <a:r>
              <a:rPr lang="kk-KZ" sz="3600" dirty="0" smtClean="0"/>
              <a:t>    - іне тең. Қоян неше жыл жасайды?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kk-KZ" sz="3600" dirty="0" smtClean="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845313" y="4065590"/>
          <a:ext cx="357190" cy="1285884"/>
        </p:xfrm>
        <a:graphic>
          <a:graphicData uri="http://schemas.openxmlformats.org/presentationml/2006/ole">
            <p:oleObj spid="_x0000_s43012" name="Формула" r:id="rId3" imgW="1396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741363" y="2317750"/>
            <a:ext cx="890111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kk-KZ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Үйге тапсырма</a:t>
            </a:r>
            <a:r>
              <a:rPr lang="kk-KZ" sz="4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4500" b="1" dirty="0" smtClean="0">
                <a:latin typeface="Times New Roman" pitchFamily="18" charset="0"/>
                <a:cs typeface="Times New Roman" pitchFamily="18" charset="0"/>
              </a:rPr>
              <a:t>п.4.9, </a:t>
            </a:r>
            <a:r>
              <a:rPr lang="kk-KZ" sz="4500" b="1" i="1" dirty="0" smtClean="0">
                <a:latin typeface="Times New Roman" pitchFamily="18" charset="0"/>
                <a:cs typeface="Times New Roman" pitchFamily="18" charset="0"/>
              </a:rPr>
              <a:t>№835, 836, 839, 840.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463" y="1544638"/>
            <a:ext cx="8653462" cy="796925"/>
          </a:xfrm>
          <a:prstGeom prst="rect">
            <a:avLst/>
          </a:prstGeom>
          <a:noFill/>
        </p:spPr>
        <p:txBody>
          <a:bodyPr lIns="102660" tIns="51330" rIns="102660" bIns="51330">
            <a:spAutoFit/>
          </a:bodyPr>
          <a:lstStyle/>
          <a:p>
            <a:pPr algn="ctr">
              <a:defRPr/>
            </a:pPr>
            <a:r>
              <a:rPr lang="kk-KZ" sz="4500" b="1" spc="33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Қорытындылау.</a:t>
            </a:r>
            <a:endParaRPr lang="ru-RU" sz="4500" b="1" spc="337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76263" y="2703513"/>
            <a:ext cx="95599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4000" b="1">
                <a:latin typeface="Times New Roman" pitchFamily="18" charset="0"/>
                <a:cs typeface="Times New Roman" pitchFamily="18" charset="0"/>
              </a:rPr>
              <a:t>«Тегінде адам баласы адам баласынан ақыл, ғылым, ар, мінез деген нәрселермен озады»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70E4B4-6EE5-4933-BAE5-38F64594A19A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27B58-44DF-43F9-9A73-DB76265853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576263" y="1622425"/>
            <a:ext cx="9642475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көрнекілігі</a:t>
            </a:r>
            <a:r>
              <a:rPr lang="kk-KZ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парақшалар, интерактивті тақта, ДК.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типі</a:t>
            </a:r>
            <a:r>
              <a:rPr lang="kk-KZ" sz="3600" b="1"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мен дағдысын қалыптастыру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түрі:</a:t>
            </a:r>
            <a:r>
              <a:rPr lang="kk-KZ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іздендіру сабағы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Пәнаралық байланыс:</a:t>
            </a:r>
            <a:r>
              <a:rPr lang="kk-KZ" sz="36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тілі мен әдебиеті, өмірмен байланыс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j00889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5021263"/>
            <a:ext cx="2736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ED459-BCF0-4F67-A95E-E32ECFD52498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E4DDC-937B-4A14-AC38-E1C5DF73D3E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212842">
            <a:off x="1187216" y="2802012"/>
            <a:ext cx="88141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Назарларыңызға рахмет!!!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6E9810-B1F5-4A6F-81BC-5CD892DB8D32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2FB29-3738-4D80-8709-7FC916BA85A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76263" y="2085975"/>
            <a:ext cx="9313862" cy="293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барысы: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І.Ұйымдастыру (Сәлемдесіп, оқушыларды түгендеу, оқу құралдарын тексеру)</a:t>
            </a:r>
          </a:p>
          <a:p>
            <a:pPr eaLnBrk="1" hangingPunct="1"/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Бүгінгі сабағымыз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«Бөлігі бойынша санды табу».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ED459-BCF0-4F67-A95E-E32ECFD52498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E4DDC-937B-4A14-AC38-E1C5DF73D3E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4" name="Picture 2" descr="C:\Users\Askhad\Desktop\G7t4Rg6yNHF33JinQW9pQ5RHCt7Z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849313"/>
            <a:ext cx="3259138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5445" y="5001062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kk-KZ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kk-K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Абай Құнанбаев (1845-1904)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0"/>
          <p:cNvSpPr txBox="1">
            <a:spLocks noChangeArrowheads="1"/>
          </p:cNvSpPr>
          <p:nvPr/>
        </p:nvSpPr>
        <p:spPr bwMode="auto">
          <a:xfrm>
            <a:off x="493713" y="1468438"/>
            <a:ext cx="9561512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3600">
                <a:latin typeface="Times New Roman" pitchFamily="18" charset="0"/>
                <a:cs typeface="Times New Roman" pitchFamily="18" charset="0"/>
              </a:rPr>
              <a:t>      Сабағымызды қазақтың ұлы ақыны Абай атамыздың </a:t>
            </a:r>
            <a:r>
              <a:rPr lang="kk-KZ" sz="3600" b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Ғылым таппай, мақтанба</a:t>
            </a:r>
            <a:r>
              <a:rPr lang="kk-KZ" sz="3600" b="1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3600">
                <a:latin typeface="Times New Roman" pitchFamily="18" charset="0"/>
                <a:cs typeface="Times New Roman" pitchFamily="18" charset="0"/>
              </a:rPr>
              <a:t> өлеңіндегі бес асыл қасиеттерді негізге ала отырып өткізгелі отырмын. Алдымен үй тапсырмасын тексерейік.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ІІ. Үй тапсырмасын тексеру </a:t>
            </a:r>
            <a:r>
              <a:rPr lang="kk-KZ" sz="3600" b="1">
                <a:latin typeface="Times New Roman" pitchFamily="18" charset="0"/>
                <a:cs typeface="Times New Roman" pitchFamily="18" charset="0"/>
              </a:rPr>
              <a:t>.Үй тапсырмасын тексеру  үшін соған ұқсас Математикалық диктант  жазамыз.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9"/>
          <p:cNvSpPr txBox="1">
            <a:spLocks noChangeArrowheads="1"/>
          </p:cNvSpPr>
          <p:nvPr/>
        </p:nvSpPr>
        <p:spPr bwMode="auto">
          <a:xfrm>
            <a:off x="658813" y="1468438"/>
            <a:ext cx="89011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Математикалық диктант жауабы:</a:t>
            </a:r>
            <a:endParaRPr lang="ru-RU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260350" y="2235200"/>
          <a:ext cx="10018713" cy="1689100"/>
        </p:xfrm>
        <a:graphic>
          <a:graphicData uri="http://schemas.openxmlformats.org/presentationml/2006/ole">
            <p:oleObj spid="_x0000_s1030" name="Формула" r:id="rId3" imgW="2679480" imgH="393480" progId="Equation.3">
              <p:embed/>
            </p:oleObj>
          </a:graphicData>
        </a:graphic>
      </p:graphicFrame>
      <p:sp>
        <p:nvSpPr>
          <p:cNvPr id="1028" name="TextBox 23"/>
          <p:cNvSpPr txBox="1">
            <a:spLocks noChangeArrowheads="1"/>
          </p:cNvSpPr>
          <p:nvPr/>
        </p:nvSpPr>
        <p:spPr bwMode="auto">
          <a:xfrm>
            <a:off x="2143125" y="4403725"/>
            <a:ext cx="67579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sz="3600" b="1" u="sng">
                <a:latin typeface="Times New Roman" pitchFamily="18" charset="0"/>
                <a:cs typeface="Times New Roman" pitchFamily="18" charset="0"/>
              </a:rPr>
              <a:t>Бағалау шкаласы</a:t>
            </a:r>
            <a:r>
              <a:rPr lang="kk-KZ" sz="3600" b="1">
                <a:latin typeface="Times New Roman" pitchFamily="18" charset="0"/>
                <a:cs typeface="Times New Roman" pitchFamily="18" charset="0"/>
              </a:rPr>
              <a:t>: «5»-5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3600" b="1">
                <a:latin typeface="Times New Roman" pitchFamily="18" charset="0"/>
                <a:cs typeface="Times New Roman" pitchFamily="18" charset="0"/>
              </a:rPr>
              <a:t>                                   «4»-4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3600" b="1">
                <a:latin typeface="Times New Roman" pitchFamily="18" charset="0"/>
                <a:cs typeface="Times New Roman" pitchFamily="18" charset="0"/>
              </a:rPr>
              <a:t>                                   «3»-3                                 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3600" b="1">
                <a:latin typeface="Times New Roman" pitchFamily="18" charset="0"/>
                <a:cs typeface="Times New Roman" pitchFamily="18" charset="0"/>
              </a:rPr>
              <a:t>                                  «2,1»-2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671757-4B23-4791-A75F-E5022411BA8F}" type="datetime1">
              <a:rPr lang="ru-RU" smtClean="0"/>
              <a:pPr>
                <a:defRPr/>
              </a:pPr>
              <a:t>01.02.2018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CA9B9-A18C-4A88-9194-B0B1C174CCF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1268" name="Picture 2" descr="C:\Users\Askhad\Desktop\G7t4Rg6yNHF33JinQW9pQ5RHCt7Z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849313"/>
            <a:ext cx="3259138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978025" y="5099050"/>
            <a:ext cx="67579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60" tIns="51330" rIns="102660" bIns="513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Абай Құнанбаев (1845-1904)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41363" y="2008188"/>
            <a:ext cx="9148762" cy="1236662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60" tIns="51330" rIns="102660" bIns="5133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84488" y="2317750"/>
          <a:ext cx="6718300" cy="594360"/>
        </p:xfrm>
        <a:graphic>
          <a:graphicData uri="http://schemas.openxmlformats.org/drawingml/2006/table">
            <a:tbl>
              <a:tblPr/>
              <a:tblGrid>
                <a:gridCol w="1344393"/>
                <a:gridCol w="1342560"/>
                <a:gridCol w="1344393"/>
                <a:gridCol w="1342561"/>
                <a:gridCol w="1344393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25" marR="791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25" marR="791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25" marR="791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25" marR="791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25" marR="791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9" name="TextBox 5"/>
          <p:cNvSpPr txBox="1">
            <a:spLocks noChangeArrowheads="1"/>
          </p:cNvSpPr>
          <p:nvPr/>
        </p:nvSpPr>
        <p:spPr bwMode="auto">
          <a:xfrm>
            <a:off x="906463" y="2236788"/>
            <a:ext cx="1978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7" tIns="51323" rIns="102647" bIns="51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кезең. </a:t>
            </a:r>
            <a:endParaRPr lang="ru-RU" sz="4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1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1992</TotalTime>
  <Words>565</Words>
  <Application>Microsoft Office PowerPoint</Application>
  <PresentationFormat>Произвольный</PresentationFormat>
  <Paragraphs>156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математика - 1!</vt:lpstr>
      <vt:lpstr>Формула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простейших тригонометрических неравенств.</dc:title>
  <dc:creator>Администратор</dc:creator>
  <cp:lastModifiedBy>kudaibergen</cp:lastModifiedBy>
  <cp:revision>158</cp:revision>
  <dcterms:created xsi:type="dcterms:W3CDTF">2010-03-23T12:48:13Z</dcterms:created>
  <dcterms:modified xsi:type="dcterms:W3CDTF">2018-02-01T04:57:44Z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1274368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