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4" r:id="rId2"/>
    <p:sldMasterId id="2147483756" r:id="rId3"/>
    <p:sldMasterId id="2147483768" r:id="rId4"/>
    <p:sldMasterId id="2147483780" r:id="rId5"/>
  </p:sldMasterIdLst>
  <p:sldIdLst>
    <p:sldId id="256" r:id="rId6"/>
    <p:sldId id="260" r:id="rId7"/>
    <p:sldId id="257" r:id="rId8"/>
    <p:sldId id="258" r:id="rId9"/>
    <p:sldId id="259" r:id="rId10"/>
    <p:sldId id="261" r:id="rId11"/>
    <p:sldId id="262" r:id="rId12"/>
    <p:sldId id="263" r:id="rId13"/>
    <p:sldId id="264" r:id="rId14"/>
    <p:sldId id="265" r:id="rId15"/>
    <p:sldId id="266"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505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E30725-0010-434B-A2E0-60EA0C500B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E0F1AFD9-9531-41D3-BB63-77952C1F76B7}">
      <dgm:prSet custT="1"/>
      <dgm:spPr/>
      <dgm:t>
        <a:bodyPr/>
        <a:lstStyle/>
        <a:p>
          <a:r>
            <a:rPr lang="kk-KZ" sz="2000" b="1" dirty="0" smtClean="0">
              <a:solidFill>
                <a:srgbClr val="FFFF00"/>
              </a:solidFill>
              <a:latin typeface="Times New Roman" pitchFamily="18" charset="0"/>
              <a:cs typeface="Times New Roman" pitchFamily="18" charset="0"/>
            </a:rPr>
            <a:t>Метафизикалық концепт – </a:t>
          </a:r>
          <a:r>
            <a:rPr lang="kk-KZ" sz="1800" b="1" dirty="0" smtClean="0">
              <a:latin typeface="Times New Roman" pitchFamily="18" charset="0"/>
              <a:cs typeface="Times New Roman" pitchFamily="18" charset="0"/>
            </a:rPr>
            <a:t>(жан, өмір, тағдыр, жалғыздық, махаббат) ақиқат немесе бейақиқат немесе бейақиқат дүниедегі абстракцияның, жоғары дәрежедегі құндылықтарын танытатын ментальді мазмұн</a:t>
          </a:r>
          <a:endParaRPr lang="ru-RU" sz="1800" b="1" dirty="0">
            <a:latin typeface="Times New Roman" pitchFamily="18" charset="0"/>
            <a:cs typeface="Times New Roman" pitchFamily="18" charset="0"/>
          </a:endParaRPr>
        </a:p>
      </dgm:t>
    </dgm:pt>
    <dgm:pt modelId="{195BDBA0-308B-4939-9F2F-AEA5D83152BC}" type="parTrans" cxnId="{57FD1690-A8B4-4587-B0AC-8A5CAAEB39AB}">
      <dgm:prSet/>
      <dgm:spPr/>
      <dgm:t>
        <a:bodyPr/>
        <a:lstStyle/>
        <a:p>
          <a:endParaRPr lang="ru-RU"/>
        </a:p>
      </dgm:t>
    </dgm:pt>
    <dgm:pt modelId="{C56EDB26-8A95-4C2C-A435-8ECD5F6C57D2}" type="sibTrans" cxnId="{57FD1690-A8B4-4587-B0AC-8A5CAAEB39AB}">
      <dgm:prSet/>
      <dgm:spPr/>
      <dgm:t>
        <a:bodyPr/>
        <a:lstStyle/>
        <a:p>
          <a:endParaRPr lang="ru-RU"/>
        </a:p>
      </dgm:t>
    </dgm:pt>
    <dgm:pt modelId="{026F70BB-9C7B-4147-A9E5-EDD88A6AAA2B}">
      <dgm:prSet custT="1"/>
      <dgm:spPr/>
      <dgm:t>
        <a:bodyPr/>
        <a:lstStyle/>
        <a:p>
          <a:r>
            <a:rPr lang="kk-KZ" sz="2000" b="1" dirty="0" smtClean="0">
              <a:solidFill>
                <a:srgbClr val="FFFF00"/>
              </a:solidFill>
              <a:effectLst/>
              <a:latin typeface="Times New Roman" pitchFamily="18" charset="0"/>
              <a:cs typeface="Times New Roman" pitchFamily="18" charset="0"/>
            </a:rPr>
            <a:t>Ұлттық-мәдени концептілер. </a:t>
          </a:r>
          <a:r>
            <a:rPr lang="kk-KZ" sz="1800" b="1" dirty="0" smtClean="0">
              <a:latin typeface="Times New Roman" pitchFamily="18" charset="0"/>
              <a:cs typeface="Times New Roman" pitchFamily="18" charset="0"/>
            </a:rPr>
            <a:t>Тек ұлттық танымда ғана жан-жақты ақпаратымен жүйеленіп, сол ұлттың мәдени құндылығын көрсететін концептілер (дала, көш, домбыра, қамшы, тары). </a:t>
          </a:r>
          <a:endParaRPr lang="ru-RU" sz="1800" b="1" dirty="0">
            <a:latin typeface="Times New Roman" pitchFamily="18" charset="0"/>
            <a:cs typeface="Times New Roman" pitchFamily="18" charset="0"/>
          </a:endParaRPr>
        </a:p>
      </dgm:t>
    </dgm:pt>
    <dgm:pt modelId="{B306C58B-A8F8-4B13-9BF7-B9A145C8D4B6}" type="parTrans" cxnId="{3D45ED74-5B6E-47FC-9F8B-DDF97347A983}">
      <dgm:prSet/>
      <dgm:spPr/>
      <dgm:t>
        <a:bodyPr/>
        <a:lstStyle/>
        <a:p>
          <a:endParaRPr lang="ru-RU"/>
        </a:p>
      </dgm:t>
    </dgm:pt>
    <dgm:pt modelId="{66495161-8D8D-4FA6-98BA-DA76C3062F62}" type="sibTrans" cxnId="{3D45ED74-5B6E-47FC-9F8B-DDF97347A983}">
      <dgm:prSet/>
      <dgm:spPr/>
      <dgm:t>
        <a:bodyPr/>
        <a:lstStyle/>
        <a:p>
          <a:endParaRPr lang="ru-RU"/>
        </a:p>
      </dgm:t>
    </dgm:pt>
    <dgm:pt modelId="{9B913367-075D-4824-95C4-2FD175BFB6B2}">
      <dgm:prSet custT="1"/>
      <dgm:spPr/>
      <dgm:t>
        <a:bodyPr/>
        <a:lstStyle/>
        <a:p>
          <a:r>
            <a:rPr lang="kk-KZ" sz="2000" b="1" dirty="0" smtClean="0">
              <a:solidFill>
                <a:srgbClr val="FFFF00"/>
              </a:solidFill>
              <a:latin typeface="Times New Roman" pitchFamily="18" charset="0"/>
              <a:cs typeface="Times New Roman" pitchFamily="18" charset="0"/>
            </a:rPr>
            <a:t>Эмоционалды концептілер </a:t>
          </a:r>
          <a:r>
            <a:rPr lang="kk-KZ" sz="1800" b="1" dirty="0" smtClean="0">
              <a:latin typeface="Times New Roman" pitchFamily="18" charset="0"/>
              <a:cs typeface="Times New Roman" pitchFamily="18" charset="0"/>
            </a:rPr>
            <a:t>(қуаныш, қайғы, бақыт, мұң). Кейбір ақиқат дүниелер адам санасындағы эмоционалды, аффекті көңіл-күйі арқылы, ішкі сезім арқылы танылады. </a:t>
          </a:r>
          <a:endParaRPr lang="ru-RU" sz="1800" b="1" dirty="0">
            <a:latin typeface="Times New Roman" pitchFamily="18" charset="0"/>
            <a:cs typeface="Times New Roman" pitchFamily="18" charset="0"/>
          </a:endParaRPr>
        </a:p>
      </dgm:t>
    </dgm:pt>
    <dgm:pt modelId="{73469286-D447-4553-85E8-D42587FAC6EB}" type="parTrans" cxnId="{9C386204-BBC9-497D-BC8B-41788A3DF8D8}">
      <dgm:prSet/>
      <dgm:spPr/>
      <dgm:t>
        <a:bodyPr/>
        <a:lstStyle/>
        <a:p>
          <a:endParaRPr lang="ru-RU"/>
        </a:p>
      </dgm:t>
    </dgm:pt>
    <dgm:pt modelId="{DF802089-B273-494D-B228-E0BE4B8DCB5A}" type="sibTrans" cxnId="{9C386204-BBC9-497D-BC8B-41788A3DF8D8}">
      <dgm:prSet/>
      <dgm:spPr/>
      <dgm:t>
        <a:bodyPr/>
        <a:lstStyle/>
        <a:p>
          <a:endParaRPr lang="ru-RU"/>
        </a:p>
      </dgm:t>
    </dgm:pt>
    <dgm:pt modelId="{8F46991E-ECC0-457D-898B-8E7AC8405ACE}" type="pres">
      <dgm:prSet presAssocID="{7BE30725-0010-434B-A2E0-60EA0C500BE9}" presName="linear" presStyleCnt="0">
        <dgm:presLayoutVars>
          <dgm:dir/>
          <dgm:animLvl val="lvl"/>
          <dgm:resizeHandles val="exact"/>
        </dgm:presLayoutVars>
      </dgm:prSet>
      <dgm:spPr/>
      <dgm:t>
        <a:bodyPr/>
        <a:lstStyle/>
        <a:p>
          <a:endParaRPr lang="ru-RU"/>
        </a:p>
      </dgm:t>
    </dgm:pt>
    <dgm:pt modelId="{92042EBD-EE3C-4343-BA32-A7C37EB3A85A}" type="pres">
      <dgm:prSet presAssocID="{026F70BB-9C7B-4147-A9E5-EDD88A6AAA2B}" presName="parentLin" presStyleCnt="0"/>
      <dgm:spPr/>
    </dgm:pt>
    <dgm:pt modelId="{301179E5-D44D-4773-82D7-D199CA28ED7C}" type="pres">
      <dgm:prSet presAssocID="{026F70BB-9C7B-4147-A9E5-EDD88A6AAA2B}" presName="parentLeftMargin" presStyleLbl="node1" presStyleIdx="0" presStyleCnt="3"/>
      <dgm:spPr/>
      <dgm:t>
        <a:bodyPr/>
        <a:lstStyle/>
        <a:p>
          <a:endParaRPr lang="ru-RU"/>
        </a:p>
      </dgm:t>
    </dgm:pt>
    <dgm:pt modelId="{63D085F7-F90C-42CD-B6CF-7FA8EC87B342}" type="pres">
      <dgm:prSet presAssocID="{026F70BB-9C7B-4147-A9E5-EDD88A6AAA2B}" presName="parentText" presStyleLbl="node1" presStyleIdx="0" presStyleCnt="3" custScaleX="123409" custScaleY="153335">
        <dgm:presLayoutVars>
          <dgm:chMax val="0"/>
          <dgm:bulletEnabled val="1"/>
        </dgm:presLayoutVars>
      </dgm:prSet>
      <dgm:spPr/>
      <dgm:t>
        <a:bodyPr/>
        <a:lstStyle/>
        <a:p>
          <a:endParaRPr lang="ru-RU"/>
        </a:p>
      </dgm:t>
    </dgm:pt>
    <dgm:pt modelId="{565BFA3D-6450-4155-8C71-C77D62918D93}" type="pres">
      <dgm:prSet presAssocID="{026F70BB-9C7B-4147-A9E5-EDD88A6AAA2B}" presName="negativeSpace" presStyleCnt="0"/>
      <dgm:spPr/>
    </dgm:pt>
    <dgm:pt modelId="{2763C1D6-9225-4984-9F6E-A2757514CFAB}" type="pres">
      <dgm:prSet presAssocID="{026F70BB-9C7B-4147-A9E5-EDD88A6AAA2B}" presName="childText" presStyleLbl="conFgAcc1" presStyleIdx="0" presStyleCnt="3">
        <dgm:presLayoutVars>
          <dgm:bulletEnabled val="1"/>
        </dgm:presLayoutVars>
      </dgm:prSet>
      <dgm:spPr/>
    </dgm:pt>
    <dgm:pt modelId="{E04B246A-0C61-4D33-ADF3-D27B0B20B85B}" type="pres">
      <dgm:prSet presAssocID="{66495161-8D8D-4FA6-98BA-DA76C3062F62}" presName="spaceBetweenRectangles" presStyleCnt="0"/>
      <dgm:spPr/>
    </dgm:pt>
    <dgm:pt modelId="{AB207534-A828-4F58-832D-4F94D99CD415}" type="pres">
      <dgm:prSet presAssocID="{E0F1AFD9-9531-41D3-BB63-77952C1F76B7}" presName="parentLin" presStyleCnt="0"/>
      <dgm:spPr/>
    </dgm:pt>
    <dgm:pt modelId="{09C0D498-E81A-4B01-9084-4483625D01D0}" type="pres">
      <dgm:prSet presAssocID="{E0F1AFD9-9531-41D3-BB63-77952C1F76B7}" presName="parentLeftMargin" presStyleLbl="node1" presStyleIdx="0" presStyleCnt="3"/>
      <dgm:spPr/>
      <dgm:t>
        <a:bodyPr/>
        <a:lstStyle/>
        <a:p>
          <a:endParaRPr lang="ru-RU"/>
        </a:p>
      </dgm:t>
    </dgm:pt>
    <dgm:pt modelId="{BFCC3BC7-04E3-458A-ABF1-DF066FCF8359}" type="pres">
      <dgm:prSet presAssocID="{E0F1AFD9-9531-41D3-BB63-77952C1F76B7}" presName="parentText" presStyleLbl="node1" presStyleIdx="1" presStyleCnt="3" custScaleX="122758" custScaleY="169685">
        <dgm:presLayoutVars>
          <dgm:chMax val="0"/>
          <dgm:bulletEnabled val="1"/>
        </dgm:presLayoutVars>
      </dgm:prSet>
      <dgm:spPr/>
      <dgm:t>
        <a:bodyPr/>
        <a:lstStyle/>
        <a:p>
          <a:endParaRPr lang="ru-RU"/>
        </a:p>
      </dgm:t>
    </dgm:pt>
    <dgm:pt modelId="{CADC7008-4F8A-4D7D-A85D-ADBD810164B5}" type="pres">
      <dgm:prSet presAssocID="{E0F1AFD9-9531-41D3-BB63-77952C1F76B7}" presName="negativeSpace" presStyleCnt="0"/>
      <dgm:spPr/>
    </dgm:pt>
    <dgm:pt modelId="{95F943B5-A616-4C9C-874F-7E70E94B07C3}" type="pres">
      <dgm:prSet presAssocID="{E0F1AFD9-9531-41D3-BB63-77952C1F76B7}" presName="childText" presStyleLbl="conFgAcc1" presStyleIdx="1" presStyleCnt="3">
        <dgm:presLayoutVars>
          <dgm:bulletEnabled val="1"/>
        </dgm:presLayoutVars>
      </dgm:prSet>
      <dgm:spPr/>
    </dgm:pt>
    <dgm:pt modelId="{C9E60D17-B9FA-4293-9DE5-D9B7BB862C3A}" type="pres">
      <dgm:prSet presAssocID="{C56EDB26-8A95-4C2C-A435-8ECD5F6C57D2}" presName="spaceBetweenRectangles" presStyleCnt="0"/>
      <dgm:spPr/>
    </dgm:pt>
    <dgm:pt modelId="{F85E163F-B451-4F6E-A914-64AD2F17EF7B}" type="pres">
      <dgm:prSet presAssocID="{9B913367-075D-4824-95C4-2FD175BFB6B2}" presName="parentLin" presStyleCnt="0"/>
      <dgm:spPr/>
    </dgm:pt>
    <dgm:pt modelId="{63938096-FE80-4739-BC2B-393E2AB3D2B1}" type="pres">
      <dgm:prSet presAssocID="{9B913367-075D-4824-95C4-2FD175BFB6B2}" presName="parentLeftMargin" presStyleLbl="node1" presStyleIdx="1" presStyleCnt="3"/>
      <dgm:spPr/>
      <dgm:t>
        <a:bodyPr/>
        <a:lstStyle/>
        <a:p>
          <a:endParaRPr lang="ru-RU"/>
        </a:p>
      </dgm:t>
    </dgm:pt>
    <dgm:pt modelId="{87C50AB2-0834-494B-B687-A4940FE35A90}" type="pres">
      <dgm:prSet presAssocID="{9B913367-075D-4824-95C4-2FD175BFB6B2}" presName="parentText" presStyleLbl="node1" presStyleIdx="2" presStyleCnt="3" custScaleX="121008" custScaleY="151041">
        <dgm:presLayoutVars>
          <dgm:chMax val="0"/>
          <dgm:bulletEnabled val="1"/>
        </dgm:presLayoutVars>
      </dgm:prSet>
      <dgm:spPr/>
      <dgm:t>
        <a:bodyPr/>
        <a:lstStyle/>
        <a:p>
          <a:endParaRPr lang="ru-RU"/>
        </a:p>
      </dgm:t>
    </dgm:pt>
    <dgm:pt modelId="{996C3AF4-4C1A-4A65-8466-6041BEB73981}" type="pres">
      <dgm:prSet presAssocID="{9B913367-075D-4824-95C4-2FD175BFB6B2}" presName="negativeSpace" presStyleCnt="0"/>
      <dgm:spPr/>
    </dgm:pt>
    <dgm:pt modelId="{9077B916-E910-44C1-A6FB-406DEB937797}" type="pres">
      <dgm:prSet presAssocID="{9B913367-075D-4824-95C4-2FD175BFB6B2}" presName="childText" presStyleLbl="conFgAcc1" presStyleIdx="2" presStyleCnt="3">
        <dgm:presLayoutVars>
          <dgm:bulletEnabled val="1"/>
        </dgm:presLayoutVars>
      </dgm:prSet>
      <dgm:spPr/>
    </dgm:pt>
  </dgm:ptLst>
  <dgm:cxnLst>
    <dgm:cxn modelId="{E3383140-C28F-4FE8-B54D-7AEA3197E231}" type="presOf" srcId="{E0F1AFD9-9531-41D3-BB63-77952C1F76B7}" destId="{09C0D498-E81A-4B01-9084-4483625D01D0}" srcOrd="0" destOrd="0" presId="urn:microsoft.com/office/officeart/2005/8/layout/list1"/>
    <dgm:cxn modelId="{AC5FF19C-D38C-4693-AFD7-6054B98D8D92}" type="presOf" srcId="{9B913367-075D-4824-95C4-2FD175BFB6B2}" destId="{87C50AB2-0834-494B-B687-A4940FE35A90}" srcOrd="1" destOrd="0" presId="urn:microsoft.com/office/officeart/2005/8/layout/list1"/>
    <dgm:cxn modelId="{3AEFCB37-43E9-4E62-95C0-239D69327076}" type="presOf" srcId="{026F70BB-9C7B-4147-A9E5-EDD88A6AAA2B}" destId="{301179E5-D44D-4773-82D7-D199CA28ED7C}" srcOrd="0" destOrd="0" presId="urn:microsoft.com/office/officeart/2005/8/layout/list1"/>
    <dgm:cxn modelId="{36181D23-71C4-4C79-81EC-9E36EF3F47D1}" type="presOf" srcId="{9B913367-075D-4824-95C4-2FD175BFB6B2}" destId="{63938096-FE80-4739-BC2B-393E2AB3D2B1}" srcOrd="0" destOrd="0" presId="urn:microsoft.com/office/officeart/2005/8/layout/list1"/>
    <dgm:cxn modelId="{57FD1690-A8B4-4587-B0AC-8A5CAAEB39AB}" srcId="{7BE30725-0010-434B-A2E0-60EA0C500BE9}" destId="{E0F1AFD9-9531-41D3-BB63-77952C1F76B7}" srcOrd="1" destOrd="0" parTransId="{195BDBA0-308B-4939-9F2F-AEA5D83152BC}" sibTransId="{C56EDB26-8A95-4C2C-A435-8ECD5F6C57D2}"/>
    <dgm:cxn modelId="{4EEDAB30-752F-41F5-B98C-67F05753830C}" type="presOf" srcId="{E0F1AFD9-9531-41D3-BB63-77952C1F76B7}" destId="{BFCC3BC7-04E3-458A-ABF1-DF066FCF8359}" srcOrd="1" destOrd="0" presId="urn:microsoft.com/office/officeart/2005/8/layout/list1"/>
    <dgm:cxn modelId="{9C386204-BBC9-497D-BC8B-41788A3DF8D8}" srcId="{7BE30725-0010-434B-A2E0-60EA0C500BE9}" destId="{9B913367-075D-4824-95C4-2FD175BFB6B2}" srcOrd="2" destOrd="0" parTransId="{73469286-D447-4553-85E8-D42587FAC6EB}" sibTransId="{DF802089-B273-494D-B228-E0BE4B8DCB5A}"/>
    <dgm:cxn modelId="{A82C1984-F042-4402-9662-4211C9DCACDF}" type="presOf" srcId="{026F70BB-9C7B-4147-A9E5-EDD88A6AAA2B}" destId="{63D085F7-F90C-42CD-B6CF-7FA8EC87B342}" srcOrd="1" destOrd="0" presId="urn:microsoft.com/office/officeart/2005/8/layout/list1"/>
    <dgm:cxn modelId="{3D45ED74-5B6E-47FC-9F8B-DDF97347A983}" srcId="{7BE30725-0010-434B-A2E0-60EA0C500BE9}" destId="{026F70BB-9C7B-4147-A9E5-EDD88A6AAA2B}" srcOrd="0" destOrd="0" parTransId="{B306C58B-A8F8-4B13-9BF7-B9A145C8D4B6}" sibTransId="{66495161-8D8D-4FA6-98BA-DA76C3062F62}"/>
    <dgm:cxn modelId="{5561F128-07C1-42AA-B9ED-9C0DCB5BB3E8}" type="presOf" srcId="{7BE30725-0010-434B-A2E0-60EA0C500BE9}" destId="{8F46991E-ECC0-457D-898B-8E7AC8405ACE}" srcOrd="0" destOrd="0" presId="urn:microsoft.com/office/officeart/2005/8/layout/list1"/>
    <dgm:cxn modelId="{85D19667-4D42-4220-B87F-74E88A53350D}" type="presParOf" srcId="{8F46991E-ECC0-457D-898B-8E7AC8405ACE}" destId="{92042EBD-EE3C-4343-BA32-A7C37EB3A85A}" srcOrd="0" destOrd="0" presId="urn:microsoft.com/office/officeart/2005/8/layout/list1"/>
    <dgm:cxn modelId="{7D7325B9-5162-4C99-AB6A-B838F033368E}" type="presParOf" srcId="{92042EBD-EE3C-4343-BA32-A7C37EB3A85A}" destId="{301179E5-D44D-4773-82D7-D199CA28ED7C}" srcOrd="0" destOrd="0" presId="urn:microsoft.com/office/officeart/2005/8/layout/list1"/>
    <dgm:cxn modelId="{DDA2C56D-16AC-4C9C-8070-114AF1A62E94}" type="presParOf" srcId="{92042EBD-EE3C-4343-BA32-A7C37EB3A85A}" destId="{63D085F7-F90C-42CD-B6CF-7FA8EC87B342}" srcOrd="1" destOrd="0" presId="urn:microsoft.com/office/officeart/2005/8/layout/list1"/>
    <dgm:cxn modelId="{C72471BE-E2B8-40D5-A9B1-829A28CE8DA7}" type="presParOf" srcId="{8F46991E-ECC0-457D-898B-8E7AC8405ACE}" destId="{565BFA3D-6450-4155-8C71-C77D62918D93}" srcOrd="1" destOrd="0" presId="urn:microsoft.com/office/officeart/2005/8/layout/list1"/>
    <dgm:cxn modelId="{B74AF0F2-8652-4857-B500-B981146BAF81}" type="presParOf" srcId="{8F46991E-ECC0-457D-898B-8E7AC8405ACE}" destId="{2763C1D6-9225-4984-9F6E-A2757514CFAB}" srcOrd="2" destOrd="0" presId="urn:microsoft.com/office/officeart/2005/8/layout/list1"/>
    <dgm:cxn modelId="{563F6FFA-6E00-4C27-B924-0C700B2C4EB2}" type="presParOf" srcId="{8F46991E-ECC0-457D-898B-8E7AC8405ACE}" destId="{E04B246A-0C61-4D33-ADF3-D27B0B20B85B}" srcOrd="3" destOrd="0" presId="urn:microsoft.com/office/officeart/2005/8/layout/list1"/>
    <dgm:cxn modelId="{F8DB1E8F-11CF-421A-A864-9F7DF0568C8F}" type="presParOf" srcId="{8F46991E-ECC0-457D-898B-8E7AC8405ACE}" destId="{AB207534-A828-4F58-832D-4F94D99CD415}" srcOrd="4" destOrd="0" presId="urn:microsoft.com/office/officeart/2005/8/layout/list1"/>
    <dgm:cxn modelId="{1C5BBBD3-41DA-4973-8FBD-685C22498ABE}" type="presParOf" srcId="{AB207534-A828-4F58-832D-4F94D99CD415}" destId="{09C0D498-E81A-4B01-9084-4483625D01D0}" srcOrd="0" destOrd="0" presId="urn:microsoft.com/office/officeart/2005/8/layout/list1"/>
    <dgm:cxn modelId="{B8C044BD-04D9-40AA-8A07-ED4B5F0F7F96}" type="presParOf" srcId="{AB207534-A828-4F58-832D-4F94D99CD415}" destId="{BFCC3BC7-04E3-458A-ABF1-DF066FCF8359}" srcOrd="1" destOrd="0" presId="urn:microsoft.com/office/officeart/2005/8/layout/list1"/>
    <dgm:cxn modelId="{0D75FE60-B2E6-4A38-8A8E-98F0E37CF7A9}" type="presParOf" srcId="{8F46991E-ECC0-457D-898B-8E7AC8405ACE}" destId="{CADC7008-4F8A-4D7D-A85D-ADBD810164B5}" srcOrd="5" destOrd="0" presId="urn:microsoft.com/office/officeart/2005/8/layout/list1"/>
    <dgm:cxn modelId="{C9451992-B418-45FD-ABF7-79F61078EE1D}" type="presParOf" srcId="{8F46991E-ECC0-457D-898B-8E7AC8405ACE}" destId="{95F943B5-A616-4C9C-874F-7E70E94B07C3}" srcOrd="6" destOrd="0" presId="urn:microsoft.com/office/officeart/2005/8/layout/list1"/>
    <dgm:cxn modelId="{A87A0C5A-EF4B-4E57-89BD-B2F487336703}" type="presParOf" srcId="{8F46991E-ECC0-457D-898B-8E7AC8405ACE}" destId="{C9E60D17-B9FA-4293-9DE5-D9B7BB862C3A}" srcOrd="7" destOrd="0" presId="urn:microsoft.com/office/officeart/2005/8/layout/list1"/>
    <dgm:cxn modelId="{26D3BA89-E6DE-4A85-A058-D732F39A351F}" type="presParOf" srcId="{8F46991E-ECC0-457D-898B-8E7AC8405ACE}" destId="{F85E163F-B451-4F6E-A914-64AD2F17EF7B}" srcOrd="8" destOrd="0" presId="urn:microsoft.com/office/officeart/2005/8/layout/list1"/>
    <dgm:cxn modelId="{C4303242-A777-4256-A5C7-1BDA8FD10C3D}" type="presParOf" srcId="{F85E163F-B451-4F6E-A914-64AD2F17EF7B}" destId="{63938096-FE80-4739-BC2B-393E2AB3D2B1}" srcOrd="0" destOrd="0" presId="urn:microsoft.com/office/officeart/2005/8/layout/list1"/>
    <dgm:cxn modelId="{A2496EFF-2167-4004-BAD5-BC5E3A1229F8}" type="presParOf" srcId="{F85E163F-B451-4F6E-A914-64AD2F17EF7B}" destId="{87C50AB2-0834-494B-B687-A4940FE35A90}" srcOrd="1" destOrd="0" presId="urn:microsoft.com/office/officeart/2005/8/layout/list1"/>
    <dgm:cxn modelId="{2AE1473C-04AC-4D01-BF47-FA3E21D380A0}" type="presParOf" srcId="{8F46991E-ECC0-457D-898B-8E7AC8405ACE}" destId="{996C3AF4-4C1A-4A65-8466-6041BEB73981}" srcOrd="9" destOrd="0" presId="urn:microsoft.com/office/officeart/2005/8/layout/list1"/>
    <dgm:cxn modelId="{1C01EC40-E97B-4EB8-BC81-B7BFE606D2F7}" type="presParOf" srcId="{8F46991E-ECC0-457D-898B-8E7AC8405ACE}" destId="{9077B916-E910-44C1-A6FB-406DEB93779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3C1D6-9225-4984-9F6E-A2757514CFAB}">
      <dsp:nvSpPr>
        <dsp:cNvPr id="0" name=""/>
        <dsp:cNvSpPr/>
      </dsp:nvSpPr>
      <dsp:spPr>
        <a:xfrm>
          <a:off x="0" y="861530"/>
          <a:ext cx="8568951"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D085F7-F90C-42CD-B6CF-7FA8EC87B342}">
      <dsp:nvSpPr>
        <dsp:cNvPr id="0" name=""/>
        <dsp:cNvSpPr/>
      </dsp:nvSpPr>
      <dsp:spPr>
        <a:xfrm>
          <a:off x="428447" y="7404"/>
          <a:ext cx="7402399" cy="12674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kk-KZ" sz="2000" b="1" kern="1200" dirty="0" smtClean="0">
              <a:solidFill>
                <a:srgbClr val="FFFF00"/>
              </a:solidFill>
              <a:effectLst/>
              <a:latin typeface="Times New Roman" pitchFamily="18" charset="0"/>
              <a:cs typeface="Times New Roman" pitchFamily="18" charset="0"/>
            </a:rPr>
            <a:t>Ұлттық-мәдени концептілер. </a:t>
          </a:r>
          <a:r>
            <a:rPr lang="kk-KZ" sz="1800" b="1" kern="1200" dirty="0" smtClean="0">
              <a:latin typeface="Times New Roman" pitchFamily="18" charset="0"/>
              <a:cs typeface="Times New Roman" pitchFamily="18" charset="0"/>
            </a:rPr>
            <a:t>Тек ұлттық танымда ғана жан-жақты ақпаратымен жүйеленіп, сол ұлттың мәдени құндылығын көрсететін концептілер (дала, көш, домбыра, қамшы, тары). </a:t>
          </a:r>
          <a:endParaRPr lang="ru-RU" sz="1800" b="1" kern="1200" dirty="0">
            <a:latin typeface="Times New Roman" pitchFamily="18" charset="0"/>
            <a:cs typeface="Times New Roman" pitchFamily="18" charset="0"/>
          </a:endParaRPr>
        </a:p>
      </dsp:txBody>
      <dsp:txXfrm>
        <a:off x="490317" y="69274"/>
        <a:ext cx="7278659" cy="1143665"/>
      </dsp:txXfrm>
    </dsp:sp>
    <dsp:sp modelId="{95F943B5-A616-4C9C-874F-7E70E94B07C3}">
      <dsp:nvSpPr>
        <dsp:cNvPr id="0" name=""/>
        <dsp:cNvSpPr/>
      </dsp:nvSpPr>
      <dsp:spPr>
        <a:xfrm>
          <a:off x="0" y="2707598"/>
          <a:ext cx="8568951"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CC3BC7-04E3-458A-ABF1-DF066FCF8359}">
      <dsp:nvSpPr>
        <dsp:cNvPr id="0" name=""/>
        <dsp:cNvSpPr/>
      </dsp:nvSpPr>
      <dsp:spPr>
        <a:xfrm>
          <a:off x="428447" y="1718330"/>
          <a:ext cx="7363351" cy="14025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kk-KZ" sz="2000" b="1" kern="1200" dirty="0" smtClean="0">
              <a:solidFill>
                <a:srgbClr val="FFFF00"/>
              </a:solidFill>
              <a:latin typeface="Times New Roman" pitchFamily="18" charset="0"/>
              <a:cs typeface="Times New Roman" pitchFamily="18" charset="0"/>
            </a:rPr>
            <a:t>Метафизикалық концепт – </a:t>
          </a:r>
          <a:r>
            <a:rPr lang="kk-KZ" sz="1800" b="1" kern="1200" dirty="0" smtClean="0">
              <a:latin typeface="Times New Roman" pitchFamily="18" charset="0"/>
              <a:cs typeface="Times New Roman" pitchFamily="18" charset="0"/>
            </a:rPr>
            <a:t>(жан, өмір, тағдыр, жалғыздық, махаббат) ақиқат немесе бейақиқат немесе бейақиқат дүниедегі абстракцияның, жоғары дәрежедегі құндылықтарын танытатын ментальді мазмұн</a:t>
          </a:r>
          <a:endParaRPr lang="ru-RU" sz="1800" b="1" kern="1200" dirty="0">
            <a:latin typeface="Times New Roman" pitchFamily="18" charset="0"/>
            <a:cs typeface="Times New Roman" pitchFamily="18" charset="0"/>
          </a:endParaRPr>
        </a:p>
      </dsp:txBody>
      <dsp:txXfrm>
        <a:off x="496914" y="1786797"/>
        <a:ext cx="7226417" cy="1265614"/>
      </dsp:txXfrm>
    </dsp:sp>
    <dsp:sp modelId="{9077B916-E910-44C1-A6FB-406DEB937797}">
      <dsp:nvSpPr>
        <dsp:cNvPr id="0" name=""/>
        <dsp:cNvSpPr/>
      </dsp:nvSpPr>
      <dsp:spPr>
        <a:xfrm>
          <a:off x="0" y="4399563"/>
          <a:ext cx="8568951"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C50AB2-0834-494B-B687-A4940FE35A90}">
      <dsp:nvSpPr>
        <dsp:cNvPr id="0" name=""/>
        <dsp:cNvSpPr/>
      </dsp:nvSpPr>
      <dsp:spPr>
        <a:xfrm>
          <a:off x="428447" y="3564398"/>
          <a:ext cx="7258381" cy="12484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kk-KZ" sz="2000" b="1" kern="1200" dirty="0" smtClean="0">
              <a:solidFill>
                <a:srgbClr val="FFFF00"/>
              </a:solidFill>
              <a:latin typeface="Times New Roman" pitchFamily="18" charset="0"/>
              <a:cs typeface="Times New Roman" pitchFamily="18" charset="0"/>
            </a:rPr>
            <a:t>Эмоционалды концептілер </a:t>
          </a:r>
          <a:r>
            <a:rPr lang="kk-KZ" sz="1800" b="1" kern="1200" dirty="0" smtClean="0">
              <a:latin typeface="Times New Roman" pitchFamily="18" charset="0"/>
              <a:cs typeface="Times New Roman" pitchFamily="18" charset="0"/>
            </a:rPr>
            <a:t>(қуаныш, қайғы, бақыт, мұң). Кейбір ақиқат дүниелер адам санасындағы эмоционалды, аффекті көңіл-күйі арқылы, ішкі сезім арқылы танылады. </a:t>
          </a:r>
          <a:endParaRPr lang="ru-RU" sz="1800" b="1" kern="1200" dirty="0">
            <a:latin typeface="Times New Roman" pitchFamily="18" charset="0"/>
            <a:cs typeface="Times New Roman" pitchFamily="18" charset="0"/>
          </a:endParaRPr>
        </a:p>
      </dsp:txBody>
      <dsp:txXfrm>
        <a:off x="489391" y="3625342"/>
        <a:ext cx="7136493" cy="112655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eaLnBrk="1" latinLnBrk="0" hangingPunct="1"/>
            <a:fld id="{B41ABA4E-CD72-497B-97AA-7213B3980F60}" type="datetimeFigureOut">
              <a:rPr lang="en-US" smtClean="0"/>
              <a:pPr eaLnBrk="1" latinLnBrk="0" hangingPunct="1"/>
              <a:t>11/26/2014</a:t>
            </a:fld>
            <a:endParaRPr lang="en-US"/>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2E57653-3E58-4892-A7ED-712530ACC68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11/26/2014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eaLnBrk="1" latinLnBrk="0" hangingPunct="1"/>
            <a:fld id="{B41ABA4E-CD72-497B-97AA-7213B3980F60}" type="datetimeFigureOut">
              <a:rPr lang="en-US" smtClean="0"/>
              <a:pPr eaLnBrk="1" latinLnBrk="0" hangingPunct="1"/>
              <a:t>11/26/2014</a:t>
            </a:fld>
            <a:endParaRPr lang="en-US"/>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a:p>
        </p:txBody>
      </p:sp>
      <p:sp>
        <p:nvSpPr>
          <p:cNvPr id="6" name="Номер слайда 5"/>
          <p:cNvSpPr>
            <a:spLocks noGrp="1"/>
          </p:cNvSpPr>
          <p:nvPr>
            <p:ph type="sldNum" sz="quarter" idx="12"/>
          </p:nvPr>
        </p:nvSpPr>
        <p:spPr>
          <a:xfrm>
            <a:off x="6733952" y="6555112"/>
            <a:ext cx="588336" cy="228600"/>
          </a:xfrm>
        </p:spPr>
        <p:txBody>
          <a:bodyPr/>
          <a:lstStyle>
            <a:extLst/>
          </a:lstStyle>
          <a:p>
            <a:fld id="{D2E57653-3E58-4892-A7ED-712530ACC68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11/26/2014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11/26/2014</a:t>
            </a:fld>
            <a:endParaRPr lang="en-US"/>
          </a:p>
        </p:txBody>
      </p:sp>
      <p:sp>
        <p:nvSpPr>
          <p:cNvPr id="8" name="Нижний колонтитул 7"/>
          <p:cNvSpPr>
            <a:spLocks noGrp="1"/>
          </p:cNvSpPr>
          <p:nvPr>
            <p:ph type="ftr" sz="quarter" idx="11"/>
          </p:nvPr>
        </p:nvSpPr>
        <p:spPr/>
        <p:txBody>
          <a:bodyPr/>
          <a:lstStyle>
            <a:extLst/>
          </a:lstStyle>
          <a:p>
            <a:endParaRPr kumimoji="0" lang="en-US"/>
          </a:p>
        </p:txBody>
      </p:sp>
      <p:sp>
        <p:nvSpPr>
          <p:cNvPr id="9" name="Номер слайда 8"/>
          <p:cNvSpPr>
            <a:spLocks noGrp="1"/>
          </p:cNvSpPr>
          <p:nvPr>
            <p:ph type="sldNum" sz="quarter" idx="12"/>
          </p:nvPr>
        </p:nvSpPr>
        <p:spPr/>
        <p:txBody>
          <a:bodyPr/>
          <a:lstStyle>
            <a:extLst/>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11/26/2014</a:t>
            </a:fld>
            <a:endParaRPr lang="en-US"/>
          </a:p>
        </p:txBody>
      </p:sp>
      <p:sp>
        <p:nvSpPr>
          <p:cNvPr id="4" name="Нижний колонтитул 3"/>
          <p:cNvSpPr>
            <a:spLocks noGrp="1"/>
          </p:cNvSpPr>
          <p:nvPr>
            <p:ph type="ftr" sz="quarter" idx="11"/>
          </p:nvPr>
        </p:nvSpPr>
        <p:spPr/>
        <p:txBody>
          <a:bodyPr/>
          <a:lstStyle>
            <a:extLst/>
          </a:lstStyle>
          <a:p>
            <a:endParaRPr kumimoji="0" lang="en-US"/>
          </a:p>
        </p:txBody>
      </p:sp>
      <p:sp>
        <p:nvSpPr>
          <p:cNvPr id="5" name="Номер слайда 4"/>
          <p:cNvSpPr>
            <a:spLocks noGrp="1"/>
          </p:cNvSpPr>
          <p:nvPr>
            <p:ph type="sldNum" sz="quarter" idx="12"/>
          </p:nvPr>
        </p:nvSpPr>
        <p:spPr/>
        <p:txBody>
          <a:bodyPr/>
          <a:lstStyle>
            <a:extLst/>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pPr eaLnBrk="1" latinLnBrk="0" hangingPunct="1"/>
            <a:fld id="{B41ABA4E-CD72-497B-97AA-7213B3980F60}" type="datetimeFigureOut">
              <a:rPr lang="en-US" smtClean="0"/>
              <a:pPr eaLnBrk="1" latinLnBrk="0" hangingPunct="1"/>
              <a:t>11/26/2014</a:t>
            </a:fld>
            <a:endParaRPr lang="en-US"/>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kumimoji="0" lang="en-US"/>
          </a:p>
        </p:txBody>
      </p:sp>
      <p:sp>
        <p:nvSpPr>
          <p:cNvPr id="4" name="Номер слайда 3"/>
          <p:cNvSpPr>
            <a:spLocks noGrp="1"/>
          </p:cNvSpPr>
          <p:nvPr>
            <p:ph type="sldNum" sz="quarter" idx="12"/>
          </p:nvPr>
        </p:nvSpPr>
        <p:spPr/>
        <p:txBody>
          <a:bodyPr/>
          <a:lstStyle>
            <a:extLst/>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11/26/2014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11/26/2014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D2E57653-3E58-4892-A7ED-712530ACC680}" type="slidenum">
              <a:rPr kumimoji="0" lang="en-US" smtClean="0"/>
              <a:pPr eaLnBrk="1" latinLnBrk="0" hangingPunct="1"/>
              <a:t>‹#›</a:t>
            </a:fld>
            <a:endParaRPr kumimoji="0" lang="en-US"/>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11/26/2014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pPr eaLnBrk="1" latinLnBrk="0" hangingPunct="1"/>
            <a:fld id="{B41ABA4E-CD72-497B-97AA-7213B3980F60}" type="datetimeFigureOut">
              <a:rPr lang="en-US" smtClean="0"/>
              <a:pPr eaLnBrk="1" latinLnBrk="0" hangingPunct="1"/>
              <a:t>11/26/2014</a:t>
            </a:fld>
            <a:endParaRPr lang="en-US"/>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kumimoji="0" lang="en-US"/>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pPr eaLnBrk="1" latinLnBrk="0" hangingPunct="1"/>
            <a:fld id="{B41ABA4E-CD72-497B-97AA-7213B3980F60}" type="datetimeFigureOut">
              <a:rPr lang="en-US" smtClean="0"/>
              <a:pPr eaLnBrk="1" latinLnBrk="0" hangingPunct="1"/>
              <a:t>11/26/2014</a:t>
            </a:fld>
            <a:endParaRPr lang="en-US"/>
          </a:p>
        </p:txBody>
      </p:sp>
      <p:sp>
        <p:nvSpPr>
          <p:cNvPr id="17" name="Нижний колонтитул 16"/>
          <p:cNvSpPr>
            <a:spLocks noGrp="1"/>
          </p:cNvSpPr>
          <p:nvPr>
            <p:ph type="ftr" sz="quarter" idx="11"/>
          </p:nvPr>
        </p:nvSpPr>
        <p:spPr>
          <a:xfrm>
            <a:off x="5410200" y="4205288"/>
            <a:ext cx="1295400" cy="457200"/>
          </a:xfrm>
        </p:spPr>
        <p:txBody>
          <a:bodyPr/>
          <a:lstStyle/>
          <a:p>
            <a:endParaRPr kumimoji="0" lang="en-US"/>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pPr eaLnBrk="1" latinLnBrk="0" hangingPunct="1"/>
            <a:fld id="{B41ABA4E-CD72-497B-97AA-7213B3980F60}" type="datetimeFigureOut">
              <a:rPr lang="en-US" smtClean="0"/>
              <a:pPr eaLnBrk="1" latinLnBrk="0" hangingPunct="1"/>
              <a:t>11/26/2014</a:t>
            </a:fld>
            <a:endParaRPr lang="en-US"/>
          </a:p>
        </p:txBody>
      </p:sp>
      <p:sp>
        <p:nvSpPr>
          <p:cNvPr id="27" name="Номер слайда 26"/>
          <p:cNvSpPr>
            <a:spLocks noGrp="1"/>
          </p:cNvSpPr>
          <p:nvPr>
            <p:ph type="sldNum" sz="quarter" idx="11"/>
          </p:nvPr>
        </p:nvSpPr>
        <p:spPr/>
        <p:txBody>
          <a:bodyPr rtlCol="0"/>
          <a:lstStyle/>
          <a:p>
            <a:fld id="{D2E57653-3E58-4892-A7ED-712530ACC680}" type="slidenum">
              <a:rPr kumimoji="0" lang="en-US" smtClean="0"/>
              <a:pPr eaLnBrk="1" latinLnBrk="0" hangingPunct="1"/>
              <a:t>‹#›</a:t>
            </a:fld>
            <a:endParaRPr kumimoji="0" lang="en-US"/>
          </a:p>
        </p:txBody>
      </p:sp>
      <p:sp>
        <p:nvSpPr>
          <p:cNvPr id="28" name="Нижний колонтитул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pPr eaLnBrk="1" latinLnBrk="0" hangingPunct="1"/>
            <a:fld id="{B41ABA4E-CD72-497B-97AA-7213B3980F60}" type="datetimeFigureOut">
              <a:rPr lang="en-US" smtClean="0"/>
              <a:pPr eaLnBrk="1" latinLnBrk="0" hangingPunct="1"/>
              <a:t>11/26/2014</a:t>
            </a:fld>
            <a:endParaRPr lang="en-US"/>
          </a:p>
        </p:txBody>
      </p:sp>
      <p:sp>
        <p:nvSpPr>
          <p:cNvPr id="4" name="Нижний колонтитул 3"/>
          <p:cNvSpPr>
            <a:spLocks noGrp="1"/>
          </p:cNvSpPr>
          <p:nvPr>
            <p:ph type="ftr" sz="quarter" idx="11"/>
          </p:nvPr>
        </p:nvSpPr>
        <p:spPr>
          <a:xfrm>
            <a:off x="5257800" y="612648"/>
            <a:ext cx="1325880" cy="457200"/>
          </a:xfrm>
        </p:spPr>
        <p:txBody>
          <a:bodyPr/>
          <a:lstStyle/>
          <a:p>
            <a:endParaRPr kumimoji="0" lang="en-US"/>
          </a:p>
        </p:txBody>
      </p:sp>
      <p:sp>
        <p:nvSpPr>
          <p:cNvPr id="5" name="Номер слайда 4"/>
          <p:cNvSpPr>
            <a:spLocks noGrp="1"/>
          </p:cNvSpPr>
          <p:nvPr>
            <p:ph type="sldNum" sz="quarter" idx="12"/>
          </p:nvPr>
        </p:nvSpPr>
        <p:spPr>
          <a:xfrm>
            <a:off x="8174736" y="2272"/>
            <a:ext cx="762000" cy="365760"/>
          </a:xfrm>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kumimoji="0"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kumimoji="0"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kumimoji="0"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0"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2E57653-3E58-4892-A7ED-712530ACC680}"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0"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2E57653-3E58-4892-A7ED-712530ACC680}" type="slidenum">
              <a:rPr kumimoji="0" lang="en-US" smtClean="0"/>
              <a:pPr eaLnBrk="1" latinLnBrk="0" hangingPunct="1"/>
              <a:t>‹#›</a:t>
            </a:fld>
            <a:endParaRPr kumimoji="0"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eaLnBrk="1" latinLnBrk="0" hangingPunct="1"/>
            <a:fld id="{B41ABA4E-CD72-497B-97AA-7213B3980F60}" type="datetimeFigureOut">
              <a:rPr lang="en-US" smtClean="0"/>
              <a:pPr eaLnBrk="1" latinLnBrk="0" hangingPunct="1"/>
              <a:t>11/26/2014</a:t>
            </a:fld>
            <a:endParaRPr lang="en-US"/>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kumimoji="0" lang="en-US"/>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2E57653-3E58-4892-A7ED-712530ACC680}"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eaLnBrk="1" latinLnBrk="0" hangingPunct="1"/>
            <a:fld id="{B41ABA4E-CD72-497B-97AA-7213B3980F60}" type="datetimeFigureOut">
              <a:rPr lang="en-US" smtClean="0"/>
              <a:pPr eaLnBrk="1" latinLnBrk="0" hangingPunct="1"/>
              <a:t>11/26/2014</a:t>
            </a:fld>
            <a:endParaRPr lang="en-US"/>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0" lang="en-US"/>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2E57653-3E58-4892-A7ED-712530ACC680}"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eaLnBrk="1" latinLnBrk="0" hangingPunct="1"/>
            <a:fld id="{B41ABA4E-CD72-497B-97AA-7213B3980F60}" type="datetimeFigureOut">
              <a:rPr lang="en-US" smtClean="0"/>
              <a:pPr eaLnBrk="1" latinLnBrk="0" hangingPunct="1"/>
              <a:t>11/26/2014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kumimoji="0"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2E57653-3E58-4892-A7ED-712530ACC680}"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132856"/>
            <a:ext cx="8424936" cy="2123658"/>
          </a:xfrm>
          <a:prstGeom prst="rect">
            <a:avLst/>
          </a:prstGeom>
        </p:spPr>
        <p:txBody>
          <a:bodyPr wrap="square">
            <a:spAutoFit/>
          </a:bodyPr>
          <a:lstStyle/>
          <a:p>
            <a:r>
              <a:rPr lang="kk-K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44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М</a:t>
            </a:r>
            <a:r>
              <a:rPr lang="kk-KZ" sz="44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 Мақатаев </a:t>
            </a:r>
            <a:r>
              <a:rPr lang="kk-KZ" sz="44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      </a:t>
            </a:r>
          </a:p>
          <a:p>
            <a:r>
              <a:rPr lang="kk-KZ" sz="44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 </a:t>
            </a:r>
            <a:r>
              <a:rPr lang="kk-KZ" sz="44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   шығармаларындағы        </a:t>
            </a:r>
          </a:p>
          <a:p>
            <a:r>
              <a:rPr lang="kk-KZ" sz="44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 </a:t>
            </a:r>
            <a:r>
              <a:rPr lang="kk-KZ" sz="44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     «</a:t>
            </a:r>
            <a:r>
              <a:rPr lang="kk-KZ" sz="44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достық» концептісі</a:t>
            </a:r>
            <a:endParaRPr lang="ru-RU" sz="44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225820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46697" y="980728"/>
            <a:ext cx="6840760" cy="5109091"/>
          </a:xfrm>
          <a:prstGeom prst="rect">
            <a:avLst/>
          </a:prstGeom>
        </p:spPr>
        <p:txBody>
          <a:bodyPr wrap="square">
            <a:spAutoFit/>
          </a:bodyPr>
          <a:lstStyle/>
          <a:p>
            <a:r>
              <a:rPr lang="kk-KZ" sz="2800" b="1" dirty="0">
                <a:solidFill>
                  <a:schemeClr val="bg2">
                    <a:lumMod val="10000"/>
                  </a:schemeClr>
                </a:solidFill>
                <a:latin typeface="Times New Roman" pitchFamily="18" charset="0"/>
                <a:cs typeface="Times New Roman" pitchFamily="18" charset="0"/>
              </a:rPr>
              <a:t>«</a:t>
            </a:r>
            <a:r>
              <a:rPr lang="kk-KZ" sz="2800" b="1" i="1" dirty="0">
                <a:solidFill>
                  <a:schemeClr val="bg2">
                    <a:lumMod val="10000"/>
                  </a:schemeClr>
                </a:solidFill>
                <a:latin typeface="Times New Roman" pitchFamily="18" charset="0"/>
                <a:cs typeface="Times New Roman" pitchFamily="18" charset="0"/>
              </a:rPr>
              <a:t>Шын дос - асыл қазына</a:t>
            </a:r>
            <a:r>
              <a:rPr lang="kk-KZ" sz="2800" b="1" i="1" dirty="0" smtClean="0">
                <a:solidFill>
                  <a:schemeClr val="bg2">
                    <a:lumMod val="10000"/>
                  </a:schemeClr>
                </a:solidFill>
                <a:latin typeface="Times New Roman" pitchFamily="18" charset="0"/>
                <a:cs typeface="Times New Roman" pitchFamily="18" charset="0"/>
              </a:rPr>
              <a:t>»</a:t>
            </a:r>
          </a:p>
          <a:p>
            <a:r>
              <a:rPr lang="kk-KZ" sz="2800" b="1" i="1" dirty="0">
                <a:solidFill>
                  <a:srgbClr val="002060"/>
                </a:solidFill>
                <a:latin typeface="Times New Roman" pitchFamily="18" charset="0"/>
                <a:cs typeface="Times New Roman" pitchFamily="18" charset="0"/>
              </a:rPr>
              <a:t>Досым, саған сенемін, сеніп өтем, </a:t>
            </a:r>
            <a:endParaRPr lang="ru-RU" sz="2800" b="1" dirty="0">
              <a:solidFill>
                <a:srgbClr val="002060"/>
              </a:solidFill>
              <a:latin typeface="Times New Roman" pitchFamily="18" charset="0"/>
              <a:cs typeface="Times New Roman" pitchFamily="18" charset="0"/>
            </a:endParaRPr>
          </a:p>
          <a:p>
            <a:r>
              <a:rPr lang="kk-KZ" sz="2800" b="1" i="1" dirty="0">
                <a:solidFill>
                  <a:srgbClr val="002060"/>
                </a:solidFill>
                <a:latin typeface="Times New Roman" pitchFamily="18" charset="0"/>
                <a:cs typeface="Times New Roman" pitchFamily="18" charset="0"/>
              </a:rPr>
              <a:t>Жолы бөтен демеймін, жөні бөтен. </a:t>
            </a:r>
            <a:endParaRPr lang="ru-RU" sz="2800" b="1" dirty="0">
              <a:solidFill>
                <a:srgbClr val="002060"/>
              </a:solidFill>
              <a:latin typeface="Times New Roman" pitchFamily="18" charset="0"/>
              <a:cs typeface="Times New Roman" pitchFamily="18" charset="0"/>
            </a:endParaRPr>
          </a:p>
          <a:p>
            <a:r>
              <a:rPr lang="kk-KZ" sz="2800" b="1" i="1" dirty="0">
                <a:solidFill>
                  <a:srgbClr val="002060"/>
                </a:solidFill>
                <a:latin typeface="Times New Roman" pitchFamily="18" charset="0"/>
                <a:cs typeface="Times New Roman" pitchFamily="18" charset="0"/>
              </a:rPr>
              <a:t>Достық деген адамның көрігі екен,</a:t>
            </a:r>
            <a:endParaRPr lang="ru-RU" sz="2800" b="1" dirty="0">
              <a:solidFill>
                <a:srgbClr val="002060"/>
              </a:solidFill>
              <a:latin typeface="Times New Roman" pitchFamily="18" charset="0"/>
              <a:cs typeface="Times New Roman" pitchFamily="18" charset="0"/>
            </a:endParaRPr>
          </a:p>
          <a:p>
            <a:r>
              <a:rPr lang="kk-KZ" sz="2800" b="1" i="1" dirty="0">
                <a:solidFill>
                  <a:srgbClr val="002060"/>
                </a:solidFill>
                <a:latin typeface="Times New Roman" pitchFamily="18" charset="0"/>
                <a:cs typeface="Times New Roman" pitchFamily="18" charset="0"/>
              </a:rPr>
              <a:t>Достық деген ақылдың серігі екен. </a:t>
            </a:r>
            <a:endParaRPr lang="kk-KZ" sz="2800" b="1" i="1" dirty="0" smtClean="0">
              <a:solidFill>
                <a:srgbClr val="002060"/>
              </a:solidFill>
              <a:latin typeface="Times New Roman" pitchFamily="18" charset="0"/>
              <a:cs typeface="Times New Roman" pitchFamily="18" charset="0"/>
            </a:endParaRPr>
          </a:p>
          <a:p>
            <a:endParaRPr lang="ru-RU" sz="2800" b="1" dirty="0">
              <a:solidFill>
                <a:schemeClr val="bg2">
                  <a:lumMod val="10000"/>
                </a:schemeClr>
              </a:solidFill>
              <a:latin typeface="Times New Roman" pitchFamily="18" charset="0"/>
              <a:cs typeface="Times New Roman" pitchFamily="18" charset="0"/>
            </a:endParaRPr>
          </a:p>
          <a:p>
            <a:r>
              <a:rPr lang="kk-KZ" sz="2800" b="1" i="1" dirty="0">
                <a:solidFill>
                  <a:schemeClr val="bg2">
                    <a:lumMod val="10000"/>
                  </a:schemeClr>
                </a:solidFill>
                <a:latin typeface="Times New Roman" pitchFamily="18" charset="0"/>
                <a:cs typeface="Times New Roman" pitchFamily="18" charset="0"/>
              </a:rPr>
              <a:t>«Досқа мұңын шағу»</a:t>
            </a:r>
            <a:endParaRPr lang="kk-KZ" sz="2800" b="1" i="1" dirty="0" smtClean="0">
              <a:solidFill>
                <a:schemeClr val="bg2">
                  <a:lumMod val="10000"/>
                </a:schemeClr>
              </a:solidFill>
              <a:latin typeface="Times New Roman" pitchFamily="18" charset="0"/>
              <a:cs typeface="Times New Roman" pitchFamily="18" charset="0"/>
            </a:endParaRPr>
          </a:p>
          <a:p>
            <a:r>
              <a:rPr lang="kk-KZ" sz="2800" b="1" i="1" dirty="0">
                <a:solidFill>
                  <a:srgbClr val="002060"/>
                </a:solidFill>
                <a:latin typeface="Times New Roman" pitchFamily="18" charset="0"/>
                <a:cs typeface="Times New Roman" pitchFamily="18" charset="0"/>
              </a:rPr>
              <a:t>Тыңда досым! Тыңда жүрек жұмбағын,</a:t>
            </a:r>
            <a:endParaRPr lang="ru-RU" sz="2800" b="1" dirty="0">
              <a:solidFill>
                <a:srgbClr val="002060"/>
              </a:solidFill>
              <a:latin typeface="Times New Roman" pitchFamily="18" charset="0"/>
              <a:cs typeface="Times New Roman" pitchFamily="18" charset="0"/>
            </a:endParaRPr>
          </a:p>
          <a:p>
            <a:r>
              <a:rPr lang="kk-KZ" sz="2800" b="1" i="1" dirty="0">
                <a:solidFill>
                  <a:srgbClr val="002060"/>
                </a:solidFill>
                <a:latin typeface="Times New Roman" pitchFamily="18" charset="0"/>
                <a:cs typeface="Times New Roman" pitchFamily="18" charset="0"/>
              </a:rPr>
              <a:t>Мұңлы досты есіңе ала тыңдағын.</a:t>
            </a:r>
            <a:endParaRPr lang="ru-RU" sz="2800" b="1" dirty="0">
              <a:solidFill>
                <a:srgbClr val="002060"/>
              </a:solidFill>
              <a:latin typeface="Times New Roman" pitchFamily="18" charset="0"/>
              <a:cs typeface="Times New Roman" pitchFamily="18" charset="0"/>
            </a:endParaRPr>
          </a:p>
          <a:p>
            <a:r>
              <a:rPr lang="kk-KZ" sz="2800" b="1" i="1" dirty="0">
                <a:solidFill>
                  <a:srgbClr val="002060"/>
                </a:solidFill>
                <a:latin typeface="Times New Roman" pitchFamily="18" charset="0"/>
                <a:cs typeface="Times New Roman" pitchFamily="18" charset="0"/>
              </a:rPr>
              <a:t>Мына өмірдің тұйығына тұншығып,</a:t>
            </a:r>
            <a:endParaRPr lang="ru-RU" sz="2800" b="1" dirty="0">
              <a:solidFill>
                <a:srgbClr val="002060"/>
              </a:solidFill>
              <a:latin typeface="Times New Roman" pitchFamily="18" charset="0"/>
              <a:cs typeface="Times New Roman" pitchFamily="18" charset="0"/>
            </a:endParaRPr>
          </a:p>
          <a:p>
            <a:r>
              <a:rPr lang="kk-KZ" sz="2800" b="1" i="1" dirty="0">
                <a:solidFill>
                  <a:srgbClr val="002060"/>
                </a:solidFill>
                <a:latin typeface="Times New Roman" pitchFamily="18" charset="0"/>
                <a:cs typeface="Times New Roman" pitchFamily="18" charset="0"/>
              </a:rPr>
              <a:t>Қайғылану, жабырқаудан тынбадым.</a:t>
            </a:r>
            <a:endParaRPr lang="ru-RU" sz="2800" b="1" dirty="0">
              <a:solidFill>
                <a:srgbClr val="002060"/>
              </a:solidFill>
              <a:latin typeface="Times New Roman" pitchFamily="18" charset="0"/>
              <a:cs typeface="Times New Roman" pitchFamily="18" charset="0"/>
            </a:endParaRPr>
          </a:p>
          <a:p>
            <a:endParaRPr lang="kk-KZ" b="1" i="1" dirty="0"/>
          </a:p>
        </p:txBody>
      </p:sp>
    </p:spTree>
    <p:extLst>
      <p:ext uri="{BB962C8B-B14F-4D97-AF65-F5344CB8AC3E}">
        <p14:creationId xmlns:p14="http://schemas.microsoft.com/office/powerpoint/2010/main" val="2306063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412776"/>
            <a:ext cx="7488832" cy="4401205"/>
          </a:xfrm>
          <a:prstGeom prst="rect">
            <a:avLst/>
          </a:prstGeom>
        </p:spPr>
        <p:txBody>
          <a:bodyPr wrap="square">
            <a:spAutoFit/>
          </a:bodyPr>
          <a:lstStyle/>
          <a:p>
            <a:pPr algn="just"/>
            <a:r>
              <a:rPr lang="kk-KZ" sz="2800" b="1" dirty="0" smtClean="0">
                <a:solidFill>
                  <a:schemeClr val="accent5">
                    <a:lumMod val="50000"/>
                  </a:schemeClr>
                </a:solidFill>
                <a:latin typeface="Times New Roman" pitchFamily="18" charset="0"/>
                <a:cs typeface="Times New Roman" pitchFamily="18" charset="0"/>
              </a:rPr>
              <a:t>	Сонымен</a:t>
            </a:r>
            <a:r>
              <a:rPr lang="kk-KZ" sz="2800" b="1" dirty="0">
                <a:solidFill>
                  <a:schemeClr val="accent5">
                    <a:lumMod val="50000"/>
                  </a:schemeClr>
                </a:solidFill>
                <a:latin typeface="Times New Roman" pitchFamily="18" charset="0"/>
                <a:cs typeface="Times New Roman" pitchFamily="18" charset="0"/>
              </a:rPr>
              <a:t>, концепт когнитивті лингвистика үлесінде, яғни оның өрістік моделі өте кең. Концептінің ядросы сезімдік-танымдық бейне болады да, ол адамның жеке тәжірибесі негізінде қалыптасады. Ал ядро айналасында деректі, дерексіз әртүрлі белгілердің қабаттары болады. Бұл қабаттардың саны мен сапасы тілдік тұлға тіліндегі дәстүрлі, ұлттық мәдени спектілерге байланысты болады. </a:t>
            </a:r>
            <a:endParaRPr lang="ru-RU" sz="2800"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40495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973314"/>
            <a:ext cx="7704856" cy="4893647"/>
          </a:xfrm>
          <a:prstGeom prst="rect">
            <a:avLst/>
          </a:prstGeom>
        </p:spPr>
        <p:txBody>
          <a:bodyPr wrap="square">
            <a:spAutoFit/>
          </a:bodyPr>
          <a:lstStyle/>
          <a:p>
            <a:pPr algn="just"/>
            <a:r>
              <a:rPr lang="kk-KZ" sz="2400" b="1" dirty="0">
                <a:solidFill>
                  <a:srgbClr val="002060"/>
                </a:solidFill>
                <a:latin typeface="Times New Roman" pitchFamily="18" charset="0"/>
                <a:cs typeface="Times New Roman" pitchFamily="18" charset="0"/>
              </a:rPr>
              <a:t> </a:t>
            </a:r>
            <a:r>
              <a:rPr lang="kk-KZ" sz="2400" b="1" dirty="0" smtClean="0">
                <a:solidFill>
                  <a:srgbClr val="002060"/>
                </a:solidFill>
                <a:latin typeface="Times New Roman" pitchFamily="18" charset="0"/>
                <a:cs typeface="Times New Roman" pitchFamily="18" charset="0"/>
              </a:rPr>
              <a:t>       Поэтикалық </a:t>
            </a:r>
            <a:r>
              <a:rPr lang="kk-KZ" sz="2400" b="1" dirty="0">
                <a:solidFill>
                  <a:srgbClr val="002060"/>
                </a:solidFill>
                <a:latin typeface="Times New Roman" pitchFamily="18" charset="0"/>
                <a:cs typeface="Times New Roman" pitchFamily="18" charset="0"/>
              </a:rPr>
              <a:t>көркем шығарма тіліне когнитивтік талдау жасау негізінде сол ұлттың сонымен қатар жекелеген тілдік тұлғалардың санасындағы дүниенің бейнесін, айнала қоршаған ортаның болмыс-бітімін тұтастай тануға болады. Тілдің болмысы мен табиғатын, оның ішкі иірімдерін, толыққанды тану үшін сол тілді жасайтын адаммен біртұтастықта қарау керек. </a:t>
            </a:r>
            <a:endParaRPr lang="kk-KZ" sz="2400" b="1" dirty="0" smtClean="0">
              <a:solidFill>
                <a:srgbClr val="002060"/>
              </a:solidFill>
              <a:latin typeface="Times New Roman" pitchFamily="18" charset="0"/>
              <a:cs typeface="Times New Roman" pitchFamily="18" charset="0"/>
            </a:endParaRPr>
          </a:p>
          <a:p>
            <a:pPr algn="just"/>
            <a:r>
              <a:rPr lang="kk-KZ" sz="2400" b="1" dirty="0" smtClean="0">
                <a:solidFill>
                  <a:srgbClr val="002060"/>
                </a:solidFill>
                <a:latin typeface="Times New Roman" pitchFamily="18" charset="0"/>
                <a:cs typeface="Times New Roman" pitchFamily="18" charset="0"/>
              </a:rPr>
              <a:t>        Қазіргі </a:t>
            </a:r>
            <a:r>
              <a:rPr lang="kk-KZ" sz="2400" b="1" dirty="0">
                <a:solidFill>
                  <a:srgbClr val="002060"/>
                </a:solidFill>
                <a:latin typeface="Times New Roman" pitchFamily="18" charset="0"/>
                <a:cs typeface="Times New Roman" pitchFamily="18" charset="0"/>
              </a:rPr>
              <a:t>лингвистикалық зерттеулер объективтік шындықты идеалды түрде бейнелеудің адамға ғана тән ең жоғарғы формасы оның ақыл-ойы, санасы ойлауы, рухани ішкі дүниесімен тығыз байланысты зерттеуге бағытталады. </a:t>
            </a:r>
            <a:endParaRPr lang="ru-RU"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85115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47763" y="1412776"/>
            <a:ext cx="7560840" cy="3539430"/>
          </a:xfrm>
          <a:prstGeom prst="rect">
            <a:avLst/>
          </a:prstGeom>
        </p:spPr>
        <p:txBody>
          <a:bodyPr wrap="square">
            <a:spAutoFit/>
          </a:bodyPr>
          <a:lstStyle/>
          <a:p>
            <a:r>
              <a:rPr lang="kk-KZ" sz="3200" b="1" dirty="0" smtClean="0">
                <a:solidFill>
                  <a:schemeClr val="accent6">
                    <a:lumMod val="50000"/>
                  </a:schemeClr>
                </a:solidFill>
                <a:latin typeface="Times New Roman" pitchFamily="18" charset="0"/>
                <a:cs typeface="Times New Roman" pitchFamily="18" charset="0"/>
              </a:rPr>
              <a:t>      Қарастырылатын мәселелер:</a:t>
            </a:r>
          </a:p>
          <a:p>
            <a:pPr marL="514350" indent="-514350">
              <a:buAutoNum type="arabicPeriod"/>
            </a:pPr>
            <a:endParaRPr lang="kk-KZ" sz="3200" b="1" dirty="0">
              <a:solidFill>
                <a:srgbClr val="002060"/>
              </a:solidFill>
              <a:latin typeface="Times New Roman" pitchFamily="18" charset="0"/>
              <a:cs typeface="Times New Roman" pitchFamily="18" charset="0"/>
            </a:endParaRPr>
          </a:p>
          <a:p>
            <a:pPr marL="514350" indent="-514350" algn="just">
              <a:buAutoNum type="arabicPeriod"/>
            </a:pPr>
            <a:r>
              <a:rPr lang="kk-KZ" sz="3200" b="1" dirty="0" smtClean="0">
                <a:solidFill>
                  <a:srgbClr val="002060"/>
                </a:solidFill>
                <a:latin typeface="Times New Roman" pitchFamily="18" charset="0"/>
                <a:cs typeface="Times New Roman" pitchFamily="18" charset="0"/>
              </a:rPr>
              <a:t>Когнитивті </a:t>
            </a:r>
            <a:r>
              <a:rPr lang="kk-KZ" sz="3200" b="1" dirty="0">
                <a:solidFill>
                  <a:srgbClr val="002060"/>
                </a:solidFill>
                <a:latin typeface="Times New Roman" pitchFamily="18" charset="0"/>
                <a:cs typeface="Times New Roman" pitchFamily="18" charset="0"/>
              </a:rPr>
              <a:t>лингвистика және концепт мәселесінің </a:t>
            </a:r>
            <a:r>
              <a:rPr lang="kk-KZ" sz="3200" b="1" dirty="0" smtClean="0">
                <a:solidFill>
                  <a:srgbClr val="002060"/>
                </a:solidFill>
                <a:latin typeface="Times New Roman" pitchFamily="18" charset="0"/>
                <a:cs typeface="Times New Roman" pitchFamily="18" charset="0"/>
              </a:rPr>
              <a:t>зерттелуі</a:t>
            </a:r>
            <a:r>
              <a:rPr lang="kk-KZ" sz="3200" b="1" dirty="0">
                <a:solidFill>
                  <a:srgbClr val="002060"/>
                </a:solidFill>
                <a:latin typeface="Times New Roman" pitchFamily="18" charset="0"/>
                <a:cs typeface="Times New Roman" pitchFamily="18" charset="0"/>
              </a:rPr>
              <a:t>;</a:t>
            </a:r>
            <a:endParaRPr lang="kk-KZ" sz="3200" b="1" dirty="0" smtClean="0">
              <a:solidFill>
                <a:srgbClr val="002060"/>
              </a:solidFill>
              <a:latin typeface="Times New Roman" pitchFamily="18" charset="0"/>
              <a:cs typeface="Times New Roman" pitchFamily="18" charset="0"/>
            </a:endParaRPr>
          </a:p>
          <a:p>
            <a:pPr algn="just"/>
            <a:endParaRPr lang="ru-RU" sz="3200" b="1" dirty="0">
              <a:solidFill>
                <a:srgbClr val="002060"/>
              </a:solidFill>
              <a:latin typeface="Times New Roman" pitchFamily="18" charset="0"/>
              <a:cs typeface="Times New Roman" pitchFamily="18" charset="0"/>
            </a:endParaRPr>
          </a:p>
          <a:p>
            <a:pPr algn="just"/>
            <a:r>
              <a:rPr lang="kk-KZ" sz="3200" b="1" dirty="0" smtClean="0">
                <a:solidFill>
                  <a:srgbClr val="002060"/>
                </a:solidFill>
                <a:latin typeface="Times New Roman" pitchFamily="18" charset="0"/>
                <a:cs typeface="Times New Roman" pitchFamily="18" charset="0"/>
              </a:rPr>
              <a:t>2. </a:t>
            </a:r>
            <a:r>
              <a:rPr lang="kk-KZ" sz="3200" b="1" dirty="0">
                <a:solidFill>
                  <a:srgbClr val="002060"/>
                </a:solidFill>
                <a:latin typeface="Times New Roman" pitchFamily="18" charset="0"/>
                <a:cs typeface="Times New Roman" pitchFamily="18" charset="0"/>
              </a:rPr>
              <a:t>М. Мақатев шығармаларындағы </a:t>
            </a:r>
            <a:r>
              <a:rPr lang="kk-KZ" sz="3200" b="1" dirty="0" smtClean="0">
                <a:solidFill>
                  <a:srgbClr val="002060"/>
                </a:solidFill>
                <a:latin typeface="Times New Roman" pitchFamily="18" charset="0"/>
                <a:cs typeface="Times New Roman" pitchFamily="18" charset="0"/>
              </a:rPr>
              <a:t>  </a:t>
            </a:r>
          </a:p>
          <a:p>
            <a:pPr algn="just"/>
            <a:r>
              <a:rPr lang="kk-KZ" sz="3200" b="1" dirty="0">
                <a:solidFill>
                  <a:srgbClr val="002060"/>
                </a:solidFill>
                <a:latin typeface="Times New Roman" pitchFamily="18" charset="0"/>
                <a:cs typeface="Times New Roman" pitchFamily="18" charset="0"/>
              </a:rPr>
              <a:t> </a:t>
            </a:r>
            <a:r>
              <a:rPr lang="kk-KZ" sz="3200" b="1" dirty="0" smtClean="0">
                <a:solidFill>
                  <a:srgbClr val="002060"/>
                </a:solidFill>
                <a:latin typeface="Times New Roman" pitchFamily="18" charset="0"/>
                <a:cs typeface="Times New Roman" pitchFamily="18" charset="0"/>
              </a:rPr>
              <a:t>   «</a:t>
            </a:r>
            <a:r>
              <a:rPr lang="kk-KZ" sz="3200" b="1" dirty="0">
                <a:solidFill>
                  <a:srgbClr val="002060"/>
                </a:solidFill>
                <a:latin typeface="Times New Roman" pitchFamily="18" charset="0"/>
                <a:cs typeface="Times New Roman" pitchFamily="18" charset="0"/>
              </a:rPr>
              <a:t>достық» </a:t>
            </a:r>
            <a:r>
              <a:rPr lang="kk-KZ" sz="3200" b="1" dirty="0" smtClean="0">
                <a:solidFill>
                  <a:srgbClr val="002060"/>
                </a:solidFill>
                <a:latin typeface="Times New Roman" pitchFamily="18" charset="0"/>
                <a:cs typeface="Times New Roman" pitchFamily="18" charset="0"/>
              </a:rPr>
              <a:t>концепісі.</a:t>
            </a:r>
            <a:endParaRPr lang="ru-RU"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27030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859340"/>
            <a:ext cx="7560840" cy="3416320"/>
          </a:xfrm>
          <a:prstGeom prst="rect">
            <a:avLst/>
          </a:prstGeom>
        </p:spPr>
        <p:txBody>
          <a:bodyPr wrap="square">
            <a:spAutoFit/>
          </a:bodyPr>
          <a:lstStyle/>
          <a:p>
            <a:pPr algn="just"/>
            <a:r>
              <a:rPr lang="kk-KZ" sz="2400" b="1" dirty="0" smtClean="0">
                <a:solidFill>
                  <a:schemeClr val="accent5">
                    <a:lumMod val="50000"/>
                  </a:schemeClr>
                </a:solidFill>
                <a:latin typeface="Times New Roman" pitchFamily="18" charset="0"/>
                <a:cs typeface="Times New Roman" pitchFamily="18" charset="0"/>
              </a:rPr>
              <a:t>       Когнитивті </a:t>
            </a:r>
            <a:r>
              <a:rPr lang="kk-KZ" sz="2400" b="1" dirty="0">
                <a:solidFill>
                  <a:schemeClr val="accent5">
                    <a:lumMod val="50000"/>
                  </a:schemeClr>
                </a:solidFill>
                <a:latin typeface="Times New Roman" pitchFamily="18" charset="0"/>
                <a:cs typeface="Times New Roman" pitchFamily="18" charset="0"/>
              </a:rPr>
              <a:t>лингвистика </a:t>
            </a:r>
            <a:r>
              <a:rPr lang="kk-KZ" sz="2400" b="1" dirty="0">
                <a:solidFill>
                  <a:schemeClr val="accent4">
                    <a:lumMod val="50000"/>
                  </a:schemeClr>
                </a:solidFill>
                <a:latin typeface="Times New Roman" pitchFamily="18" charset="0"/>
                <a:cs typeface="Times New Roman" pitchFamily="18" charset="0"/>
              </a:rPr>
              <a:t>алғаш жеке ғылым ретінде пайда болуы шартты түрде 1989 жылы Германияның Дуйсбург қаласында өткен ғылыми конференцияда жарияланады. Когнитивті лингвистиканың алғаш пайда болуының американдық бағыты Дж. Лакофф, Р. Лангакер, Р. Джакендофф және т.б. тілшілердің еңбектерінен басталса, ресейлік бағыты Е.С. Кубрякованың еңбектерінен басталады.</a:t>
            </a:r>
            <a:endParaRPr lang="ru-RU" sz="2400" b="1"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50082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4744" y="548680"/>
            <a:ext cx="8676456" cy="1261884"/>
          </a:xfrm>
          <a:prstGeom prst="rect">
            <a:avLst/>
          </a:prstGeom>
        </p:spPr>
        <p:txBody>
          <a:bodyPr wrap="square">
            <a:spAutoFit/>
          </a:bodyPr>
          <a:lstStyle/>
          <a:p>
            <a:r>
              <a:rPr lang="kk-KZ" sz="2000" b="1" dirty="0" smtClean="0">
                <a:latin typeface="Times New Roman" pitchFamily="18" charset="0"/>
                <a:cs typeface="Times New Roman" pitchFamily="18" charset="0"/>
              </a:rPr>
              <a:t>                          </a:t>
            </a:r>
            <a:r>
              <a:rPr lang="kk-KZ" sz="2800" b="1" dirty="0" smtClean="0">
                <a:solidFill>
                  <a:schemeClr val="tx2">
                    <a:lumMod val="50000"/>
                  </a:schemeClr>
                </a:solidFill>
                <a:latin typeface="Times New Roman" pitchFamily="18" charset="0"/>
                <a:cs typeface="Times New Roman" pitchFamily="18" charset="0"/>
              </a:rPr>
              <a:t>Универсалды </a:t>
            </a:r>
            <a:r>
              <a:rPr lang="kk-KZ" sz="2800" b="1" dirty="0">
                <a:solidFill>
                  <a:schemeClr val="tx2">
                    <a:lumMod val="50000"/>
                  </a:schemeClr>
                </a:solidFill>
                <a:latin typeface="Times New Roman" pitchFamily="18" charset="0"/>
                <a:cs typeface="Times New Roman" pitchFamily="18" charset="0"/>
              </a:rPr>
              <a:t>танымдық әрекеттерден </a:t>
            </a:r>
            <a:endParaRPr lang="kk-KZ" sz="2800" b="1" dirty="0" smtClean="0">
              <a:solidFill>
                <a:schemeClr val="tx2">
                  <a:lumMod val="50000"/>
                </a:schemeClr>
              </a:solidFill>
              <a:latin typeface="Times New Roman" pitchFamily="18" charset="0"/>
              <a:cs typeface="Times New Roman" pitchFamily="18" charset="0"/>
            </a:endParaRPr>
          </a:p>
          <a:p>
            <a:r>
              <a:rPr lang="kk-KZ" sz="2800" b="1" dirty="0" smtClean="0">
                <a:solidFill>
                  <a:schemeClr val="tx2">
                    <a:lumMod val="50000"/>
                  </a:schemeClr>
                </a:solidFill>
                <a:latin typeface="Times New Roman" pitchFamily="18" charset="0"/>
                <a:cs typeface="Times New Roman" pitchFamily="18" charset="0"/>
              </a:rPr>
              <a:t>			   өрбіген  бірліктер </a:t>
            </a:r>
            <a:r>
              <a:rPr lang="kk-KZ" sz="2000" b="1" dirty="0">
                <a:latin typeface="Times New Roman" pitchFamily="18" charset="0"/>
                <a:cs typeface="Times New Roman" pitchFamily="18" charset="0"/>
              </a:rPr>
              <a:t>	</a:t>
            </a:r>
            <a:endParaRPr lang="kk-KZ" sz="2000" b="1" dirty="0" smtClean="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p:txBody>
      </p:sp>
      <p:sp>
        <p:nvSpPr>
          <p:cNvPr id="5" name="Скругленный прямоугольник 4"/>
          <p:cNvSpPr/>
          <p:nvPr/>
        </p:nvSpPr>
        <p:spPr>
          <a:xfrm>
            <a:off x="5796136" y="1688211"/>
            <a:ext cx="2376264" cy="1440160"/>
          </a:xfrm>
          <a:prstGeom prst="roundRect">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4000" b="1" i="1" dirty="0" smtClean="0">
                <a:solidFill>
                  <a:schemeClr val="accent5">
                    <a:lumMod val="50000"/>
                  </a:schemeClr>
                </a:solidFill>
                <a:latin typeface="Times New Roman" pitchFamily="18" charset="0"/>
                <a:cs typeface="Times New Roman" pitchFamily="18" charset="0"/>
              </a:rPr>
              <a:t>Сана</a:t>
            </a:r>
            <a:endParaRPr lang="ru-RU" sz="4000" b="1" dirty="0">
              <a:solidFill>
                <a:schemeClr val="accent5">
                  <a:lumMod val="50000"/>
                </a:schemeClr>
              </a:solidFill>
              <a:latin typeface="Times New Roman" pitchFamily="18" charset="0"/>
              <a:cs typeface="Times New Roman" pitchFamily="18" charset="0"/>
            </a:endParaRPr>
          </a:p>
        </p:txBody>
      </p:sp>
      <p:sp>
        <p:nvSpPr>
          <p:cNvPr id="6" name="Скругленный прямоугольник 5"/>
          <p:cNvSpPr/>
          <p:nvPr/>
        </p:nvSpPr>
        <p:spPr>
          <a:xfrm>
            <a:off x="5789240" y="4802182"/>
            <a:ext cx="2376264" cy="1440160"/>
          </a:xfrm>
          <a:prstGeom prst="roundRect">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3600" b="1" dirty="0">
                <a:solidFill>
                  <a:schemeClr val="accent5">
                    <a:lumMod val="50000"/>
                  </a:schemeClr>
                </a:solidFill>
                <a:latin typeface="Times New Roman" pitchFamily="18" charset="0"/>
                <a:cs typeface="Times New Roman" pitchFamily="18" charset="0"/>
              </a:rPr>
              <a:t>Прототип</a:t>
            </a:r>
            <a:r>
              <a:rPr lang="uk-UA" dirty="0"/>
              <a:t> </a:t>
            </a:r>
            <a:endParaRPr lang="ru-RU" dirty="0"/>
          </a:p>
        </p:txBody>
      </p:sp>
      <p:sp>
        <p:nvSpPr>
          <p:cNvPr id="7" name="Скругленный прямоугольник 6"/>
          <p:cNvSpPr/>
          <p:nvPr/>
        </p:nvSpPr>
        <p:spPr>
          <a:xfrm>
            <a:off x="3215557" y="3140968"/>
            <a:ext cx="2376264" cy="1440160"/>
          </a:xfrm>
          <a:prstGeom prst="roundRect">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4400" b="1" i="1" dirty="0" smtClean="0">
                <a:solidFill>
                  <a:schemeClr val="accent5">
                    <a:lumMod val="50000"/>
                  </a:schemeClr>
                </a:solidFill>
                <a:latin typeface="Times New Roman" pitchFamily="18" charset="0"/>
                <a:cs typeface="Times New Roman" pitchFamily="18" charset="0"/>
              </a:rPr>
              <a:t>Білім</a:t>
            </a:r>
            <a:endParaRPr lang="ru-RU" sz="4400" b="1" dirty="0">
              <a:solidFill>
                <a:schemeClr val="accent5">
                  <a:lumMod val="50000"/>
                </a:schemeClr>
              </a:solidFill>
              <a:latin typeface="Times New Roman" pitchFamily="18" charset="0"/>
              <a:cs typeface="Times New Roman" pitchFamily="18" charset="0"/>
            </a:endParaRPr>
          </a:p>
        </p:txBody>
      </p:sp>
      <p:sp>
        <p:nvSpPr>
          <p:cNvPr id="8" name="Скругленный прямоугольник 7"/>
          <p:cNvSpPr/>
          <p:nvPr/>
        </p:nvSpPr>
        <p:spPr>
          <a:xfrm>
            <a:off x="804535" y="4824213"/>
            <a:ext cx="2376264" cy="1440160"/>
          </a:xfrm>
          <a:prstGeom prst="roundRect">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3600" b="1" dirty="0" err="1" smtClean="0">
                <a:solidFill>
                  <a:schemeClr val="accent5">
                    <a:lumMod val="50000"/>
                  </a:schemeClr>
                </a:solidFill>
                <a:latin typeface="Times New Roman" pitchFamily="18" charset="0"/>
                <a:cs typeface="Times New Roman" pitchFamily="18" charset="0"/>
              </a:rPr>
              <a:t>Гештальт</a:t>
            </a:r>
            <a:endParaRPr lang="ru-RU" sz="3600" b="1" dirty="0">
              <a:solidFill>
                <a:schemeClr val="accent5">
                  <a:lumMod val="50000"/>
                </a:schemeClr>
              </a:solidFill>
              <a:latin typeface="Times New Roman" pitchFamily="18" charset="0"/>
              <a:cs typeface="Times New Roman" pitchFamily="18" charset="0"/>
            </a:endParaRPr>
          </a:p>
        </p:txBody>
      </p:sp>
      <p:sp>
        <p:nvSpPr>
          <p:cNvPr id="9" name="Скругленный прямоугольник 8"/>
          <p:cNvSpPr/>
          <p:nvPr/>
        </p:nvSpPr>
        <p:spPr>
          <a:xfrm>
            <a:off x="660089" y="1688211"/>
            <a:ext cx="2213604" cy="1440161"/>
          </a:xfrm>
          <a:prstGeom prst="roundRect">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3600" b="1" dirty="0" smtClean="0">
                <a:solidFill>
                  <a:schemeClr val="accent5">
                    <a:lumMod val="50000"/>
                  </a:schemeClr>
                </a:solidFill>
                <a:latin typeface="Times New Roman" pitchFamily="18" charset="0"/>
                <a:cs typeface="Times New Roman" pitchFamily="18" charset="0"/>
              </a:rPr>
              <a:t>Фрейм </a:t>
            </a:r>
            <a:endParaRPr lang="ru-RU" sz="3600"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20450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31640" y="188640"/>
            <a:ext cx="6768752" cy="1077218"/>
          </a:xfrm>
          <a:prstGeom prst="rect">
            <a:avLst/>
          </a:prstGeom>
        </p:spPr>
        <p:txBody>
          <a:bodyPr wrap="square">
            <a:spAutoFit/>
          </a:bodyPr>
          <a:lstStyle/>
          <a:p>
            <a:r>
              <a:rPr lang="kk-KZ" sz="3200" b="1" dirty="0">
                <a:solidFill>
                  <a:srgbClr val="002060"/>
                </a:solidFill>
                <a:latin typeface="Times New Roman" pitchFamily="18" charset="0"/>
                <a:cs typeface="Times New Roman" pitchFamily="18" charset="0"/>
              </a:rPr>
              <a:t>Концептілердің санада танылу </a:t>
            </a:r>
            <a:r>
              <a:rPr lang="kk-KZ" sz="3200" b="1" dirty="0" smtClean="0">
                <a:solidFill>
                  <a:srgbClr val="002060"/>
                </a:solidFill>
                <a:latin typeface="Times New Roman" pitchFamily="18" charset="0"/>
                <a:cs typeface="Times New Roman" pitchFamily="18" charset="0"/>
              </a:rPr>
              <a:t>  </a:t>
            </a:r>
          </a:p>
          <a:p>
            <a:r>
              <a:rPr lang="kk-KZ" sz="3200" b="1" dirty="0">
                <a:solidFill>
                  <a:srgbClr val="002060"/>
                </a:solidFill>
                <a:latin typeface="Times New Roman" pitchFamily="18" charset="0"/>
                <a:cs typeface="Times New Roman" pitchFamily="18" charset="0"/>
              </a:rPr>
              <a:t> </a:t>
            </a:r>
            <a:r>
              <a:rPr lang="kk-KZ" sz="3200" b="1" dirty="0" smtClean="0">
                <a:solidFill>
                  <a:srgbClr val="002060"/>
                </a:solidFill>
                <a:latin typeface="Times New Roman" pitchFamily="18" charset="0"/>
                <a:cs typeface="Times New Roman" pitchFamily="18" charset="0"/>
              </a:rPr>
              <a:t>      деңгейіне қарай</a:t>
            </a:r>
            <a:r>
              <a:rPr lang="kk-KZ" sz="3200" b="1" dirty="0">
                <a:solidFill>
                  <a:srgbClr val="002060"/>
                </a:solidFill>
                <a:latin typeface="Times New Roman" pitchFamily="18" charset="0"/>
                <a:cs typeface="Times New Roman" pitchFamily="18" charset="0"/>
              </a:rPr>
              <a:t> </a:t>
            </a:r>
            <a:r>
              <a:rPr lang="kk-KZ" sz="3200" b="1" dirty="0" smtClean="0">
                <a:solidFill>
                  <a:srgbClr val="002060"/>
                </a:solidFill>
                <a:latin typeface="Times New Roman" pitchFamily="18" charset="0"/>
                <a:cs typeface="Times New Roman" pitchFamily="18" charset="0"/>
              </a:rPr>
              <a:t>түрлері</a:t>
            </a:r>
            <a:endParaRPr lang="ru-RU" sz="3200" b="1" dirty="0">
              <a:solidFill>
                <a:srgbClr val="002060"/>
              </a:solidFill>
              <a:latin typeface="Times New Roman" pitchFamily="18" charset="0"/>
              <a:cs typeface="Times New Roman" pitchFamily="18" charset="0"/>
            </a:endParaRPr>
          </a:p>
        </p:txBody>
      </p:sp>
      <p:graphicFrame>
        <p:nvGraphicFramePr>
          <p:cNvPr id="6" name="Схема 5"/>
          <p:cNvGraphicFramePr/>
          <p:nvPr>
            <p:extLst>
              <p:ext uri="{D42A27DB-BD31-4B8C-83A1-F6EECF244321}">
                <p14:modId xmlns:p14="http://schemas.microsoft.com/office/powerpoint/2010/main" val="2743010974"/>
              </p:ext>
            </p:extLst>
          </p:nvPr>
        </p:nvGraphicFramePr>
        <p:xfrm>
          <a:off x="251520" y="1484784"/>
          <a:ext cx="85689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2224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8568952" cy="1077218"/>
          </a:xfrm>
          <a:prstGeom prst="rect">
            <a:avLst/>
          </a:prstGeom>
        </p:spPr>
        <p:txBody>
          <a:bodyPr wrap="square">
            <a:spAutoFit/>
          </a:bodyPr>
          <a:lstStyle/>
          <a:p>
            <a:r>
              <a:rPr lang="kk-KZ" sz="3200" b="1" dirty="0" smtClean="0">
                <a:solidFill>
                  <a:schemeClr val="bg1"/>
                </a:solidFill>
                <a:latin typeface="Times New Roman" pitchFamily="18" charset="0"/>
                <a:cs typeface="Times New Roman" pitchFamily="18" charset="0"/>
              </a:rPr>
              <a:t>   Концептілердің </a:t>
            </a:r>
            <a:r>
              <a:rPr lang="kk-KZ" sz="3200" b="1" dirty="0">
                <a:solidFill>
                  <a:schemeClr val="bg1"/>
                </a:solidFill>
                <a:latin typeface="Times New Roman" pitchFamily="18" charset="0"/>
                <a:cs typeface="Times New Roman" pitchFamily="18" charset="0"/>
              </a:rPr>
              <a:t>әртүрлі ассоциативтік </a:t>
            </a:r>
            <a:r>
              <a:rPr lang="kk-KZ" sz="3200" b="1" dirty="0" smtClean="0">
                <a:solidFill>
                  <a:schemeClr val="bg1"/>
                </a:solidFill>
                <a:latin typeface="Times New Roman" pitchFamily="18" charset="0"/>
                <a:cs typeface="Times New Roman" pitchFamily="18" charset="0"/>
              </a:rPr>
              <a:t>түсінікті танылу </a:t>
            </a:r>
            <a:r>
              <a:rPr lang="kk-KZ" sz="3200" b="1" dirty="0">
                <a:solidFill>
                  <a:schemeClr val="bg1"/>
                </a:solidFill>
                <a:latin typeface="Times New Roman" pitchFamily="18" charset="0"/>
                <a:cs typeface="Times New Roman" pitchFamily="18" charset="0"/>
              </a:rPr>
              <a:t>деңгейіне қарай </a:t>
            </a:r>
            <a:r>
              <a:rPr lang="kk-KZ" sz="3200" b="1" dirty="0" smtClean="0">
                <a:solidFill>
                  <a:schemeClr val="bg1"/>
                </a:solidFill>
                <a:latin typeface="Times New Roman" pitchFamily="18" charset="0"/>
                <a:cs typeface="Times New Roman" pitchFamily="18" charset="0"/>
              </a:rPr>
              <a:t>түрлері</a:t>
            </a:r>
            <a:endParaRPr lang="ru-RU" sz="3200" b="1" dirty="0">
              <a:solidFill>
                <a:schemeClr val="bg1"/>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467544" y="1988840"/>
            <a:ext cx="3456384" cy="46085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rgbClr val="002060"/>
                </a:solidFill>
                <a:latin typeface="Times New Roman" pitchFamily="18" charset="0"/>
                <a:cs typeface="Times New Roman" pitchFamily="18" charset="0"/>
              </a:rPr>
              <a:t>Контраст концептілер – </a:t>
            </a:r>
            <a:r>
              <a:rPr lang="kk-KZ" sz="2000" b="1" dirty="0">
                <a:solidFill>
                  <a:schemeClr val="bg1"/>
                </a:solidFill>
                <a:latin typeface="Times New Roman" pitchFamily="18" charset="0"/>
                <a:cs typeface="Times New Roman" pitchFamily="18" charset="0"/>
              </a:rPr>
              <a:t>бірінсіз бірі болмайтын, бірін екіншісі толықтырып отыратын немесе бірінен кейін бірі жүретін, тіпті біріне-бірі қарама-қарсы тұратын ақиқат дүниелердің жұптасып қана қолданылуы. (Өмір/өлім, қала/дала, бақыт/қайғы).</a:t>
            </a:r>
            <a:endParaRPr lang="ru-RU" sz="2000" b="1" dirty="0">
              <a:solidFill>
                <a:schemeClr val="bg1"/>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4752020" y="1988840"/>
            <a:ext cx="3348372" cy="460851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rgbClr val="002060"/>
                </a:solidFill>
                <a:latin typeface="Times New Roman" pitchFamily="18" charset="0"/>
                <a:cs typeface="Times New Roman" pitchFamily="18" charset="0"/>
              </a:rPr>
              <a:t>Калейдоскоптық концептілер – </a:t>
            </a:r>
            <a:r>
              <a:rPr lang="kk-KZ" sz="2000" b="1" dirty="0">
                <a:solidFill>
                  <a:schemeClr val="bg1"/>
                </a:solidFill>
                <a:latin typeface="Times New Roman" pitchFamily="18" charset="0"/>
                <a:cs typeface="Times New Roman" pitchFamily="18" charset="0"/>
              </a:rPr>
              <a:t>бір ғана ақиқат дүниенің санада әр алуан концептілік құрылымдарға салынып бірнеше концепт </a:t>
            </a:r>
            <a:r>
              <a:rPr lang="kk-KZ" sz="2000" b="1" dirty="0" smtClean="0">
                <a:solidFill>
                  <a:schemeClr val="bg1"/>
                </a:solidFill>
                <a:latin typeface="Times New Roman" pitchFamily="18" charset="0"/>
                <a:cs typeface="Times New Roman" pitchFamily="18" charset="0"/>
              </a:rPr>
              <a:t>түрінде көрініс </a:t>
            </a:r>
            <a:r>
              <a:rPr lang="kk-KZ" sz="2000" b="1" dirty="0">
                <a:solidFill>
                  <a:schemeClr val="bg1"/>
                </a:solidFill>
                <a:latin typeface="Times New Roman" pitchFamily="18" charset="0"/>
                <a:cs typeface="Times New Roman" pitchFamily="18" charset="0"/>
              </a:rPr>
              <a:t>табуы</a:t>
            </a:r>
            <a:r>
              <a:rPr lang="kk-KZ" sz="2000" b="1" dirty="0" smtClean="0">
                <a:solidFill>
                  <a:schemeClr val="bg1"/>
                </a:solidFill>
                <a:latin typeface="Times New Roman" pitchFamily="18" charset="0"/>
                <a:cs typeface="Times New Roman" pitchFamily="18" charset="0"/>
              </a:rPr>
              <a:t>.</a:t>
            </a:r>
          </a:p>
          <a:p>
            <a:pPr algn="ctr"/>
            <a:r>
              <a:rPr lang="kk-KZ" sz="2000" b="1" dirty="0">
                <a:solidFill>
                  <a:schemeClr val="bg1"/>
                </a:solidFill>
                <a:latin typeface="Times New Roman" pitchFamily="18" charset="0"/>
                <a:cs typeface="Times New Roman" pitchFamily="18" charset="0"/>
              </a:rPr>
              <a:t>М. Мақатаев </a:t>
            </a:r>
            <a:r>
              <a:rPr lang="kk-KZ" sz="2000" b="1" dirty="0" smtClean="0">
                <a:solidFill>
                  <a:schemeClr val="bg1"/>
                </a:solidFill>
                <a:latin typeface="Times New Roman" pitchFamily="18" charset="0"/>
                <a:cs typeface="Times New Roman" pitchFamily="18" charset="0"/>
              </a:rPr>
              <a:t>«</a:t>
            </a:r>
            <a:r>
              <a:rPr lang="kk-KZ" sz="2000" b="1" dirty="0">
                <a:solidFill>
                  <a:schemeClr val="bg1"/>
                </a:solidFill>
                <a:latin typeface="Times New Roman" pitchFamily="18" charset="0"/>
                <a:cs typeface="Times New Roman" pitchFamily="18" charset="0"/>
              </a:rPr>
              <a:t>тағдыр» концептісі бірде </a:t>
            </a:r>
            <a:r>
              <a:rPr lang="kk-KZ" sz="2000" b="1" i="1" dirty="0">
                <a:solidFill>
                  <a:schemeClr val="bg1"/>
                </a:solidFill>
                <a:latin typeface="Times New Roman" pitchFamily="18" charset="0"/>
                <a:cs typeface="Times New Roman" pitchFamily="18" charset="0"/>
              </a:rPr>
              <a:t>«шыр айналған көбелек»</a:t>
            </a:r>
            <a:r>
              <a:rPr lang="kk-KZ" sz="2000" b="1" dirty="0">
                <a:solidFill>
                  <a:schemeClr val="bg1"/>
                </a:solidFill>
                <a:latin typeface="Times New Roman" pitchFamily="18" charset="0"/>
                <a:cs typeface="Times New Roman" pitchFamily="18" charset="0"/>
              </a:rPr>
              <a:t> </a:t>
            </a:r>
            <a:endParaRPr lang="ru-RU"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36026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0867" y="620688"/>
            <a:ext cx="7920880" cy="5755422"/>
          </a:xfrm>
          <a:prstGeom prst="rect">
            <a:avLst/>
          </a:prstGeom>
        </p:spPr>
        <p:txBody>
          <a:bodyPr wrap="square">
            <a:spAutoFit/>
          </a:bodyPr>
          <a:lstStyle/>
          <a:p>
            <a:r>
              <a:rPr lang="kk-KZ" sz="2400" b="1" dirty="0" smtClean="0">
                <a:latin typeface="Times New Roman" pitchFamily="18" charset="0"/>
                <a:cs typeface="Times New Roman" pitchFamily="18" charset="0"/>
              </a:rPr>
              <a:t> </a:t>
            </a:r>
            <a:r>
              <a:rPr lang="kk-KZ" sz="2800" b="1" dirty="0" smtClean="0">
                <a:solidFill>
                  <a:schemeClr val="bg2">
                    <a:lumMod val="10000"/>
                  </a:schemeClr>
                </a:solidFill>
                <a:latin typeface="Times New Roman" pitchFamily="18" charset="0"/>
                <a:cs typeface="Times New Roman" pitchFamily="18" charset="0"/>
              </a:rPr>
              <a:t> «</a:t>
            </a:r>
            <a:r>
              <a:rPr lang="kk-KZ" sz="2800" b="1" dirty="0">
                <a:solidFill>
                  <a:schemeClr val="bg2">
                    <a:lumMod val="10000"/>
                  </a:schemeClr>
                </a:solidFill>
                <a:latin typeface="Times New Roman" pitchFamily="18" charset="0"/>
                <a:cs typeface="Times New Roman" pitchFamily="18" charset="0"/>
              </a:rPr>
              <a:t>Дос» және оған қатысты сөздердің түсіндірелі </a:t>
            </a:r>
            <a:endParaRPr lang="kk-KZ" sz="2800" b="1" dirty="0" smtClean="0">
              <a:solidFill>
                <a:schemeClr val="bg2">
                  <a:lumMod val="10000"/>
                </a:schemeClr>
              </a:solidFill>
              <a:latin typeface="Times New Roman" pitchFamily="18" charset="0"/>
              <a:cs typeface="Times New Roman" pitchFamily="18" charset="0"/>
            </a:endParaRPr>
          </a:p>
          <a:p>
            <a:r>
              <a:rPr lang="kk-KZ" sz="2800" b="1" dirty="0" smtClean="0">
                <a:solidFill>
                  <a:schemeClr val="bg2">
                    <a:lumMod val="10000"/>
                  </a:schemeClr>
                </a:solidFill>
                <a:latin typeface="Times New Roman" pitchFamily="18" charset="0"/>
                <a:cs typeface="Times New Roman" pitchFamily="18" charset="0"/>
              </a:rPr>
              <a:t>		      сөздіктегі мағыналары</a:t>
            </a:r>
          </a:p>
          <a:p>
            <a:endParaRPr lang="kk-KZ" sz="2400" b="1" i="1" dirty="0" smtClean="0">
              <a:solidFill>
                <a:schemeClr val="tx2">
                  <a:lumMod val="50000"/>
                </a:schemeClr>
              </a:solidFill>
              <a:latin typeface="Times New Roman" pitchFamily="18" charset="0"/>
              <a:cs typeface="Times New Roman" pitchFamily="18" charset="0"/>
            </a:endParaRPr>
          </a:p>
          <a:p>
            <a:endParaRPr lang="ru-RU" sz="2400" b="1" i="1" dirty="0">
              <a:solidFill>
                <a:schemeClr val="tx2">
                  <a:lumMod val="50000"/>
                </a:schemeClr>
              </a:solidFill>
              <a:latin typeface="Times New Roman" pitchFamily="18" charset="0"/>
              <a:cs typeface="Times New Roman" pitchFamily="18" charset="0"/>
            </a:endParaRPr>
          </a:p>
          <a:p>
            <a:pPr lvl="0"/>
            <a:r>
              <a:rPr lang="kk-KZ" sz="2400" b="1" i="1" dirty="0">
                <a:solidFill>
                  <a:srgbClr val="660033"/>
                </a:solidFill>
                <a:latin typeface="Times New Roman" pitchFamily="18" charset="0"/>
                <a:cs typeface="Times New Roman" pitchFamily="18" charset="0"/>
              </a:rPr>
              <a:t>Дос 1</a:t>
            </a:r>
            <a:r>
              <a:rPr lang="kk-KZ" sz="2400" b="1" i="1" dirty="0">
                <a:solidFill>
                  <a:schemeClr val="tx2">
                    <a:lumMod val="50000"/>
                  </a:schemeClr>
                </a:solidFill>
                <a:latin typeface="Times New Roman" pitchFamily="18" charset="0"/>
                <a:cs typeface="Times New Roman" pitchFamily="18" charset="0"/>
              </a:rPr>
              <a:t>. сырлас, жора-жолдас, жақын адам. 2. ауысп. Жанашыр, қамқоршы. Дос болды – достасты. Дос қылды – дос деп санады, дос көрді. </a:t>
            </a:r>
            <a:endParaRPr lang="ru-RU" sz="2400" b="1" i="1" dirty="0">
              <a:solidFill>
                <a:schemeClr val="tx2">
                  <a:lumMod val="50000"/>
                </a:schemeClr>
              </a:solidFill>
              <a:latin typeface="Times New Roman" pitchFamily="18" charset="0"/>
              <a:cs typeface="Times New Roman" pitchFamily="18" charset="0"/>
            </a:endParaRPr>
          </a:p>
          <a:p>
            <a:pPr lvl="0"/>
            <a:r>
              <a:rPr lang="kk-KZ" sz="2400" b="1" i="1" dirty="0">
                <a:solidFill>
                  <a:srgbClr val="660033"/>
                </a:solidFill>
                <a:latin typeface="Times New Roman" pitchFamily="18" charset="0"/>
                <a:cs typeface="Times New Roman" pitchFamily="18" charset="0"/>
              </a:rPr>
              <a:t>Дос-жар.</a:t>
            </a:r>
            <a:r>
              <a:rPr lang="kk-KZ" sz="2400" b="1" i="1" dirty="0">
                <a:solidFill>
                  <a:schemeClr val="tx2">
                    <a:lumMod val="50000"/>
                  </a:schemeClr>
                </a:solidFill>
                <a:latin typeface="Times New Roman" pitchFamily="18" charset="0"/>
                <a:cs typeface="Times New Roman" pitchFamily="18" charset="0"/>
              </a:rPr>
              <a:t> Жора-жолдас, тату дос, ниеттес адамдар. </a:t>
            </a:r>
            <a:endParaRPr lang="ru-RU" sz="2400" b="1" i="1" dirty="0">
              <a:solidFill>
                <a:schemeClr val="tx2">
                  <a:lumMod val="50000"/>
                </a:schemeClr>
              </a:solidFill>
              <a:latin typeface="Times New Roman" pitchFamily="18" charset="0"/>
              <a:cs typeface="Times New Roman" pitchFamily="18" charset="0"/>
            </a:endParaRPr>
          </a:p>
          <a:p>
            <a:pPr lvl="0"/>
            <a:r>
              <a:rPr lang="kk-KZ" sz="2400" b="1" i="1" dirty="0">
                <a:solidFill>
                  <a:srgbClr val="660033"/>
                </a:solidFill>
                <a:latin typeface="Times New Roman" pitchFamily="18" charset="0"/>
                <a:cs typeface="Times New Roman" pitchFamily="18" charset="0"/>
              </a:rPr>
              <a:t>Дос-жаран.</a:t>
            </a:r>
            <a:r>
              <a:rPr lang="kk-KZ" sz="2400" b="1" i="1" dirty="0">
                <a:solidFill>
                  <a:schemeClr val="tx2">
                    <a:lumMod val="50000"/>
                  </a:schemeClr>
                </a:solidFill>
                <a:latin typeface="Times New Roman" pitchFamily="18" charset="0"/>
                <a:cs typeface="Times New Roman" pitchFamily="18" charset="0"/>
              </a:rPr>
              <a:t> Дос-жар, жора-жолдастар. </a:t>
            </a:r>
            <a:endParaRPr lang="ru-RU" sz="2400" b="1" i="1" dirty="0">
              <a:solidFill>
                <a:schemeClr val="tx2">
                  <a:lumMod val="50000"/>
                </a:schemeClr>
              </a:solidFill>
              <a:latin typeface="Times New Roman" pitchFamily="18" charset="0"/>
              <a:cs typeface="Times New Roman" pitchFamily="18" charset="0"/>
            </a:endParaRPr>
          </a:p>
          <a:p>
            <a:pPr lvl="0"/>
            <a:r>
              <a:rPr lang="kk-KZ" sz="2400" b="1" i="1" dirty="0">
                <a:solidFill>
                  <a:srgbClr val="660033"/>
                </a:solidFill>
                <a:latin typeface="Times New Roman" pitchFamily="18" charset="0"/>
                <a:cs typeface="Times New Roman" pitchFamily="18" charset="0"/>
              </a:rPr>
              <a:t>Дос-жора –</a:t>
            </a:r>
            <a:r>
              <a:rPr lang="kk-KZ" sz="2400" b="1" i="1" dirty="0">
                <a:solidFill>
                  <a:schemeClr val="tx2">
                    <a:lumMod val="50000"/>
                  </a:schemeClr>
                </a:solidFill>
                <a:latin typeface="Times New Roman" pitchFamily="18" charset="0"/>
                <a:cs typeface="Times New Roman" pitchFamily="18" charset="0"/>
              </a:rPr>
              <a:t> тілегі бір жора-жолдас. </a:t>
            </a:r>
            <a:endParaRPr lang="ru-RU" sz="2400" b="1" i="1" dirty="0">
              <a:solidFill>
                <a:schemeClr val="tx2">
                  <a:lumMod val="50000"/>
                </a:schemeClr>
              </a:solidFill>
              <a:latin typeface="Times New Roman" pitchFamily="18" charset="0"/>
              <a:cs typeface="Times New Roman" pitchFamily="18" charset="0"/>
            </a:endParaRPr>
          </a:p>
          <a:p>
            <a:pPr lvl="0"/>
            <a:r>
              <a:rPr lang="kk-KZ" sz="2400" b="1" i="1" dirty="0">
                <a:solidFill>
                  <a:srgbClr val="660033"/>
                </a:solidFill>
                <a:latin typeface="Times New Roman" pitchFamily="18" charset="0"/>
                <a:cs typeface="Times New Roman" pitchFamily="18" charset="0"/>
              </a:rPr>
              <a:t>Достас </a:t>
            </a:r>
            <a:r>
              <a:rPr lang="kk-KZ" sz="2400" b="1" i="1" dirty="0">
                <a:solidFill>
                  <a:schemeClr val="tx2">
                    <a:lumMod val="50000"/>
                  </a:schemeClr>
                </a:solidFill>
                <a:latin typeface="Times New Roman" pitchFamily="18" charset="0"/>
                <a:cs typeface="Times New Roman" pitchFamily="18" charset="0"/>
              </a:rPr>
              <a:t>– дос ету, дос қылу, дос көру. </a:t>
            </a:r>
            <a:endParaRPr lang="ru-RU" sz="2400" b="1" i="1" dirty="0">
              <a:solidFill>
                <a:schemeClr val="tx2">
                  <a:lumMod val="50000"/>
                </a:schemeClr>
              </a:solidFill>
              <a:latin typeface="Times New Roman" pitchFamily="18" charset="0"/>
              <a:cs typeface="Times New Roman" pitchFamily="18" charset="0"/>
            </a:endParaRPr>
          </a:p>
          <a:p>
            <a:pPr lvl="0"/>
            <a:r>
              <a:rPr lang="kk-KZ" sz="2400" b="1" i="1" dirty="0">
                <a:solidFill>
                  <a:srgbClr val="660033"/>
                </a:solidFill>
                <a:latin typeface="Times New Roman" pitchFamily="18" charset="0"/>
                <a:cs typeface="Times New Roman" pitchFamily="18" charset="0"/>
              </a:rPr>
              <a:t>Достық –</a:t>
            </a:r>
            <a:r>
              <a:rPr lang="kk-KZ" sz="2400" b="1" i="1" dirty="0">
                <a:solidFill>
                  <a:schemeClr val="tx2">
                    <a:lumMod val="50000"/>
                  </a:schemeClr>
                </a:solidFill>
                <a:latin typeface="Times New Roman" pitchFamily="18" charset="0"/>
                <a:cs typeface="Times New Roman" pitchFamily="18" charset="0"/>
              </a:rPr>
              <a:t> жақындастық, тілеулестік, ниеттестік, жора-жолдастық. </a:t>
            </a:r>
            <a:endParaRPr lang="ru-RU" sz="2400" b="1" i="1" dirty="0">
              <a:solidFill>
                <a:schemeClr val="tx2">
                  <a:lumMod val="50000"/>
                </a:schemeClr>
              </a:solidFill>
              <a:latin typeface="Times New Roman" pitchFamily="18" charset="0"/>
              <a:cs typeface="Times New Roman" pitchFamily="18" charset="0"/>
            </a:endParaRPr>
          </a:p>
          <a:p>
            <a:pPr lvl="0"/>
            <a:r>
              <a:rPr lang="kk-KZ" sz="2400" b="1" i="1" dirty="0">
                <a:solidFill>
                  <a:srgbClr val="660033"/>
                </a:solidFill>
                <a:latin typeface="Times New Roman" pitchFamily="18" charset="0"/>
                <a:cs typeface="Times New Roman" pitchFamily="18" charset="0"/>
              </a:rPr>
              <a:t>Достым –</a:t>
            </a:r>
            <a:r>
              <a:rPr lang="kk-KZ" sz="2400" b="1" i="1" dirty="0">
                <a:solidFill>
                  <a:schemeClr val="tx2">
                    <a:lumMod val="50000"/>
                  </a:schemeClr>
                </a:solidFill>
                <a:latin typeface="Times New Roman" pitchFamily="18" charset="0"/>
                <a:cs typeface="Times New Roman" pitchFamily="18" charset="0"/>
              </a:rPr>
              <a:t> жақын-жуық адамдарды өзіне жақындату ретінде айтылатын шартты сөз. </a:t>
            </a:r>
            <a:endParaRPr lang="ru-RU" sz="2400" b="1" i="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26626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687354"/>
            <a:ext cx="6699335" cy="4801314"/>
          </a:xfrm>
          <a:prstGeom prst="rect">
            <a:avLst/>
          </a:prstGeom>
        </p:spPr>
        <p:txBody>
          <a:bodyPr wrap="square">
            <a:spAutoFit/>
          </a:bodyPr>
          <a:lstStyle/>
          <a:p>
            <a:r>
              <a:rPr lang="kk-KZ" sz="2400" b="1" i="1" dirty="0" smtClean="0">
                <a:solidFill>
                  <a:schemeClr val="accent2">
                    <a:lumMod val="50000"/>
                  </a:schemeClr>
                </a:solidFill>
                <a:latin typeface="Times New Roman" pitchFamily="18" charset="0"/>
                <a:cs typeface="Times New Roman" pitchFamily="18" charset="0"/>
              </a:rPr>
              <a:t>1</a:t>
            </a:r>
            <a:r>
              <a:rPr lang="kk-KZ" sz="2400" b="1" i="1" dirty="0">
                <a:solidFill>
                  <a:schemeClr val="accent2">
                    <a:lumMod val="50000"/>
                  </a:schemeClr>
                </a:solidFill>
                <a:latin typeface="Times New Roman" pitchFamily="18" charset="0"/>
                <a:cs typeface="Times New Roman" pitchFamily="18" charset="0"/>
              </a:rPr>
              <a:t>. «Достық - Одақ»</a:t>
            </a:r>
            <a:r>
              <a:rPr lang="kk-KZ" sz="2400" b="1" dirty="0">
                <a:solidFill>
                  <a:schemeClr val="accent2">
                    <a:lumMod val="50000"/>
                  </a:schemeClr>
                </a:solidFill>
                <a:latin typeface="Times New Roman" pitchFamily="18" charset="0"/>
                <a:cs typeface="Times New Roman" pitchFamily="18" charset="0"/>
              </a:rPr>
              <a:t> когнитивтік моделі. </a:t>
            </a:r>
            <a:endParaRPr lang="kk-KZ" sz="2400" b="1" dirty="0" smtClean="0">
              <a:solidFill>
                <a:schemeClr val="accent2">
                  <a:lumMod val="50000"/>
                </a:schemeClr>
              </a:solidFill>
              <a:latin typeface="Times New Roman" pitchFamily="18" charset="0"/>
              <a:cs typeface="Times New Roman" pitchFamily="18" charset="0"/>
            </a:endParaRPr>
          </a:p>
          <a:p>
            <a:r>
              <a:rPr lang="kk-KZ" sz="2400" b="1" i="1" dirty="0">
                <a:solidFill>
                  <a:schemeClr val="accent3">
                    <a:lumMod val="50000"/>
                  </a:schemeClr>
                </a:solidFill>
                <a:latin typeface="Times New Roman" pitchFamily="18" charset="0"/>
                <a:cs typeface="Times New Roman" pitchFamily="18" charset="0"/>
              </a:rPr>
              <a:t>Достық – Одақ,</a:t>
            </a:r>
            <a:endParaRPr lang="ru-RU" sz="2400" b="1" dirty="0">
              <a:solidFill>
                <a:schemeClr val="accent3">
                  <a:lumMod val="50000"/>
                </a:schemeClr>
              </a:solidFill>
              <a:latin typeface="Times New Roman" pitchFamily="18" charset="0"/>
              <a:cs typeface="Times New Roman" pitchFamily="18" charset="0"/>
            </a:endParaRPr>
          </a:p>
          <a:p>
            <a:r>
              <a:rPr lang="kk-KZ" sz="2400" b="1" i="1" dirty="0">
                <a:solidFill>
                  <a:schemeClr val="accent3">
                    <a:lumMod val="50000"/>
                  </a:schemeClr>
                </a:solidFill>
                <a:latin typeface="Times New Roman" pitchFamily="18" charset="0"/>
                <a:cs typeface="Times New Roman" pitchFamily="18" charset="0"/>
              </a:rPr>
              <a:t>Опасыз күш кіре алмас!</a:t>
            </a:r>
            <a:endParaRPr lang="ru-RU" sz="2400" b="1" dirty="0">
              <a:solidFill>
                <a:schemeClr val="accent3">
                  <a:lumMod val="50000"/>
                </a:schemeClr>
              </a:solidFill>
              <a:latin typeface="Times New Roman" pitchFamily="18" charset="0"/>
              <a:cs typeface="Times New Roman" pitchFamily="18" charset="0"/>
            </a:endParaRPr>
          </a:p>
          <a:p>
            <a:r>
              <a:rPr lang="kk-KZ" sz="2400" b="1" i="1" dirty="0">
                <a:solidFill>
                  <a:schemeClr val="accent3">
                    <a:lumMod val="50000"/>
                  </a:schemeClr>
                </a:solidFill>
                <a:latin typeface="Times New Roman" pitchFamily="18" charset="0"/>
                <a:cs typeface="Times New Roman" pitchFamily="18" charset="0"/>
              </a:rPr>
              <a:t>Бұзылмас орда, тас қамал.</a:t>
            </a:r>
            <a:endParaRPr lang="ru-RU" sz="2400" b="1" dirty="0">
              <a:solidFill>
                <a:schemeClr val="accent3">
                  <a:lumMod val="50000"/>
                </a:schemeClr>
              </a:solidFill>
              <a:latin typeface="Times New Roman" pitchFamily="18" charset="0"/>
              <a:cs typeface="Times New Roman" pitchFamily="18" charset="0"/>
            </a:endParaRPr>
          </a:p>
          <a:p>
            <a:r>
              <a:rPr lang="kk-KZ" sz="2400" b="1" i="1" dirty="0">
                <a:solidFill>
                  <a:schemeClr val="accent3">
                    <a:lumMod val="50000"/>
                  </a:schemeClr>
                </a:solidFill>
                <a:latin typeface="Times New Roman" pitchFamily="18" charset="0"/>
                <a:cs typeface="Times New Roman" pitchFamily="18" charset="0"/>
              </a:rPr>
              <a:t>Достық – құдірет, рухтары ұрандас,</a:t>
            </a:r>
            <a:endParaRPr lang="ru-RU" sz="2400" b="1" dirty="0">
              <a:solidFill>
                <a:schemeClr val="accent3">
                  <a:lumMod val="50000"/>
                </a:schemeClr>
              </a:solidFill>
              <a:latin typeface="Times New Roman" pitchFamily="18" charset="0"/>
              <a:cs typeface="Times New Roman" pitchFamily="18" charset="0"/>
            </a:endParaRPr>
          </a:p>
          <a:p>
            <a:r>
              <a:rPr lang="kk-KZ" sz="2400" b="1" i="1" dirty="0">
                <a:solidFill>
                  <a:schemeClr val="accent3">
                    <a:lumMod val="50000"/>
                  </a:schemeClr>
                </a:solidFill>
                <a:latin typeface="Times New Roman" pitchFamily="18" charset="0"/>
                <a:cs typeface="Times New Roman" pitchFamily="18" charset="0"/>
              </a:rPr>
              <a:t>Жаттары да, жаулары да жасқанар</a:t>
            </a:r>
            <a:r>
              <a:rPr lang="kk-KZ" sz="2400" b="1" i="1" dirty="0" smtClean="0">
                <a:solidFill>
                  <a:schemeClr val="accent3">
                    <a:lumMod val="50000"/>
                  </a:schemeClr>
                </a:solidFill>
                <a:latin typeface="Times New Roman" pitchFamily="18" charset="0"/>
                <a:cs typeface="Times New Roman" pitchFamily="18" charset="0"/>
              </a:rPr>
              <a:t>.</a:t>
            </a:r>
          </a:p>
          <a:p>
            <a:endParaRPr lang="kk-KZ" sz="2400" b="1" i="1" dirty="0">
              <a:solidFill>
                <a:schemeClr val="accent3">
                  <a:lumMod val="50000"/>
                </a:schemeClr>
              </a:solidFill>
              <a:latin typeface="Times New Roman" pitchFamily="18" charset="0"/>
              <a:cs typeface="Times New Roman" pitchFamily="18" charset="0"/>
            </a:endParaRPr>
          </a:p>
          <a:p>
            <a:r>
              <a:rPr lang="kk-KZ" sz="2400" b="1" i="1" dirty="0" smtClean="0">
                <a:solidFill>
                  <a:schemeClr val="accent2">
                    <a:lumMod val="50000"/>
                  </a:schemeClr>
                </a:solidFill>
                <a:latin typeface="Times New Roman" pitchFamily="18" charset="0"/>
                <a:cs typeface="Times New Roman" pitchFamily="18" charset="0"/>
              </a:rPr>
              <a:t>2. «Доссыз </a:t>
            </a:r>
            <a:r>
              <a:rPr lang="kk-KZ" sz="2400" b="1" i="1" dirty="0">
                <a:solidFill>
                  <a:schemeClr val="accent2">
                    <a:lumMod val="50000"/>
                  </a:schemeClr>
                </a:solidFill>
                <a:latin typeface="Times New Roman" pitchFamily="18" charset="0"/>
                <a:cs typeface="Times New Roman" pitchFamily="18" charset="0"/>
              </a:rPr>
              <a:t>адам – қанатсыз құс</a:t>
            </a:r>
            <a:r>
              <a:rPr lang="kk-KZ" sz="2400" b="1" i="1">
                <a:solidFill>
                  <a:schemeClr val="accent2">
                    <a:lumMod val="50000"/>
                  </a:schemeClr>
                </a:solidFill>
                <a:latin typeface="Times New Roman" pitchFamily="18" charset="0"/>
                <a:cs typeface="Times New Roman" pitchFamily="18" charset="0"/>
              </a:rPr>
              <a:t>» </a:t>
            </a:r>
            <a:endParaRPr lang="ru-RU" sz="2400" b="1" dirty="0">
              <a:solidFill>
                <a:schemeClr val="accent3">
                  <a:lumMod val="50000"/>
                </a:schemeClr>
              </a:solidFill>
              <a:latin typeface="Times New Roman" pitchFamily="18" charset="0"/>
              <a:cs typeface="Times New Roman" pitchFamily="18" charset="0"/>
            </a:endParaRPr>
          </a:p>
          <a:p>
            <a:r>
              <a:rPr lang="kk-KZ" sz="2400" b="1" i="1" dirty="0">
                <a:solidFill>
                  <a:schemeClr val="accent3">
                    <a:lumMod val="50000"/>
                  </a:schemeClr>
                </a:solidFill>
                <a:latin typeface="Times New Roman" pitchFamily="18" charset="0"/>
                <a:cs typeface="Times New Roman" pitchFamily="18" charset="0"/>
              </a:rPr>
              <a:t>Доссыз адам – қанатсыз құс, тегінде, </a:t>
            </a:r>
            <a:endParaRPr lang="ru-RU" sz="2400" b="1" dirty="0">
              <a:solidFill>
                <a:schemeClr val="accent3">
                  <a:lumMod val="50000"/>
                </a:schemeClr>
              </a:solidFill>
              <a:latin typeface="Times New Roman" pitchFamily="18" charset="0"/>
              <a:cs typeface="Times New Roman" pitchFamily="18" charset="0"/>
            </a:endParaRPr>
          </a:p>
          <a:p>
            <a:r>
              <a:rPr lang="kk-KZ" sz="2400" b="1" i="1" dirty="0">
                <a:solidFill>
                  <a:schemeClr val="accent3">
                    <a:lumMod val="50000"/>
                  </a:schemeClr>
                </a:solidFill>
                <a:latin typeface="Times New Roman" pitchFamily="18" charset="0"/>
                <a:cs typeface="Times New Roman" pitchFamily="18" charset="0"/>
              </a:rPr>
              <a:t>Доссыз адам – отсыз жүрек, ақымақ. </a:t>
            </a:r>
            <a:endParaRPr lang="ru-RU" sz="2400" b="1" dirty="0">
              <a:solidFill>
                <a:schemeClr val="accent3">
                  <a:lumMod val="50000"/>
                </a:schemeClr>
              </a:solidFill>
              <a:latin typeface="Times New Roman" pitchFamily="18" charset="0"/>
              <a:cs typeface="Times New Roman" pitchFamily="18" charset="0"/>
            </a:endParaRPr>
          </a:p>
          <a:p>
            <a:r>
              <a:rPr lang="kk-KZ" sz="2400" b="1" i="1" dirty="0">
                <a:solidFill>
                  <a:schemeClr val="accent3">
                    <a:lumMod val="50000"/>
                  </a:schemeClr>
                </a:solidFill>
                <a:latin typeface="Times New Roman" pitchFamily="18" charset="0"/>
                <a:cs typeface="Times New Roman" pitchFamily="18" charset="0"/>
              </a:rPr>
              <a:t>Бұл азапты, бұл арпалыс өмірде,</a:t>
            </a:r>
            <a:endParaRPr lang="ru-RU" sz="2400" b="1" dirty="0">
              <a:solidFill>
                <a:schemeClr val="accent3">
                  <a:lumMod val="50000"/>
                </a:schemeClr>
              </a:solidFill>
              <a:latin typeface="Times New Roman" pitchFamily="18" charset="0"/>
              <a:cs typeface="Times New Roman" pitchFamily="18" charset="0"/>
            </a:endParaRPr>
          </a:p>
          <a:p>
            <a:r>
              <a:rPr lang="kk-KZ" sz="2400" b="1" i="1" dirty="0">
                <a:solidFill>
                  <a:schemeClr val="accent3">
                    <a:lumMod val="50000"/>
                  </a:schemeClr>
                </a:solidFill>
                <a:latin typeface="Times New Roman" pitchFamily="18" charset="0"/>
                <a:cs typeface="Times New Roman" pitchFamily="18" charset="0"/>
              </a:rPr>
              <a:t>Бір адамда бір дос болған мақұл-ақ. </a:t>
            </a:r>
            <a:endParaRPr lang="ru-RU" sz="2400" b="1" dirty="0">
              <a:solidFill>
                <a:schemeClr val="accent3">
                  <a:lumMod val="50000"/>
                </a:schemeClr>
              </a:solidFill>
              <a:latin typeface="Times New Roman" pitchFamily="18" charset="0"/>
              <a:cs typeface="Times New Roman" pitchFamily="18" charset="0"/>
            </a:endParaRPr>
          </a:p>
          <a:p>
            <a:endParaRPr lang="ru-RU" dirty="0"/>
          </a:p>
        </p:txBody>
      </p:sp>
      <p:sp>
        <p:nvSpPr>
          <p:cNvPr id="5" name="Прямоугольник 4"/>
          <p:cNvSpPr/>
          <p:nvPr/>
        </p:nvSpPr>
        <p:spPr>
          <a:xfrm>
            <a:off x="539552" y="476672"/>
            <a:ext cx="7776864" cy="954107"/>
          </a:xfrm>
          <a:prstGeom prst="rect">
            <a:avLst/>
          </a:prstGeom>
        </p:spPr>
        <p:txBody>
          <a:bodyPr wrap="square">
            <a:spAutoFit/>
          </a:bodyPr>
          <a:lstStyle/>
          <a:p>
            <a:r>
              <a:rPr lang="kk-KZ" sz="2800" b="1" dirty="0">
                <a:latin typeface="Times New Roman" pitchFamily="18" charset="0"/>
                <a:cs typeface="Times New Roman" pitchFamily="18" charset="0"/>
              </a:rPr>
              <a:t>М. Мақатаев поэзиясында </a:t>
            </a:r>
            <a:r>
              <a:rPr lang="kk-KZ" sz="2800" b="1" dirty="0" smtClean="0">
                <a:latin typeface="Times New Roman" pitchFamily="18" charset="0"/>
                <a:cs typeface="Times New Roman" pitchFamily="18" charset="0"/>
              </a:rPr>
              <a:t>достықтың көрініс 	табатын когнитивті аспектілер:</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238723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548680"/>
            <a:ext cx="5904656" cy="6186309"/>
          </a:xfrm>
          <a:prstGeom prst="rect">
            <a:avLst/>
          </a:prstGeom>
        </p:spPr>
        <p:txBody>
          <a:bodyPr wrap="square">
            <a:spAutoFit/>
          </a:bodyPr>
          <a:lstStyle/>
          <a:p>
            <a:r>
              <a:rPr lang="kk-KZ" sz="2400" b="1" dirty="0">
                <a:solidFill>
                  <a:schemeClr val="accent5">
                    <a:lumMod val="50000"/>
                  </a:schemeClr>
                </a:solidFill>
                <a:latin typeface="Times New Roman" pitchFamily="18" charset="0"/>
                <a:cs typeface="Times New Roman" pitchFamily="18" charset="0"/>
              </a:rPr>
              <a:t>«</a:t>
            </a:r>
            <a:r>
              <a:rPr lang="kk-KZ" sz="2400" b="1" i="1" dirty="0">
                <a:solidFill>
                  <a:schemeClr val="accent5">
                    <a:lumMod val="50000"/>
                  </a:schemeClr>
                </a:solidFill>
                <a:latin typeface="Times New Roman" pitchFamily="18" charset="0"/>
                <a:cs typeface="Times New Roman" pitchFamily="18" charset="0"/>
              </a:rPr>
              <a:t>Досы көппен сыйлас». </a:t>
            </a:r>
            <a:endParaRPr lang="ru-RU" sz="2400" b="1" dirty="0">
              <a:solidFill>
                <a:schemeClr val="accent5">
                  <a:lumMod val="50000"/>
                </a:schemeClr>
              </a:solidFill>
              <a:latin typeface="Times New Roman" pitchFamily="18" charset="0"/>
              <a:cs typeface="Times New Roman" pitchFamily="18" charset="0"/>
            </a:endParaRPr>
          </a:p>
          <a:p>
            <a:r>
              <a:rPr lang="kk-KZ" sz="2400" b="1" i="1" dirty="0">
                <a:solidFill>
                  <a:schemeClr val="bg2">
                    <a:lumMod val="10000"/>
                  </a:schemeClr>
                </a:solidFill>
                <a:latin typeface="Times New Roman" pitchFamily="18" charset="0"/>
                <a:cs typeface="Times New Roman" pitchFamily="18" charset="0"/>
              </a:rPr>
              <a:t>Достарың көп пе? Апырау неткен жақсы едің?</a:t>
            </a:r>
            <a:endParaRPr lang="ru-RU" sz="2400" b="1" i="1" dirty="0">
              <a:solidFill>
                <a:schemeClr val="bg2">
                  <a:lumMod val="10000"/>
                </a:schemeClr>
              </a:solidFill>
              <a:latin typeface="Times New Roman" pitchFamily="18" charset="0"/>
              <a:cs typeface="Times New Roman" pitchFamily="18" charset="0"/>
            </a:endParaRPr>
          </a:p>
          <a:p>
            <a:r>
              <a:rPr lang="kk-KZ" sz="2400" b="1" i="1" dirty="0">
                <a:solidFill>
                  <a:schemeClr val="bg2">
                    <a:lumMod val="10000"/>
                  </a:schemeClr>
                </a:solidFill>
                <a:latin typeface="Times New Roman" pitchFamily="18" charset="0"/>
                <a:cs typeface="Times New Roman" pitchFamily="18" charset="0"/>
              </a:rPr>
              <a:t>Досым аз менің... Досым-ау менің, тапшы емін.</a:t>
            </a:r>
            <a:endParaRPr lang="ru-RU" sz="2400" b="1" i="1" dirty="0">
              <a:solidFill>
                <a:schemeClr val="bg2">
                  <a:lumMod val="10000"/>
                </a:schemeClr>
              </a:solidFill>
              <a:latin typeface="Times New Roman" pitchFamily="18" charset="0"/>
              <a:cs typeface="Times New Roman" pitchFamily="18" charset="0"/>
            </a:endParaRPr>
          </a:p>
          <a:p>
            <a:r>
              <a:rPr lang="kk-KZ" sz="2400" b="1" i="1" dirty="0">
                <a:solidFill>
                  <a:schemeClr val="bg2">
                    <a:lumMod val="10000"/>
                  </a:schemeClr>
                </a:solidFill>
                <a:latin typeface="Times New Roman" pitchFamily="18" charset="0"/>
                <a:cs typeface="Times New Roman" pitchFamily="18" charset="0"/>
              </a:rPr>
              <a:t>Достарыңмен достастыр мені асылым,</a:t>
            </a:r>
            <a:endParaRPr lang="ru-RU" sz="2400" b="1" i="1" dirty="0">
              <a:solidFill>
                <a:schemeClr val="bg2">
                  <a:lumMod val="10000"/>
                </a:schemeClr>
              </a:solidFill>
              <a:latin typeface="Times New Roman" pitchFamily="18" charset="0"/>
              <a:cs typeface="Times New Roman" pitchFamily="18" charset="0"/>
            </a:endParaRPr>
          </a:p>
          <a:p>
            <a:r>
              <a:rPr lang="kk-KZ" sz="2400" b="1" i="1" dirty="0">
                <a:solidFill>
                  <a:schemeClr val="bg2">
                    <a:lumMod val="10000"/>
                  </a:schemeClr>
                </a:solidFill>
                <a:latin typeface="Times New Roman" pitchFamily="18" charset="0"/>
                <a:cs typeface="Times New Roman" pitchFamily="18" charset="0"/>
              </a:rPr>
              <a:t>Достастыр мені!</a:t>
            </a:r>
            <a:endParaRPr lang="ru-RU" sz="2400" b="1" i="1" dirty="0">
              <a:solidFill>
                <a:schemeClr val="bg2">
                  <a:lumMod val="10000"/>
                </a:schemeClr>
              </a:solidFill>
              <a:latin typeface="Times New Roman" pitchFamily="18" charset="0"/>
              <a:cs typeface="Times New Roman" pitchFamily="18" charset="0"/>
            </a:endParaRPr>
          </a:p>
          <a:p>
            <a:r>
              <a:rPr lang="kk-KZ" sz="2400" b="1" i="1" dirty="0">
                <a:solidFill>
                  <a:schemeClr val="bg2">
                    <a:lumMod val="10000"/>
                  </a:schemeClr>
                </a:solidFill>
                <a:latin typeface="Times New Roman" pitchFamily="18" charset="0"/>
                <a:cs typeface="Times New Roman" pitchFamily="18" charset="0"/>
              </a:rPr>
              <a:t>Болайын құлың нақ сенің</a:t>
            </a:r>
            <a:r>
              <a:rPr lang="kk-KZ" sz="2400" b="1" i="1" dirty="0" smtClean="0">
                <a:solidFill>
                  <a:schemeClr val="bg2">
                    <a:lumMod val="10000"/>
                  </a:schemeClr>
                </a:solidFill>
                <a:latin typeface="Times New Roman" pitchFamily="18" charset="0"/>
                <a:cs typeface="Times New Roman" pitchFamily="18" charset="0"/>
              </a:rPr>
              <a:t>!</a:t>
            </a:r>
          </a:p>
          <a:p>
            <a:endParaRPr lang="kk-KZ" sz="2400" b="1" i="1" dirty="0">
              <a:solidFill>
                <a:schemeClr val="bg2">
                  <a:lumMod val="10000"/>
                </a:schemeClr>
              </a:solidFill>
              <a:latin typeface="Times New Roman" pitchFamily="18" charset="0"/>
              <a:cs typeface="Times New Roman" pitchFamily="18" charset="0"/>
            </a:endParaRPr>
          </a:p>
          <a:p>
            <a:pPr lvl="0"/>
            <a:r>
              <a:rPr lang="kk-KZ" sz="2400" b="1" dirty="0">
                <a:solidFill>
                  <a:schemeClr val="accent5">
                    <a:lumMod val="50000"/>
                  </a:schemeClr>
                </a:solidFill>
                <a:latin typeface="Times New Roman" pitchFamily="18" charset="0"/>
                <a:cs typeface="Times New Roman" pitchFamily="18" charset="0"/>
              </a:rPr>
              <a:t>«</a:t>
            </a:r>
            <a:r>
              <a:rPr lang="kk-KZ" sz="2400" b="1" i="1" dirty="0">
                <a:solidFill>
                  <a:schemeClr val="accent5">
                    <a:lumMod val="50000"/>
                  </a:schemeClr>
                </a:solidFill>
                <a:latin typeface="Times New Roman" pitchFamily="18" charset="0"/>
                <a:cs typeface="Times New Roman" pitchFamily="18" charset="0"/>
              </a:rPr>
              <a:t>Достық – қасиет».</a:t>
            </a:r>
            <a:r>
              <a:rPr lang="kk-KZ" sz="2400" b="1" dirty="0">
                <a:solidFill>
                  <a:schemeClr val="accent5">
                    <a:lumMod val="50000"/>
                  </a:schemeClr>
                </a:solidFill>
                <a:latin typeface="Times New Roman" pitchFamily="18" charset="0"/>
                <a:cs typeface="Times New Roman" pitchFamily="18" charset="0"/>
              </a:rPr>
              <a:t> </a:t>
            </a:r>
            <a:endParaRPr lang="ru-RU" sz="2400" b="1" dirty="0">
              <a:solidFill>
                <a:schemeClr val="accent5">
                  <a:lumMod val="50000"/>
                </a:schemeClr>
              </a:solidFill>
              <a:latin typeface="Times New Roman" pitchFamily="18" charset="0"/>
              <a:cs typeface="Times New Roman" pitchFamily="18" charset="0"/>
            </a:endParaRPr>
          </a:p>
          <a:p>
            <a:r>
              <a:rPr lang="kk-KZ" sz="2400" b="1" i="1" dirty="0">
                <a:solidFill>
                  <a:schemeClr val="bg2">
                    <a:lumMod val="10000"/>
                  </a:schemeClr>
                </a:solidFill>
                <a:latin typeface="Times New Roman" pitchFamily="18" charset="0"/>
                <a:cs typeface="Times New Roman" pitchFamily="18" charset="0"/>
              </a:rPr>
              <a:t> Достық! Қасиетті достық! Махаббаттан жоғары,</a:t>
            </a:r>
            <a:endParaRPr lang="ru-RU" sz="2400" b="1" i="1" dirty="0">
              <a:solidFill>
                <a:schemeClr val="bg2">
                  <a:lumMod val="10000"/>
                </a:schemeClr>
              </a:solidFill>
              <a:latin typeface="Times New Roman" pitchFamily="18" charset="0"/>
              <a:cs typeface="Times New Roman" pitchFamily="18" charset="0"/>
            </a:endParaRPr>
          </a:p>
          <a:p>
            <a:r>
              <a:rPr lang="kk-KZ" sz="2400" b="1" i="1" dirty="0">
                <a:solidFill>
                  <a:schemeClr val="bg2">
                    <a:lumMod val="10000"/>
                  </a:schemeClr>
                </a:solidFill>
                <a:latin typeface="Times New Roman" pitchFamily="18" charset="0"/>
                <a:cs typeface="Times New Roman" pitchFamily="18" charset="0"/>
              </a:rPr>
              <a:t>Тұрақсыздар татымайды дос деуге.</a:t>
            </a:r>
            <a:endParaRPr lang="ru-RU" sz="2400" b="1" i="1" dirty="0">
              <a:solidFill>
                <a:schemeClr val="bg2">
                  <a:lumMod val="10000"/>
                </a:schemeClr>
              </a:solidFill>
              <a:latin typeface="Times New Roman" pitchFamily="18" charset="0"/>
              <a:cs typeface="Times New Roman" pitchFamily="18" charset="0"/>
            </a:endParaRPr>
          </a:p>
          <a:p>
            <a:r>
              <a:rPr lang="kk-KZ" sz="2400" b="1" i="1" dirty="0">
                <a:solidFill>
                  <a:schemeClr val="bg2">
                    <a:lumMod val="10000"/>
                  </a:schemeClr>
                </a:solidFill>
                <a:latin typeface="Times New Roman" pitchFamily="18" charset="0"/>
                <a:cs typeface="Times New Roman" pitchFamily="18" charset="0"/>
              </a:rPr>
              <a:t>Нағыз достық бір жүрекпен соғады,</a:t>
            </a:r>
            <a:endParaRPr lang="ru-RU" sz="2400" b="1" i="1" dirty="0">
              <a:solidFill>
                <a:schemeClr val="bg2">
                  <a:lumMod val="10000"/>
                </a:schemeClr>
              </a:solidFill>
              <a:latin typeface="Times New Roman" pitchFamily="18" charset="0"/>
              <a:cs typeface="Times New Roman" pitchFamily="18" charset="0"/>
            </a:endParaRPr>
          </a:p>
          <a:p>
            <a:r>
              <a:rPr lang="kk-KZ" sz="2400" b="1" i="1" dirty="0">
                <a:solidFill>
                  <a:schemeClr val="bg2">
                    <a:lumMod val="10000"/>
                  </a:schemeClr>
                </a:solidFill>
                <a:latin typeface="Times New Roman" pitchFamily="18" charset="0"/>
                <a:cs typeface="Times New Roman" pitchFamily="18" charset="0"/>
              </a:rPr>
              <a:t>Бір-ақ жүрек – қос кеуде.</a:t>
            </a:r>
            <a:endParaRPr lang="ru-RU" sz="2400" b="1" i="1" dirty="0">
              <a:solidFill>
                <a:schemeClr val="bg2">
                  <a:lumMod val="10000"/>
                </a:schemeClr>
              </a:solidFill>
              <a:latin typeface="Times New Roman" pitchFamily="18" charset="0"/>
              <a:cs typeface="Times New Roman" pitchFamily="18" charset="0"/>
            </a:endParaRPr>
          </a:p>
          <a:p>
            <a:endParaRPr lang="kk-KZ" i="1" dirty="0" smtClean="0"/>
          </a:p>
          <a:p>
            <a:endParaRPr lang="ru-RU" dirty="0"/>
          </a:p>
        </p:txBody>
      </p:sp>
    </p:spTree>
    <p:extLst>
      <p:ext uri="{BB962C8B-B14F-4D97-AF65-F5344CB8AC3E}">
        <p14:creationId xmlns:p14="http://schemas.microsoft.com/office/powerpoint/2010/main" val="40867545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Воздушный поток">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Городская">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Кнопка">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2.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3.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Slipstream</Template>
  <TotalTime>64</TotalTime>
  <Words>562</Words>
  <Application>Microsoft Office PowerPoint</Application>
  <PresentationFormat>Экран (4:3)</PresentationFormat>
  <Paragraphs>76</Paragraphs>
  <Slides>12</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12</vt:i4>
      </vt:variant>
    </vt:vector>
  </HeadingPairs>
  <TitlesOfParts>
    <vt:vector size="17" baseType="lpstr">
      <vt:lpstr>Воздушный поток</vt:lpstr>
      <vt:lpstr>Волна</vt:lpstr>
      <vt:lpstr>Изящная</vt:lpstr>
      <vt:lpstr>Городская</vt:lpstr>
      <vt:lpstr>Кнопка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cp:revision>
  <dcterms:created xsi:type="dcterms:W3CDTF">2014-11-25T14:18:33Z</dcterms:created>
  <dcterms:modified xsi:type="dcterms:W3CDTF">2014-11-26T06:50:09Z</dcterms:modified>
</cp:coreProperties>
</file>