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75" r:id="rId3"/>
    <p:sldId id="298" r:id="rId4"/>
    <p:sldId id="276" r:id="rId5"/>
    <p:sldId id="305" r:id="rId6"/>
    <p:sldId id="303" r:id="rId7"/>
    <p:sldId id="306" r:id="rId8"/>
    <p:sldId id="307" r:id="rId9"/>
    <p:sldId id="311" r:id="rId10"/>
    <p:sldId id="299" r:id="rId11"/>
    <p:sldId id="310" r:id="rId12"/>
    <p:sldId id="309" r:id="rId13"/>
    <p:sldId id="300" r:id="rId14"/>
    <p:sldId id="312" r:id="rId15"/>
    <p:sldId id="313" r:id="rId16"/>
    <p:sldId id="314" r:id="rId17"/>
    <p:sldId id="315" r:id="rId18"/>
    <p:sldId id="31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AF5CE-62AE-49CB-8245-569A52966047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2EEC6-7447-4AD9-B544-A7102B7A8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6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DC360-14A1-4493-BD37-D77CA39C62C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2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C14-60AD-43C5-9C17-BE86381BDA9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D705-69EB-40B5-9CE0-E9654A328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3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C14-60AD-43C5-9C17-BE86381BDA9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D705-69EB-40B5-9CE0-E9654A328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4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C14-60AD-43C5-9C17-BE86381BDA9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D705-69EB-40B5-9CE0-E9654A328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C14-60AD-43C5-9C17-BE86381BDA9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D705-69EB-40B5-9CE0-E9654A328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0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C14-60AD-43C5-9C17-BE86381BDA9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D705-69EB-40B5-9CE0-E9654A328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0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C14-60AD-43C5-9C17-BE86381BDA9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D705-69EB-40B5-9CE0-E9654A328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2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C14-60AD-43C5-9C17-BE86381BDA9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D705-69EB-40B5-9CE0-E9654A328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C14-60AD-43C5-9C17-BE86381BDA9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D705-69EB-40B5-9CE0-E9654A328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C14-60AD-43C5-9C17-BE86381BDA9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D705-69EB-40B5-9CE0-E9654A328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9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C14-60AD-43C5-9C17-BE86381BDA9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D705-69EB-40B5-9CE0-E9654A328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2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1C14-60AD-43C5-9C17-BE86381BDA9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D705-69EB-40B5-9CE0-E9654A328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7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D1C14-60AD-43C5-9C17-BE86381BDA9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8D705-69EB-40B5-9CE0-E9654A328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7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ass" TargetMode="External"/><Relationship Id="rId3" Type="http://schemas.openxmlformats.org/officeDocument/2006/relationships/hyperlink" Target="https://en.wikipedia.org/wiki/Planet" TargetMode="External"/><Relationship Id="rId7" Type="http://schemas.openxmlformats.org/officeDocument/2006/relationships/hyperlink" Target="https://en.wikipedia.org/wiki/Gas_gian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olar_System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s://en.wikipedia.org/wiki/List_of_Solar_System_objects_by_size" TargetMode="External"/><Relationship Id="rId10" Type="http://schemas.openxmlformats.org/officeDocument/2006/relationships/hyperlink" Target="https://en.wikipedia.org/wiki/Jupiter_(mythology)" TargetMode="External"/><Relationship Id="rId4" Type="http://schemas.openxmlformats.org/officeDocument/2006/relationships/hyperlink" Target="https://en.wikipedia.org/wiki/Sun" TargetMode="External"/><Relationship Id="rId9" Type="http://schemas.openxmlformats.org/officeDocument/2006/relationships/hyperlink" Target="https://en.wikipedia.org/wiki/Roman_mythology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as_giant" TargetMode="External"/><Relationship Id="rId13" Type="http://schemas.openxmlformats.org/officeDocument/2006/relationships/hyperlink" Target="https://en.wikipedia.org/wiki/Sickle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s://en.wikipedia.org/wiki/Jupiter" TargetMode="External"/><Relationship Id="rId12" Type="http://schemas.openxmlformats.org/officeDocument/2006/relationships/hyperlink" Target="https://en.wikipedia.org/wiki/Astronomical_symbo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olar_System" TargetMode="External"/><Relationship Id="rId11" Type="http://schemas.openxmlformats.org/officeDocument/2006/relationships/hyperlink" Target="https://en.wikipedia.org/wiki/Saturn_(mythology)" TargetMode="External"/><Relationship Id="rId5" Type="http://schemas.openxmlformats.org/officeDocument/2006/relationships/hyperlink" Target="https://en.wikipedia.org/wiki/Sun" TargetMode="External"/><Relationship Id="rId10" Type="http://schemas.openxmlformats.org/officeDocument/2006/relationships/hyperlink" Target="https://en.wikipedia.org/wiki/Roman_mythology" TargetMode="External"/><Relationship Id="rId4" Type="http://schemas.openxmlformats.org/officeDocument/2006/relationships/hyperlink" Target="https://en.wikipedia.org/wiki/Planet" TargetMode="External"/><Relationship Id="rId9" Type="http://schemas.openxmlformats.org/officeDocument/2006/relationships/hyperlink" Target="https://en.wikipedia.org/wiki/Earth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J2bQWH6GC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8" y="0"/>
            <a:ext cx="9154237" cy="684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2464" y="1268760"/>
            <a:ext cx="7781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Күн жүйесі. Ғаламшарлар. </a:t>
            </a:r>
            <a:endParaRPr lang="pt-PT" sz="4800" b="1" dirty="0" smtClean="0">
              <a:solidFill>
                <a:srgbClr val="002060"/>
              </a:solidFill>
              <a:effectLst/>
              <a:latin typeface="Times New Roman"/>
              <a:ea typeface="Calibri"/>
            </a:endParaRPr>
          </a:p>
          <a:p>
            <a:pPr algn="ctr"/>
            <a:r>
              <a:rPr lang="kk-KZ" sz="48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Solar system. </a:t>
            </a:r>
            <a:r>
              <a:rPr lang="en-US" sz="48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Planets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" y="0"/>
            <a:ext cx="9170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mercu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46" y="1988840"/>
            <a:ext cx="2414692" cy="23405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sz="5400" b="1" dirty="0">
                <a:solidFill>
                  <a:srgbClr val="FF0000"/>
                </a:solidFill>
              </a:rPr>
              <a:t>Mercury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Mercury is the closest planet to the Sun </a:t>
            </a:r>
          </a:p>
          <a:p>
            <a:r>
              <a:rPr lang="en-US" dirty="0" smtClean="0"/>
              <a:t>Mercury orbits the Sun in 88 days</a:t>
            </a:r>
          </a:p>
          <a:p>
            <a:r>
              <a:rPr lang="en-US" dirty="0" smtClean="0"/>
              <a:t>Mercury </a:t>
            </a:r>
            <a:r>
              <a:rPr lang="en-US" dirty="0"/>
              <a:t>does not have a </a:t>
            </a:r>
            <a:r>
              <a:rPr lang="en-US" dirty="0" smtClean="0"/>
              <a:t>companion</a:t>
            </a:r>
            <a:endParaRPr lang="kk-KZ" dirty="0" smtClean="0"/>
          </a:p>
          <a:p>
            <a:endParaRPr lang="kk-KZ" dirty="0"/>
          </a:p>
          <a:p>
            <a:r>
              <a:rPr lang="ru-RU" dirty="0"/>
              <a:t>Меркурий - </a:t>
            </a:r>
            <a:r>
              <a:rPr lang="ru-RU" dirty="0" err="1"/>
              <a:t>Күнге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жақын</a:t>
            </a:r>
            <a:r>
              <a:rPr lang="ru-RU" dirty="0"/>
              <a:t> планета</a:t>
            </a:r>
          </a:p>
          <a:p>
            <a:r>
              <a:rPr lang="ru-RU" dirty="0"/>
              <a:t>Меркурий 88 </a:t>
            </a:r>
            <a:r>
              <a:rPr lang="ru-RU" dirty="0" err="1"/>
              <a:t>күнде</a:t>
            </a:r>
            <a:r>
              <a:rPr lang="ru-RU" dirty="0"/>
              <a:t> </a:t>
            </a:r>
            <a:r>
              <a:rPr lang="ru-RU" dirty="0" err="1"/>
              <a:t>Күнді</a:t>
            </a:r>
            <a:r>
              <a:rPr lang="ru-RU" dirty="0"/>
              <a:t> </a:t>
            </a:r>
            <a:r>
              <a:rPr lang="ru-RU" dirty="0" err="1"/>
              <a:t>айналады</a:t>
            </a:r>
            <a:endParaRPr lang="ru-RU" dirty="0"/>
          </a:p>
          <a:p>
            <a:r>
              <a:rPr lang="ru-RU" dirty="0" err="1" smtClean="0"/>
              <a:t>Меркурийдің</a:t>
            </a:r>
            <a:r>
              <a:rPr lang="ru-RU" dirty="0" smtClean="0"/>
              <a:t>  </a:t>
            </a:r>
            <a:r>
              <a:rPr lang="ru-RU" dirty="0" err="1"/>
              <a:t>серігі</a:t>
            </a:r>
            <a:r>
              <a:rPr lang="ru-RU" dirty="0"/>
              <a:t> </a:t>
            </a:r>
            <a:r>
              <a:rPr lang="ru-RU" dirty="0" err="1"/>
              <a:t>жоқ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69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" y="0"/>
            <a:ext cx="9170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Venus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planet from the Sun</a:t>
            </a:r>
          </a:p>
          <a:p>
            <a:r>
              <a:rPr lang="en-US" dirty="0" smtClean="0"/>
              <a:t>It is slightly smaller than Earth</a:t>
            </a:r>
          </a:p>
          <a:p>
            <a:r>
              <a:rPr lang="en-US" dirty="0" smtClean="0"/>
              <a:t>It’s gravity is similar to that of Earth</a:t>
            </a:r>
          </a:p>
          <a:p>
            <a:endParaRPr lang="en-US" dirty="0" smtClean="0"/>
          </a:p>
          <a:p>
            <a:r>
              <a:rPr lang="ru-RU" dirty="0" err="1"/>
              <a:t>Күннен</a:t>
            </a:r>
            <a:r>
              <a:rPr lang="ru-RU" dirty="0"/>
              <a:t> </a:t>
            </a:r>
            <a:r>
              <a:rPr lang="kk-KZ" dirty="0" smtClean="0"/>
              <a:t>кейінгі </a:t>
            </a:r>
            <a:r>
              <a:rPr lang="ru-RU" dirty="0" err="1" smtClean="0"/>
              <a:t>екінші</a:t>
            </a:r>
            <a:r>
              <a:rPr lang="ru-RU" dirty="0" smtClean="0"/>
              <a:t> </a:t>
            </a:r>
            <a:r>
              <a:rPr lang="ru-RU" dirty="0" err="1"/>
              <a:t>ғаламшар</a:t>
            </a:r>
            <a:endParaRPr lang="ru-RU" dirty="0"/>
          </a:p>
          <a:p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Жерден</a:t>
            </a:r>
            <a:r>
              <a:rPr lang="ru-RU" dirty="0"/>
              <a:t> </a:t>
            </a:r>
            <a:r>
              <a:rPr lang="ru-RU" dirty="0" err="1"/>
              <a:t>сәл</a:t>
            </a:r>
            <a:r>
              <a:rPr lang="ru-RU" dirty="0"/>
              <a:t> </a:t>
            </a:r>
            <a:r>
              <a:rPr lang="ru-RU" dirty="0" err="1"/>
              <a:t>кіші</a:t>
            </a:r>
            <a:endParaRPr lang="ru-RU" dirty="0"/>
          </a:p>
          <a:p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ауырлығы</a:t>
            </a:r>
            <a:r>
              <a:rPr lang="ru-RU" dirty="0"/>
              <a:t> </a:t>
            </a:r>
            <a:r>
              <a:rPr lang="ru-RU" dirty="0" err="1"/>
              <a:t>Жердің</a:t>
            </a:r>
            <a:r>
              <a:rPr lang="ru-RU" dirty="0"/>
              <a:t> </a:t>
            </a:r>
            <a:r>
              <a:rPr lang="ru-RU" dirty="0" err="1"/>
              <a:t>салмағына</a:t>
            </a:r>
            <a:r>
              <a:rPr lang="ru-RU" dirty="0"/>
              <a:t> </a:t>
            </a:r>
            <a:r>
              <a:rPr lang="ru-RU" dirty="0" err="1"/>
              <a:t>ұқсас</a:t>
            </a:r>
            <a:endParaRPr lang="ru-RU" dirty="0"/>
          </a:p>
        </p:txBody>
      </p:sp>
      <p:sp>
        <p:nvSpPr>
          <p:cNvPr id="4" name="AutoShape 2" descr="Картинки по запросу ven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ven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56" y="7937"/>
            <a:ext cx="2984969" cy="30975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9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" y="0"/>
            <a:ext cx="9170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earth pla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051" y="116632"/>
            <a:ext cx="2885003" cy="2872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Earth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368" y="1700808"/>
            <a:ext cx="8599854" cy="3849291"/>
          </a:xfrm>
        </p:spPr>
        <p:txBody>
          <a:bodyPr>
            <a:normAutofit/>
          </a:bodyPr>
          <a:lstStyle/>
          <a:p>
            <a:r>
              <a:rPr lang="en-US" dirty="0" smtClean="0"/>
              <a:t>The Earth moves around the Sun</a:t>
            </a:r>
          </a:p>
          <a:p>
            <a:r>
              <a:rPr lang="ru-RU" dirty="0" err="1" smtClean="0"/>
              <a:t>Жер</a:t>
            </a:r>
            <a:r>
              <a:rPr lang="ru-RU" dirty="0" smtClean="0"/>
              <a:t> </a:t>
            </a:r>
            <a:r>
              <a:rPr lang="ru-RU" dirty="0" err="1" smtClean="0"/>
              <a:t>Күнді</a:t>
            </a:r>
            <a:r>
              <a:rPr lang="ru-RU" dirty="0" smtClean="0"/>
              <a:t> </a:t>
            </a:r>
            <a:r>
              <a:rPr lang="ru-RU" dirty="0" err="1" smtClean="0"/>
              <a:t>айнала</a:t>
            </a:r>
            <a:r>
              <a:rPr lang="ru-RU" dirty="0" smtClean="0"/>
              <a:t> </a:t>
            </a:r>
            <a:r>
              <a:rPr lang="ru-RU" dirty="0" err="1" smtClean="0"/>
              <a:t>қозғалады</a:t>
            </a:r>
            <a:endParaRPr lang="en-US" dirty="0" smtClean="0"/>
          </a:p>
          <a:p>
            <a:r>
              <a:rPr lang="en-US" dirty="0" smtClean="0"/>
              <a:t>Earth </a:t>
            </a:r>
            <a:r>
              <a:rPr lang="kk-KZ" dirty="0" smtClean="0"/>
              <a:t>- </a:t>
            </a:r>
            <a:r>
              <a:rPr lang="en-US" dirty="0" smtClean="0"/>
              <a:t>the third planet from the Sun</a:t>
            </a:r>
          </a:p>
          <a:p>
            <a:r>
              <a:rPr lang="ru-RU" dirty="0" err="1" smtClean="0"/>
              <a:t>Жер</a:t>
            </a:r>
            <a:r>
              <a:rPr lang="ru-RU" dirty="0" smtClean="0"/>
              <a:t> - </a:t>
            </a:r>
            <a:r>
              <a:rPr lang="ru-RU" dirty="0" err="1" smtClean="0"/>
              <a:t>Күннен</a:t>
            </a:r>
            <a:r>
              <a:rPr lang="ru-RU" dirty="0" smtClean="0"/>
              <a:t> </a:t>
            </a:r>
            <a:r>
              <a:rPr lang="ru-RU" dirty="0" err="1" smtClean="0"/>
              <a:t>кейінгі</a:t>
            </a:r>
            <a:r>
              <a:rPr lang="ru-RU" dirty="0" smtClean="0"/>
              <a:t> </a:t>
            </a:r>
            <a:r>
              <a:rPr lang="ru-RU" dirty="0" err="1" smtClean="0"/>
              <a:t>үшінші</a:t>
            </a:r>
            <a:r>
              <a:rPr lang="ru-RU" dirty="0" smtClean="0"/>
              <a:t> планета</a:t>
            </a:r>
            <a:endParaRPr lang="en-US" dirty="0" smtClean="0"/>
          </a:p>
          <a:p>
            <a:r>
              <a:rPr lang="en-US" dirty="0" smtClean="0"/>
              <a:t>Earth formed over 4.5 billion years ago.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 err="1" smtClean="0"/>
              <a:t>Жер</a:t>
            </a:r>
            <a:r>
              <a:rPr lang="ru-RU" dirty="0" smtClean="0"/>
              <a:t> </a:t>
            </a:r>
            <a:r>
              <a:rPr lang="ru-RU" dirty="0"/>
              <a:t>4,5 миллиард </a:t>
            </a:r>
            <a:r>
              <a:rPr lang="ru-RU" dirty="0" err="1"/>
              <a:t>жыл</a:t>
            </a:r>
            <a:r>
              <a:rPr lang="ru-RU" dirty="0"/>
              <a:t> </a:t>
            </a:r>
            <a:r>
              <a:rPr lang="ru-RU" dirty="0" err="1"/>
              <a:t>бұрын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988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" y="0"/>
            <a:ext cx="9170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Mars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456" y="1412776"/>
            <a:ext cx="627504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Mars is the fourth planet from the Sun and the second-smallest planet in the Solar System after Mercury. In English, Mars carries a name of the Roman god of war and is often referred to as the 'Red Planet</a:t>
            </a:r>
            <a:r>
              <a:rPr lang="en-US" dirty="0" smtClean="0"/>
              <a:t>'.</a:t>
            </a:r>
          </a:p>
          <a:p>
            <a:pPr algn="just"/>
            <a:r>
              <a:rPr lang="ru-RU" dirty="0"/>
              <a:t>Марс - </a:t>
            </a:r>
            <a:r>
              <a:rPr lang="ru-RU" dirty="0" err="1"/>
              <a:t>Күннен</a:t>
            </a:r>
            <a:r>
              <a:rPr lang="ru-RU" dirty="0"/>
              <a:t> </a:t>
            </a:r>
            <a:r>
              <a:rPr lang="ru-RU" dirty="0" err="1"/>
              <a:t>шыққан</a:t>
            </a:r>
            <a:r>
              <a:rPr lang="ru-RU" dirty="0"/>
              <a:t> </a:t>
            </a:r>
            <a:r>
              <a:rPr lang="ru-RU" dirty="0" err="1"/>
              <a:t>төртінші</a:t>
            </a:r>
            <a:r>
              <a:rPr lang="ru-RU" dirty="0"/>
              <a:t> планета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жүйесіндегі</a:t>
            </a:r>
            <a:r>
              <a:rPr lang="ru-RU" dirty="0"/>
              <a:t> </a:t>
            </a:r>
            <a:r>
              <a:rPr lang="ru-RU" dirty="0" err="1"/>
              <a:t>Меркурийден</a:t>
            </a:r>
            <a:r>
              <a:rPr lang="ru-RU" dirty="0"/>
              <a:t> </a:t>
            </a:r>
            <a:r>
              <a:rPr lang="ru-RU" dirty="0" err="1"/>
              <a:t>кейінгі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кіші</a:t>
            </a:r>
            <a:r>
              <a:rPr lang="ru-RU" dirty="0"/>
              <a:t> планета. </a:t>
            </a:r>
            <a:r>
              <a:rPr lang="ru-RU" dirty="0" err="1"/>
              <a:t>Ағылшын</a:t>
            </a:r>
            <a:r>
              <a:rPr lang="ru-RU" dirty="0"/>
              <a:t> </a:t>
            </a:r>
            <a:r>
              <a:rPr lang="ru-RU" dirty="0" err="1"/>
              <a:t>тілінде</a:t>
            </a:r>
            <a:r>
              <a:rPr lang="ru-RU" dirty="0"/>
              <a:t> Марс </a:t>
            </a:r>
            <a:r>
              <a:rPr lang="ru-RU" dirty="0" err="1"/>
              <a:t>римдік</a:t>
            </a:r>
            <a:r>
              <a:rPr lang="ru-RU" dirty="0"/>
              <a:t> </a:t>
            </a:r>
            <a:r>
              <a:rPr lang="ru-RU" dirty="0" err="1"/>
              <a:t>соғыс</a:t>
            </a:r>
            <a:r>
              <a:rPr lang="ru-RU" dirty="0"/>
              <a:t> </a:t>
            </a:r>
            <a:r>
              <a:rPr lang="ru-RU" dirty="0" err="1"/>
              <a:t>құдайының</a:t>
            </a:r>
            <a:r>
              <a:rPr lang="ru-RU" dirty="0"/>
              <a:t> </a:t>
            </a:r>
            <a:r>
              <a:rPr lang="ru-RU" dirty="0" err="1"/>
              <a:t>атын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, оны «</a:t>
            </a:r>
            <a:r>
              <a:rPr lang="ru-RU" dirty="0" err="1"/>
              <a:t>Қызыл</a:t>
            </a:r>
            <a:r>
              <a:rPr lang="ru-RU" dirty="0"/>
              <a:t> планета»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атайды</a:t>
            </a:r>
            <a:r>
              <a:rPr lang="ru-RU" dirty="0"/>
              <a:t>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 descr="Картинки по запросу mars pla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31" y="188640"/>
            <a:ext cx="2547987" cy="25704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805264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companions of Mars are FABOS and DAIMOS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2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" y="0"/>
            <a:ext cx="9170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495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Jupiter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6264696" cy="4857403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rgbClr val="222222"/>
                </a:solidFill>
                <a:latin typeface="Arial"/>
              </a:rPr>
              <a:t>Jupiter</a:t>
            </a:r>
            <a:r>
              <a:rPr lang="en-US" sz="2400" dirty="0">
                <a:solidFill>
                  <a:srgbClr val="222222"/>
                </a:solidFill>
                <a:latin typeface="Arial"/>
              </a:rPr>
              <a:t> is the fifth </a:t>
            </a:r>
            <a:r>
              <a:rPr lang="en-US" sz="2400" dirty="0">
                <a:solidFill>
                  <a:srgbClr val="0B0080"/>
                </a:solidFill>
                <a:latin typeface="Arial"/>
                <a:hlinkClick r:id="rId3" tooltip="Planet"/>
              </a:rPr>
              <a:t>planet</a:t>
            </a:r>
            <a:r>
              <a:rPr lang="en-US" sz="2400" dirty="0">
                <a:solidFill>
                  <a:srgbClr val="222222"/>
                </a:solidFill>
                <a:latin typeface="Arial"/>
              </a:rPr>
              <a:t> from the </a:t>
            </a:r>
            <a:r>
              <a:rPr lang="en-US" sz="2400" dirty="0">
                <a:solidFill>
                  <a:srgbClr val="0B0080"/>
                </a:solidFill>
                <a:latin typeface="Arial"/>
                <a:hlinkClick r:id="rId4" tooltip="Sun"/>
              </a:rPr>
              <a:t>Sun</a:t>
            </a:r>
            <a:r>
              <a:rPr lang="en-US" sz="2400" dirty="0">
                <a:solidFill>
                  <a:srgbClr val="222222"/>
                </a:solidFill>
                <a:latin typeface="Arial"/>
              </a:rPr>
              <a:t> and the </a:t>
            </a:r>
            <a:r>
              <a:rPr lang="en-US" sz="2400" dirty="0">
                <a:solidFill>
                  <a:srgbClr val="0B0080"/>
                </a:solidFill>
                <a:latin typeface="Arial"/>
                <a:hlinkClick r:id="rId5" tooltip="List of Solar System objects by size"/>
              </a:rPr>
              <a:t>largest</a:t>
            </a:r>
            <a:r>
              <a:rPr lang="en-US" sz="2400" dirty="0">
                <a:solidFill>
                  <a:srgbClr val="222222"/>
                </a:solidFill>
                <a:latin typeface="Arial"/>
              </a:rPr>
              <a:t> in the </a:t>
            </a:r>
            <a:r>
              <a:rPr lang="en-US" sz="2400" dirty="0">
                <a:solidFill>
                  <a:srgbClr val="0B0080"/>
                </a:solidFill>
                <a:latin typeface="Arial"/>
                <a:hlinkClick r:id="rId6" tooltip="Solar System"/>
              </a:rPr>
              <a:t>Solar System</a:t>
            </a:r>
            <a:r>
              <a:rPr lang="en-US" sz="2400" dirty="0">
                <a:solidFill>
                  <a:srgbClr val="222222"/>
                </a:solidFill>
                <a:latin typeface="Arial"/>
              </a:rPr>
              <a:t>. It is a </a:t>
            </a:r>
            <a:r>
              <a:rPr lang="en-US" sz="2400" dirty="0">
                <a:solidFill>
                  <a:srgbClr val="0B0080"/>
                </a:solidFill>
                <a:latin typeface="Arial"/>
                <a:hlinkClick r:id="rId7" tooltip="Gas giant"/>
              </a:rPr>
              <a:t>gas giant</a:t>
            </a:r>
            <a:r>
              <a:rPr lang="en-US" sz="2400" dirty="0">
                <a:solidFill>
                  <a:srgbClr val="222222"/>
                </a:solidFill>
                <a:latin typeface="Arial"/>
              </a:rPr>
              <a:t> with a </a:t>
            </a:r>
            <a:r>
              <a:rPr lang="en-US" sz="2400" dirty="0">
                <a:solidFill>
                  <a:srgbClr val="0B0080"/>
                </a:solidFill>
                <a:latin typeface="Arial"/>
                <a:hlinkClick r:id="rId8" tooltip="Mass"/>
              </a:rPr>
              <a:t>mass</a:t>
            </a:r>
            <a:r>
              <a:rPr lang="en-US" sz="2400" dirty="0">
                <a:solidFill>
                  <a:srgbClr val="222222"/>
                </a:solidFill>
                <a:latin typeface="Arial"/>
              </a:rPr>
              <a:t> one-thousandth that of the Sun, but two-and-a-half times that of all the other planets in the Solar System combined. </a:t>
            </a:r>
            <a:r>
              <a:rPr lang="en-US" sz="2400" dirty="0" smtClean="0">
                <a:solidFill>
                  <a:srgbClr val="222222"/>
                </a:solidFill>
                <a:latin typeface="Arial"/>
              </a:rPr>
              <a:t>It </a:t>
            </a:r>
            <a:r>
              <a:rPr lang="en-US" sz="2400" dirty="0">
                <a:solidFill>
                  <a:srgbClr val="222222"/>
                </a:solidFill>
                <a:latin typeface="Arial"/>
              </a:rPr>
              <a:t>is named after the </a:t>
            </a:r>
            <a:r>
              <a:rPr lang="en-US" sz="2400" dirty="0">
                <a:solidFill>
                  <a:srgbClr val="0B0080"/>
                </a:solidFill>
                <a:latin typeface="Arial"/>
                <a:hlinkClick r:id="rId9" tooltip="Roman mythology"/>
              </a:rPr>
              <a:t>Roman god</a:t>
            </a:r>
            <a:r>
              <a:rPr lang="en-US" sz="2400" dirty="0">
                <a:solidFill>
                  <a:srgbClr val="222222"/>
                </a:solidFill>
                <a:latin typeface="Arial"/>
              </a:rPr>
              <a:t> </a:t>
            </a:r>
            <a:r>
              <a:rPr lang="en-US" sz="2400" dirty="0">
                <a:solidFill>
                  <a:srgbClr val="0B0080"/>
                </a:solidFill>
                <a:latin typeface="Arial"/>
                <a:hlinkClick r:id="rId10" tooltip="Jupiter (mythology)"/>
              </a:rPr>
              <a:t>Jupiter</a:t>
            </a:r>
            <a:r>
              <a:rPr lang="en-US" sz="2400" dirty="0" smtClean="0">
                <a:solidFill>
                  <a:srgbClr val="222222"/>
                </a:solidFill>
                <a:latin typeface="Arial"/>
              </a:rPr>
              <a:t>.</a:t>
            </a:r>
            <a:r>
              <a:rPr lang="en-US" sz="2400" dirty="0">
                <a:solidFill>
                  <a:srgbClr val="222222"/>
                </a:solidFill>
                <a:latin typeface="Arial"/>
              </a:rPr>
              <a:t> </a:t>
            </a:r>
            <a:endParaRPr lang="en-US" sz="2400" dirty="0" smtClean="0">
              <a:solidFill>
                <a:srgbClr val="222222"/>
              </a:solidFill>
              <a:latin typeface="Arial"/>
            </a:endParaRPr>
          </a:p>
          <a:p>
            <a:pPr algn="just"/>
            <a:r>
              <a:rPr lang="ru-RU" sz="2400" dirty="0" smtClean="0"/>
              <a:t>Юпитер </a:t>
            </a:r>
            <a:r>
              <a:rPr lang="ru-RU" sz="2400" dirty="0" err="1"/>
              <a:t>Күннен</a:t>
            </a:r>
            <a:r>
              <a:rPr lang="ru-RU" sz="2400" dirty="0"/>
              <a:t> </a:t>
            </a:r>
            <a:r>
              <a:rPr lang="ru-RU" sz="2400" dirty="0" err="1"/>
              <a:t>бесінші</a:t>
            </a:r>
            <a:r>
              <a:rPr lang="ru-RU" sz="2400" dirty="0"/>
              <a:t> планета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Күн</a:t>
            </a:r>
            <a:r>
              <a:rPr lang="ru-RU" sz="2400" dirty="0"/>
              <a:t> </a:t>
            </a:r>
            <a:r>
              <a:rPr lang="ru-RU" sz="2400" dirty="0" err="1"/>
              <a:t>жүйесіндегі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үлкен</a:t>
            </a:r>
            <a:r>
              <a:rPr lang="ru-RU" sz="2400" dirty="0"/>
              <a:t> </a:t>
            </a:r>
            <a:r>
              <a:rPr lang="ru-RU" sz="2400" dirty="0" err="1"/>
              <a:t>ғаламшар</a:t>
            </a:r>
            <a:r>
              <a:rPr lang="ru-RU" sz="2400" dirty="0"/>
              <a:t>. </a:t>
            </a:r>
            <a:r>
              <a:rPr lang="ru-RU" sz="2400" dirty="0" err="1"/>
              <a:t>Бұл</a:t>
            </a:r>
            <a:r>
              <a:rPr lang="ru-RU" sz="2400" dirty="0"/>
              <a:t> </a:t>
            </a:r>
            <a:r>
              <a:rPr lang="ru-RU" sz="2400" dirty="0" err="1"/>
              <a:t>күн</a:t>
            </a:r>
            <a:r>
              <a:rPr lang="ru-RU" sz="2400" dirty="0"/>
              <a:t> </a:t>
            </a:r>
            <a:r>
              <a:rPr lang="ru-RU" sz="2400" dirty="0" err="1"/>
              <a:t>массасының</a:t>
            </a:r>
            <a:r>
              <a:rPr lang="ru-RU" sz="2400" dirty="0"/>
              <a:t> </a:t>
            </a:r>
            <a:r>
              <a:rPr lang="ru-RU" sz="2400" dirty="0" err="1"/>
              <a:t>мыңнан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бөлігін</a:t>
            </a:r>
            <a:r>
              <a:rPr lang="ru-RU" sz="2400" dirty="0"/>
              <a:t> </a:t>
            </a:r>
            <a:r>
              <a:rPr lang="ru-RU" sz="2400" dirty="0" err="1"/>
              <a:t>құрайтын</a:t>
            </a:r>
            <a:r>
              <a:rPr lang="ru-RU" sz="2400" dirty="0"/>
              <a:t> газ </a:t>
            </a:r>
            <a:r>
              <a:rPr lang="ru-RU" sz="2400" dirty="0" err="1"/>
              <a:t>алыбы</a:t>
            </a:r>
            <a:r>
              <a:rPr lang="ru-RU" sz="2400" dirty="0"/>
              <a:t>, </a:t>
            </a:r>
            <a:r>
              <a:rPr lang="ru-RU" sz="2400" dirty="0" err="1"/>
              <a:t>бірақ</a:t>
            </a:r>
            <a:r>
              <a:rPr lang="ru-RU" sz="2400" dirty="0"/>
              <a:t> </a:t>
            </a:r>
            <a:r>
              <a:rPr lang="ru-RU" sz="2400" dirty="0" err="1"/>
              <a:t>Күн</a:t>
            </a:r>
            <a:r>
              <a:rPr lang="ru-RU" sz="2400" dirty="0"/>
              <a:t> </a:t>
            </a:r>
            <a:r>
              <a:rPr lang="ru-RU" sz="2400" dirty="0" err="1"/>
              <a:t>жүйесіндегі</a:t>
            </a:r>
            <a:r>
              <a:rPr lang="ru-RU" sz="2400" dirty="0"/>
              <a:t> 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dirty="0" err="1"/>
              <a:t>басқа</a:t>
            </a:r>
            <a:r>
              <a:rPr lang="ru-RU" sz="2400" dirty="0"/>
              <a:t> </a:t>
            </a:r>
            <a:r>
              <a:rPr lang="ru-RU" sz="2400" dirty="0" err="1"/>
              <a:t>планеталардан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жарым</a:t>
            </a:r>
            <a:r>
              <a:rPr lang="ru-RU" sz="2400" dirty="0"/>
              <a:t> </a:t>
            </a:r>
            <a:r>
              <a:rPr lang="ru-RU" sz="2400" dirty="0" err="1"/>
              <a:t>есе</a:t>
            </a:r>
            <a:r>
              <a:rPr lang="ru-RU" sz="2400" dirty="0"/>
              <a:t> </a:t>
            </a:r>
            <a:r>
              <a:rPr lang="ru-RU" sz="2400" dirty="0" err="1"/>
              <a:t>көп</a:t>
            </a:r>
            <a:r>
              <a:rPr lang="ru-RU" sz="2400" dirty="0"/>
              <a:t>. </a:t>
            </a:r>
            <a:r>
              <a:rPr lang="ru-RU" sz="2400" dirty="0" err="1" smtClean="0"/>
              <a:t>Ол</a:t>
            </a:r>
            <a:r>
              <a:rPr lang="ru-RU" sz="2400" dirty="0" smtClean="0"/>
              <a:t> </a:t>
            </a:r>
            <a:r>
              <a:rPr lang="ru-RU" sz="2400" dirty="0" err="1"/>
              <a:t>римдік</a:t>
            </a:r>
            <a:r>
              <a:rPr lang="ru-RU" sz="2400" dirty="0"/>
              <a:t> </a:t>
            </a:r>
            <a:r>
              <a:rPr lang="ru-RU" sz="2400" dirty="0" err="1"/>
              <a:t>құдай</a:t>
            </a:r>
            <a:r>
              <a:rPr lang="ru-RU" sz="2400" dirty="0"/>
              <a:t> </a:t>
            </a:r>
            <a:r>
              <a:rPr lang="ru-RU" sz="2400" dirty="0" err="1"/>
              <a:t>Юпитердің</a:t>
            </a:r>
            <a:r>
              <a:rPr lang="ru-RU" sz="2400" dirty="0"/>
              <a:t> </a:t>
            </a:r>
            <a:r>
              <a:rPr lang="ru-RU" sz="2400" dirty="0" err="1"/>
              <a:t>есімімен</a:t>
            </a:r>
            <a:r>
              <a:rPr lang="ru-RU" sz="2400" dirty="0"/>
              <a:t> </a:t>
            </a:r>
            <a:r>
              <a:rPr lang="ru-RU" sz="2400" dirty="0" err="1"/>
              <a:t>аталған</a:t>
            </a:r>
            <a:r>
              <a:rPr lang="ru-RU" sz="2400" dirty="0"/>
              <a:t>. </a:t>
            </a:r>
          </a:p>
        </p:txBody>
      </p:sp>
      <p:pic>
        <p:nvPicPr>
          <p:cNvPr id="8194" name="Picture 2" descr="Картинки по запросу jupiter plane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07" y="1484784"/>
            <a:ext cx="2582293" cy="2475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76255" y="3843053"/>
            <a:ext cx="2016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2400" b="1" dirty="0">
                <a:solidFill>
                  <a:srgbClr val="FF0000"/>
                </a:solidFill>
              </a:rPr>
              <a:t>Jupiter has 16 companions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7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" y="0"/>
            <a:ext cx="9170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saturn pla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009" y="1738946"/>
            <a:ext cx="3129729" cy="33801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Saturn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196752"/>
            <a:ext cx="5797489" cy="525658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Сатурн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Күннен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алтыншы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планета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жүйесіндегі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Юпитерден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кейінгі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ғаламшар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Сатурн,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Юпитер, Уран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Нептун газ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алпауыттары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жіктеледі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Сатурн Рим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ауылшаруашылық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құдайының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атымен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Сатурнның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символы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орақ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(Юникод: 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dirty="0">
                <a:solidFill>
                  <a:srgbClr val="222222"/>
                </a:solidFill>
                <a:latin typeface="Arial"/>
              </a:rPr>
              <a:t>Saturn</a:t>
            </a:r>
            <a:r>
              <a:rPr lang="en-US" sz="1800" dirty="0">
                <a:solidFill>
                  <a:srgbClr val="222222"/>
                </a:solidFill>
                <a:latin typeface="Arial"/>
              </a:rPr>
              <a:t> is the sixth </a:t>
            </a:r>
            <a:r>
              <a:rPr lang="en-US" sz="1800" dirty="0">
                <a:solidFill>
                  <a:srgbClr val="0B0080"/>
                </a:solidFill>
                <a:latin typeface="Arial"/>
                <a:hlinkClick r:id="rId4" tooltip="Planet"/>
              </a:rPr>
              <a:t>planet</a:t>
            </a:r>
            <a:r>
              <a:rPr lang="en-US" sz="1800" dirty="0">
                <a:solidFill>
                  <a:srgbClr val="222222"/>
                </a:solidFill>
                <a:latin typeface="Arial"/>
              </a:rPr>
              <a:t> from the </a:t>
            </a:r>
            <a:r>
              <a:rPr lang="en-US" sz="1800" dirty="0">
                <a:solidFill>
                  <a:srgbClr val="0B0080"/>
                </a:solidFill>
                <a:latin typeface="Arial"/>
                <a:hlinkClick r:id="rId5" tooltip="Sun"/>
              </a:rPr>
              <a:t>Sun</a:t>
            </a:r>
            <a:r>
              <a:rPr lang="en-US" sz="1800" dirty="0">
                <a:solidFill>
                  <a:srgbClr val="222222"/>
                </a:solidFill>
                <a:latin typeface="Arial"/>
              </a:rPr>
              <a:t> and the second-largest in the </a:t>
            </a:r>
            <a:r>
              <a:rPr lang="en-US" sz="1800" dirty="0">
                <a:solidFill>
                  <a:srgbClr val="0B0080"/>
                </a:solidFill>
                <a:latin typeface="Arial"/>
                <a:hlinkClick r:id="rId6" tooltip="Solar System"/>
              </a:rPr>
              <a:t>Solar System</a:t>
            </a:r>
            <a:r>
              <a:rPr lang="en-US" sz="1800" dirty="0">
                <a:solidFill>
                  <a:srgbClr val="222222"/>
                </a:solidFill>
                <a:latin typeface="Arial"/>
              </a:rPr>
              <a:t>, after </a:t>
            </a:r>
            <a:r>
              <a:rPr lang="en-US" sz="1800" dirty="0">
                <a:solidFill>
                  <a:srgbClr val="0B0080"/>
                </a:solidFill>
                <a:latin typeface="Arial"/>
                <a:hlinkClick r:id="rId7" tooltip="Jupiter"/>
              </a:rPr>
              <a:t>Jupiter</a:t>
            </a:r>
            <a:r>
              <a:rPr lang="en-US" sz="1800" dirty="0">
                <a:solidFill>
                  <a:srgbClr val="222222"/>
                </a:solidFill>
                <a:latin typeface="Arial"/>
              </a:rPr>
              <a:t>. It is a </a:t>
            </a:r>
            <a:r>
              <a:rPr lang="en-US" sz="1800" dirty="0">
                <a:solidFill>
                  <a:srgbClr val="0B0080"/>
                </a:solidFill>
                <a:latin typeface="Arial"/>
                <a:hlinkClick r:id="rId8" tooltip="Gas giant"/>
              </a:rPr>
              <a:t>gas giant</a:t>
            </a:r>
            <a:r>
              <a:rPr lang="en-US" sz="1800" dirty="0">
                <a:solidFill>
                  <a:srgbClr val="222222"/>
                </a:solidFill>
                <a:latin typeface="Arial"/>
              </a:rPr>
              <a:t> with an average radius about nine times that of </a:t>
            </a:r>
            <a:r>
              <a:rPr lang="en-US" sz="1800" dirty="0">
                <a:solidFill>
                  <a:srgbClr val="0B0080"/>
                </a:solidFill>
                <a:latin typeface="Arial"/>
                <a:hlinkClick r:id="rId9" tooltip="Earth"/>
              </a:rPr>
              <a:t>Earth</a:t>
            </a:r>
            <a:r>
              <a:rPr lang="en-US" sz="1800" dirty="0" smtClean="0">
                <a:solidFill>
                  <a:srgbClr val="222222"/>
                </a:solidFill>
                <a:latin typeface="Arial"/>
              </a:rPr>
              <a:t>.</a:t>
            </a:r>
            <a:r>
              <a:rPr lang="en-US" sz="1800" dirty="0">
                <a:solidFill>
                  <a:srgbClr val="222222"/>
                </a:solidFill>
                <a:latin typeface="Arial"/>
              </a:rPr>
              <a:t> It has only one-eighth the average density of Earth; however, with its larger volume, Saturn is over 95 times more massive</a:t>
            </a:r>
            <a:r>
              <a:rPr lang="en-US" sz="1800" dirty="0" smtClean="0">
                <a:solidFill>
                  <a:srgbClr val="222222"/>
                </a:solidFill>
                <a:latin typeface="Arial"/>
              </a:rPr>
              <a:t>.</a:t>
            </a:r>
            <a:r>
              <a:rPr lang="en-US" sz="1800" dirty="0">
                <a:solidFill>
                  <a:srgbClr val="222222"/>
                </a:solidFill>
                <a:latin typeface="Arial"/>
              </a:rPr>
              <a:t> Saturn is named after the </a:t>
            </a:r>
            <a:r>
              <a:rPr lang="en-US" sz="1800" dirty="0">
                <a:solidFill>
                  <a:srgbClr val="0B0080"/>
                </a:solidFill>
                <a:latin typeface="Arial"/>
                <a:hlinkClick r:id="rId10" tooltip="Roman mythology"/>
              </a:rPr>
              <a:t>Roman</a:t>
            </a:r>
            <a:r>
              <a:rPr lang="en-US" sz="1800" dirty="0">
                <a:solidFill>
                  <a:srgbClr val="222222"/>
                </a:solidFill>
                <a:latin typeface="Arial"/>
              </a:rPr>
              <a:t> </a:t>
            </a:r>
            <a:r>
              <a:rPr lang="en-US" sz="1800" dirty="0">
                <a:solidFill>
                  <a:srgbClr val="0B0080"/>
                </a:solidFill>
                <a:latin typeface="Arial"/>
                <a:hlinkClick r:id="rId11" tooltip="Saturn (mythology)"/>
              </a:rPr>
              <a:t>god of wealth and agriculture</a:t>
            </a:r>
            <a:r>
              <a:rPr lang="en-US" sz="1800" dirty="0">
                <a:solidFill>
                  <a:srgbClr val="222222"/>
                </a:solidFill>
                <a:latin typeface="Arial"/>
              </a:rPr>
              <a:t>; its </a:t>
            </a:r>
            <a:r>
              <a:rPr lang="en-US" sz="1800" dirty="0">
                <a:solidFill>
                  <a:srgbClr val="0B0080"/>
                </a:solidFill>
                <a:latin typeface="Arial"/>
                <a:hlinkClick r:id="rId12" tooltip="Astronomical symbol"/>
              </a:rPr>
              <a:t>astronomical symbol</a:t>
            </a:r>
            <a:r>
              <a:rPr lang="en-US" sz="1800" dirty="0">
                <a:solidFill>
                  <a:srgbClr val="222222"/>
                </a:solidFill>
                <a:latin typeface="Arial"/>
              </a:rPr>
              <a:t> (♄) represents the god's </a:t>
            </a:r>
            <a:r>
              <a:rPr lang="en-US" sz="1800" dirty="0">
                <a:solidFill>
                  <a:srgbClr val="0B0080"/>
                </a:solidFill>
                <a:latin typeface="Arial"/>
                <a:hlinkClick r:id="rId13" tooltip="Sickle"/>
              </a:rPr>
              <a:t>sickle</a:t>
            </a:r>
            <a:r>
              <a:rPr lang="en-US" sz="1800" dirty="0">
                <a:solidFill>
                  <a:srgbClr val="222222"/>
                </a:solidFill>
                <a:latin typeface="Arial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98194" y="5111213"/>
            <a:ext cx="2118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z-Latn-AZ" sz="2400" b="1" dirty="0">
                <a:solidFill>
                  <a:srgbClr val="FF0000"/>
                </a:solidFill>
              </a:rPr>
              <a:t>Saturn has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az-Latn-AZ" sz="2400" b="1" dirty="0" smtClean="0">
                <a:solidFill>
                  <a:srgbClr val="FF0000"/>
                </a:solidFill>
              </a:rPr>
              <a:t>17 </a:t>
            </a:r>
            <a:r>
              <a:rPr lang="az-Latn-AZ" sz="2400" b="1" dirty="0">
                <a:solidFill>
                  <a:srgbClr val="FF0000"/>
                </a:solidFill>
              </a:rPr>
              <a:t>companions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13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" y="0"/>
            <a:ext cx="9170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Картинки по запросу ura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12" y="5601"/>
            <a:ext cx="3899926" cy="29249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ea typeface="+mn-ea"/>
                <a:cs typeface="+mn-cs"/>
              </a:rPr>
              <a:t>Uranus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Uranus </a:t>
            </a:r>
            <a:r>
              <a:rPr lang="en-US" dirty="0" smtClean="0"/>
              <a:t>- is </a:t>
            </a:r>
            <a:r>
              <a:rPr lang="en-US" dirty="0"/>
              <a:t>the seventh planet from the Sun. It has the third-largest planetary radius and fourth-largest planetary mass in the Solar System. </a:t>
            </a:r>
            <a:r>
              <a:rPr lang="en-US" dirty="0" smtClean="0"/>
              <a:t> </a:t>
            </a:r>
            <a:r>
              <a:rPr lang="en-US" dirty="0"/>
              <a:t>The interior of Uranus is mainly composed of ices and </a:t>
            </a:r>
            <a:r>
              <a:rPr lang="en-US" dirty="0" smtClean="0"/>
              <a:t>rock.</a:t>
            </a:r>
          </a:p>
          <a:p>
            <a:pPr algn="just"/>
            <a:r>
              <a:rPr lang="ru-RU" dirty="0"/>
              <a:t>Уран </a:t>
            </a:r>
            <a:r>
              <a:rPr lang="el-GR" dirty="0" smtClean="0"/>
              <a:t>- </a:t>
            </a:r>
            <a:r>
              <a:rPr lang="ru-RU" dirty="0" err="1"/>
              <a:t>Күннен</a:t>
            </a:r>
            <a:r>
              <a:rPr lang="ru-RU" dirty="0"/>
              <a:t> </a:t>
            </a:r>
            <a:r>
              <a:rPr lang="ru-RU" dirty="0" err="1"/>
              <a:t>шыққан</a:t>
            </a:r>
            <a:r>
              <a:rPr lang="ru-RU" dirty="0"/>
              <a:t> </a:t>
            </a:r>
            <a:r>
              <a:rPr lang="ru-RU" dirty="0" err="1"/>
              <a:t>жетінші</a:t>
            </a:r>
            <a:r>
              <a:rPr lang="ru-RU" dirty="0"/>
              <a:t> </a:t>
            </a:r>
            <a:r>
              <a:rPr lang="ru-RU" dirty="0" err="1"/>
              <a:t>ғаламшар</a:t>
            </a:r>
            <a:r>
              <a:rPr lang="ru-RU" dirty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планетарлық</a:t>
            </a:r>
            <a:r>
              <a:rPr lang="ru-RU" dirty="0"/>
              <a:t> радиусы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үшінші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жүйесіндегі</a:t>
            </a:r>
            <a:r>
              <a:rPr lang="ru-RU" dirty="0"/>
              <a:t> </a:t>
            </a:r>
            <a:r>
              <a:rPr lang="ru-RU" dirty="0" err="1"/>
              <a:t>төртінші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ru-RU" dirty="0" err="1"/>
              <a:t>планетарлық</a:t>
            </a:r>
            <a:r>
              <a:rPr lang="ru-RU" dirty="0"/>
              <a:t> </a:t>
            </a:r>
            <a:r>
              <a:rPr lang="ru-RU" dirty="0" err="1"/>
              <a:t>массаға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. </a:t>
            </a:r>
            <a:r>
              <a:rPr lang="ru-RU" dirty="0" err="1"/>
              <a:t>Уранның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жағы</a:t>
            </a:r>
            <a:r>
              <a:rPr lang="ru-RU" dirty="0"/>
              <a:t> </a:t>
            </a:r>
            <a:r>
              <a:rPr lang="ru-RU" dirty="0" err="1"/>
              <a:t>негізінен</a:t>
            </a:r>
            <a:r>
              <a:rPr lang="ru-RU" dirty="0"/>
              <a:t> </a:t>
            </a:r>
            <a:r>
              <a:rPr lang="ru-RU" dirty="0" err="1"/>
              <a:t>мұз</a:t>
            </a:r>
            <a:r>
              <a:rPr lang="ru-RU" dirty="0"/>
              <a:t> бен </a:t>
            </a:r>
            <a:r>
              <a:rPr lang="ru-RU" dirty="0" err="1"/>
              <a:t>жыныстардан</a:t>
            </a:r>
            <a:r>
              <a:rPr lang="ru-RU" dirty="0"/>
              <a:t> </a:t>
            </a:r>
            <a:r>
              <a:rPr lang="ru-RU" dirty="0" err="1" smtClean="0"/>
              <a:t>тұрады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683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" y="0"/>
            <a:ext cx="9170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Картинки по запросу neptune pla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649" y="1"/>
            <a:ext cx="2843807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6768752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/>
              <a:t>Neptune is the eighth and farthest known planet from the Sun in the Solar System. In the Solar System, it is the fourth-largest planet by diameter, the third-most-massive planet, and the densest giant planet.  It is named after the Roman god of the sea and has the astronomical symbol ♆, a </a:t>
            </a:r>
            <a:r>
              <a:rPr lang="en-US" sz="2400" dirty="0" err="1"/>
              <a:t>stylised</a:t>
            </a:r>
            <a:r>
              <a:rPr lang="en-US" sz="2400" dirty="0"/>
              <a:t> version of the god Neptune's trident</a:t>
            </a:r>
            <a:r>
              <a:rPr lang="en-US" sz="2400" dirty="0" smtClean="0"/>
              <a:t>.</a:t>
            </a:r>
          </a:p>
          <a:p>
            <a:pPr algn="just"/>
            <a:r>
              <a:rPr lang="ru-RU" sz="2400" dirty="0"/>
              <a:t>Нептун - </a:t>
            </a:r>
            <a:r>
              <a:rPr lang="ru-RU" sz="2400" dirty="0" err="1"/>
              <a:t>Күн</a:t>
            </a:r>
            <a:r>
              <a:rPr lang="ru-RU" sz="2400" dirty="0"/>
              <a:t> </a:t>
            </a:r>
            <a:r>
              <a:rPr lang="ru-RU" sz="2400" dirty="0" err="1"/>
              <a:t>жүйесіндегі</a:t>
            </a:r>
            <a:r>
              <a:rPr lang="ru-RU" sz="2400" dirty="0"/>
              <a:t> </a:t>
            </a:r>
            <a:r>
              <a:rPr lang="ru-RU" sz="2400" dirty="0" err="1"/>
              <a:t>Күннен</a:t>
            </a:r>
            <a:r>
              <a:rPr lang="ru-RU" sz="2400" dirty="0"/>
              <a:t> </a:t>
            </a:r>
            <a:r>
              <a:rPr lang="ru-RU" sz="2400" dirty="0" err="1"/>
              <a:t>белгілі</a:t>
            </a:r>
            <a:r>
              <a:rPr lang="ru-RU" sz="2400" dirty="0"/>
              <a:t> </a:t>
            </a:r>
            <a:r>
              <a:rPr lang="ru-RU" sz="2400" dirty="0" err="1"/>
              <a:t>сегізінші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алыс</a:t>
            </a:r>
            <a:r>
              <a:rPr lang="ru-RU" sz="2400" dirty="0"/>
              <a:t> планета. </a:t>
            </a:r>
            <a:r>
              <a:rPr lang="ru-RU" sz="2400" dirty="0" err="1"/>
              <a:t>Күн</a:t>
            </a:r>
            <a:r>
              <a:rPr lang="ru-RU" sz="2400" dirty="0"/>
              <a:t> </a:t>
            </a:r>
            <a:r>
              <a:rPr lang="ru-RU" sz="2400" dirty="0" err="1"/>
              <a:t>жүйесінде</a:t>
            </a:r>
            <a:r>
              <a:rPr lang="ru-RU" sz="2400" dirty="0"/>
              <a:t>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dirty="0" err="1"/>
              <a:t>диаметрі</a:t>
            </a:r>
            <a:r>
              <a:rPr lang="ru-RU" sz="2400" dirty="0"/>
              <a:t> </a:t>
            </a:r>
            <a:r>
              <a:rPr lang="ru-RU" sz="2400" dirty="0" err="1"/>
              <a:t>бойынша</a:t>
            </a:r>
            <a:r>
              <a:rPr lang="ru-RU" sz="2400" dirty="0"/>
              <a:t> </a:t>
            </a:r>
            <a:r>
              <a:rPr lang="ru-RU" sz="2400" dirty="0" err="1"/>
              <a:t>төртінші</a:t>
            </a:r>
            <a:r>
              <a:rPr lang="ru-RU" sz="2400" dirty="0"/>
              <a:t>,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массивті</a:t>
            </a:r>
            <a:r>
              <a:rPr lang="ru-RU" sz="2400" dirty="0"/>
              <a:t> </a:t>
            </a:r>
            <a:r>
              <a:rPr lang="ru-RU" sz="2400" dirty="0" err="1"/>
              <a:t>үшінші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тығыз</a:t>
            </a:r>
            <a:r>
              <a:rPr lang="ru-RU" sz="2400" dirty="0"/>
              <a:t> </a:t>
            </a:r>
            <a:r>
              <a:rPr lang="ru-RU" sz="2400" dirty="0" err="1"/>
              <a:t>ғаламшар</a:t>
            </a:r>
            <a:r>
              <a:rPr lang="ru-RU" sz="2400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табылады</a:t>
            </a:r>
            <a:r>
              <a:rPr lang="ru-RU" sz="2400" dirty="0"/>
              <a:t>. </a:t>
            </a:r>
            <a:r>
              <a:rPr lang="ru-RU" sz="2400" dirty="0" err="1"/>
              <a:t>Ол</a:t>
            </a:r>
            <a:r>
              <a:rPr lang="ru-RU" sz="2400" dirty="0"/>
              <a:t> </a:t>
            </a:r>
            <a:r>
              <a:rPr lang="ru-RU" sz="2400" dirty="0" err="1"/>
              <a:t>теңіздегі</a:t>
            </a:r>
            <a:r>
              <a:rPr lang="ru-RU" sz="2400" dirty="0"/>
              <a:t> </a:t>
            </a:r>
            <a:r>
              <a:rPr lang="ru-RU" sz="2400" dirty="0" err="1"/>
              <a:t>римдік</a:t>
            </a:r>
            <a:r>
              <a:rPr lang="ru-RU" sz="2400" dirty="0"/>
              <a:t> </a:t>
            </a:r>
            <a:r>
              <a:rPr lang="ru-RU" sz="2400" dirty="0" err="1"/>
              <a:t>құдайдың</a:t>
            </a:r>
            <a:r>
              <a:rPr lang="ru-RU" sz="2400" dirty="0"/>
              <a:t> </a:t>
            </a:r>
            <a:r>
              <a:rPr lang="ru-RU" sz="2400" dirty="0" err="1"/>
              <a:t>атымен</a:t>
            </a:r>
            <a:r>
              <a:rPr lang="ru-RU" sz="2400" dirty="0"/>
              <a:t> </a:t>
            </a:r>
            <a:r>
              <a:rPr lang="ru-RU" sz="2400" dirty="0" err="1"/>
              <a:t>аталған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астрономиялық</a:t>
            </a:r>
            <a:r>
              <a:rPr lang="ru-RU" sz="2400" dirty="0"/>
              <a:t> символы </a:t>
            </a:r>
            <a:r>
              <a:rPr lang="ru-RU" sz="2400" dirty="0" smtClean="0"/>
              <a:t>♆</a:t>
            </a:r>
            <a:r>
              <a:rPr lang="az-Latn-AZ" sz="2400" dirty="0" smtClean="0"/>
              <a:t> </a:t>
            </a:r>
            <a:r>
              <a:rPr lang="ru-RU" sz="2400" dirty="0"/>
              <a:t>Нептун </a:t>
            </a:r>
            <a:r>
              <a:rPr lang="ru-RU" sz="2400" dirty="0" err="1"/>
              <a:t>құдайы</a:t>
            </a:r>
            <a:r>
              <a:rPr lang="ru-RU" sz="2400" dirty="0"/>
              <a:t> </a:t>
            </a:r>
            <a:r>
              <a:rPr lang="ru-RU" sz="2400" dirty="0" err="1"/>
              <a:t>тридінің</a:t>
            </a:r>
            <a:r>
              <a:rPr lang="ru-RU" sz="2400" dirty="0"/>
              <a:t> </a:t>
            </a:r>
            <a:r>
              <a:rPr lang="ru-RU" sz="2400" dirty="0" err="1"/>
              <a:t>стильдендірілген</a:t>
            </a:r>
            <a:r>
              <a:rPr lang="ru-RU" sz="2400" dirty="0"/>
              <a:t> </a:t>
            </a:r>
            <a:r>
              <a:rPr lang="ru-RU" sz="2400" dirty="0" err="1"/>
              <a:t>нұсқасы</a:t>
            </a:r>
            <a:r>
              <a:rPr lang="ru-RU" sz="2400" dirty="0"/>
              <a:t> </a:t>
            </a:r>
            <a:r>
              <a:rPr lang="ru-RU" sz="2400" dirty="0" smtClean="0"/>
              <a:t>бар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ea typeface="+mn-ea"/>
                <a:cs typeface="+mn-cs"/>
              </a:rPr>
              <a:t>Neptune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65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" y="0"/>
            <a:ext cx="9170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669"/>
            <a:ext cx="7318105" cy="6064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2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" y="0"/>
            <a:ext cx="9170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LiberationSerif-Bold"/>
                <a:ea typeface="+mn-ea"/>
                <a:cs typeface="+mn-cs"/>
              </a:rPr>
              <a:t/>
            </a:r>
            <a:br>
              <a:rPr lang="en-US" sz="5400" b="1" dirty="0" smtClean="0">
                <a:solidFill>
                  <a:srgbClr val="FF0000"/>
                </a:solidFill>
                <a:latin typeface="LiberationSerif-Bold"/>
                <a:ea typeface="+mn-ea"/>
                <a:cs typeface="+mn-cs"/>
              </a:rPr>
            </a:br>
            <a:r>
              <a:rPr lang="az-Latn-AZ" sz="5400" b="1" dirty="0" smtClean="0">
                <a:solidFill>
                  <a:srgbClr val="FF0000"/>
                </a:solidFill>
                <a:latin typeface="LiberationSerif-Bold"/>
                <a:ea typeface="+mn-ea"/>
                <a:cs typeface="+mn-cs"/>
              </a:rPr>
              <a:t>You </a:t>
            </a:r>
            <a:r>
              <a:rPr lang="az-Latn-AZ" sz="5400" b="1" dirty="0">
                <a:solidFill>
                  <a:srgbClr val="FF0000"/>
                </a:solidFill>
                <a:latin typeface="LiberationSerif-Bold"/>
                <a:ea typeface="+mn-ea"/>
                <a:cs typeface="+mn-cs"/>
              </a:rPr>
              <a:t>will</a:t>
            </a:r>
            <a:br>
              <a:rPr lang="az-Latn-AZ" sz="5400" b="1" dirty="0">
                <a:solidFill>
                  <a:srgbClr val="FF0000"/>
                </a:solidFill>
                <a:latin typeface="LiberationSerif-Bold"/>
                <a:ea typeface="+mn-ea"/>
                <a:cs typeface="+mn-cs"/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886919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LiberationSerif"/>
              </a:rPr>
              <a:t>аспан</a:t>
            </a:r>
            <a:r>
              <a:rPr lang="en-US" sz="2800" dirty="0" smtClean="0">
                <a:latin typeface="LiberationSerif"/>
              </a:rPr>
              <a:t> </a:t>
            </a:r>
            <a:r>
              <a:rPr lang="en-US" sz="2800" dirty="0" err="1">
                <a:latin typeface="LiberationSerif"/>
              </a:rPr>
              <a:t>денелерінің</a:t>
            </a:r>
            <a:r>
              <a:rPr lang="en-US" sz="2800" dirty="0">
                <a:latin typeface="LiberationSerif"/>
              </a:rPr>
              <a:t> </a:t>
            </a:r>
            <a:r>
              <a:rPr lang="en-US" sz="2800" dirty="0" err="1">
                <a:latin typeface="LiberationSerif"/>
              </a:rPr>
              <a:t>қозғалысын</a:t>
            </a:r>
            <a:r>
              <a:rPr lang="en-US" sz="2800" dirty="0">
                <a:latin typeface="LiberationSerif"/>
              </a:rPr>
              <a:t> </a:t>
            </a:r>
            <a:r>
              <a:rPr lang="en-US" sz="2800" dirty="0" err="1">
                <a:latin typeface="LiberationSerif"/>
              </a:rPr>
              <a:t>түсіндіру</a:t>
            </a:r>
            <a:endParaRPr lang="en-US" sz="2800" dirty="0">
              <a:latin typeface="LiberationSerif"/>
            </a:endParaRPr>
          </a:p>
          <a:p>
            <a:pPr algn="just"/>
            <a:endParaRPr lang="en-US" sz="2800" dirty="0">
              <a:latin typeface="LiberationSerif"/>
            </a:endParaRPr>
          </a:p>
          <a:p>
            <a:pPr algn="just"/>
            <a:r>
              <a:rPr lang="en-US" sz="2800" dirty="0" smtClean="0">
                <a:latin typeface="LiberationSerif"/>
              </a:rPr>
              <a:t>Explaining </a:t>
            </a:r>
            <a:r>
              <a:rPr lang="en-US" sz="2800" dirty="0">
                <a:latin typeface="LiberationSerif"/>
              </a:rPr>
              <a:t>the movements of the celestial bodies</a:t>
            </a:r>
          </a:p>
          <a:p>
            <a:pPr algn="just"/>
            <a:endParaRPr lang="en-US" sz="2800" dirty="0">
              <a:latin typeface="LiberationSerif"/>
            </a:endParaRPr>
          </a:p>
        </p:txBody>
      </p:sp>
    </p:spTree>
    <p:extLst>
      <p:ext uri="{BB962C8B-B14F-4D97-AF65-F5344CB8AC3E}">
        <p14:creationId xmlns:p14="http://schemas.microsoft.com/office/powerpoint/2010/main" val="29034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" y="0"/>
            <a:ext cx="9170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z-Latn-AZ" dirty="0">
                <a:hlinkClick r:id="rId3"/>
              </a:rPr>
              <a:t>https://</a:t>
            </a:r>
            <a:r>
              <a:rPr lang="az-Latn-AZ" dirty="0" smtClean="0">
                <a:hlinkClick r:id="rId3"/>
              </a:rPr>
              <a:t>www.youtube.com/watch?v=RJ2bQWH6GCM</a:t>
            </a:r>
            <a:endParaRPr lang="ru-RU" dirty="0" smtClean="0"/>
          </a:p>
          <a:p>
            <a:r>
              <a:rPr lang="az-Latn-AZ" dirty="0"/>
              <a:t>https://www.youtube.com/watch?v=F2prtmPEjOc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80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" y="0"/>
            <a:ext cx="9170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фон аспа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6317045"/>
            <a:ext cx="684584" cy="5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5886"/>
          </a:xfrm>
        </p:spPr>
        <p:txBody>
          <a:bodyPr>
            <a:normAutofit fontScale="90000"/>
          </a:bodyPr>
          <a:lstStyle/>
          <a:p>
            <a:r>
              <a:rPr lang="az-Latn-AZ" sz="4800" b="1" dirty="0">
                <a:solidFill>
                  <a:srgbClr val="FF0000"/>
                </a:solidFill>
                <a:latin typeface="LiberationSerif-Bold"/>
              </a:rPr>
              <a:t>Terminology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014641"/>
              </p:ext>
            </p:extLst>
          </p:nvPr>
        </p:nvGraphicFramePr>
        <p:xfrm>
          <a:off x="596851" y="1049584"/>
          <a:ext cx="7992887" cy="5256579"/>
        </p:xfrm>
        <a:graphic>
          <a:graphicData uri="http://schemas.openxmlformats.org/drawingml/2006/table">
            <a:tbl>
              <a:tblPr firstRow="1" firstCol="1" bandRow="1"/>
              <a:tblGrid>
                <a:gridCol w="2376264"/>
                <a:gridCol w="2808312"/>
                <a:gridCol w="2808311"/>
              </a:tblGrid>
              <a:tr h="429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Қазақша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Орысша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Ағылшынша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Күн жүйесі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олнечная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система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Solar system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Ғаламшар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Планета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PT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P</a:t>
                      </a: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lanets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Күн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Солнце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Sun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Жер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Земля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Earth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Ай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Луна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Month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Меркурий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Меркурий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Mercury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Шолпан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Венера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Venus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Марс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Марс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Mars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Сатурн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Сатурн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Saturn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Юпитер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Юпитер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Jupiter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Уран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Уран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Uranus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Нептун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Нептун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Neptune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Плутон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Плутон</a:t>
                      </a:r>
                      <a:endParaRPr lang="ru-RU" sz="4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Pluto</a:t>
                      </a:r>
                      <a:endParaRPr lang="ru-RU" sz="4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" y="996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39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9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az-Latn-AZ" sz="6600" b="1" dirty="0" smtClean="0">
                <a:solidFill>
                  <a:srgbClr val="FF0000"/>
                </a:solidFill>
              </a:rPr>
              <a:t>Planet</a:t>
            </a:r>
            <a:r>
              <a:rPr lang="pt-PT" sz="6600" b="1" dirty="0" smtClean="0">
                <a:solidFill>
                  <a:srgbClr val="FF0000"/>
                </a:solidFill>
              </a:rPr>
              <a:t>s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3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334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Картинки по запросу solar system ta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9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26064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Latn-AZ" sz="6600" b="1" dirty="0" smtClean="0">
                <a:solidFill>
                  <a:srgbClr val="FF0000"/>
                </a:solidFill>
              </a:rPr>
              <a:t>Planet</a:t>
            </a:r>
            <a:r>
              <a:rPr lang="pt-PT" sz="6600" b="1" dirty="0" smtClean="0">
                <a:solidFill>
                  <a:srgbClr val="FF0000"/>
                </a:solidFill>
              </a:rPr>
              <a:t>s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6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" y="0"/>
            <a:ext cx="9170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127"/>
            <a:ext cx="3384376" cy="33843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Sun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35334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/>
              <a:t>The Sun is the star at the center of the Solar System. </a:t>
            </a:r>
            <a:endParaRPr lang="en-US" dirty="0" smtClean="0"/>
          </a:p>
          <a:p>
            <a:pPr algn="just"/>
            <a:r>
              <a:rPr lang="ru-RU" dirty="0" err="1"/>
              <a:t>Күн</a:t>
            </a:r>
            <a:r>
              <a:rPr lang="ru-RU" dirty="0"/>
              <a:t> - 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жүйесінің</a:t>
            </a:r>
            <a:r>
              <a:rPr lang="ru-RU" dirty="0"/>
              <a:t> </a:t>
            </a:r>
            <a:r>
              <a:rPr lang="ru-RU" dirty="0" err="1"/>
              <a:t>орталығындағы</a:t>
            </a:r>
            <a:r>
              <a:rPr lang="ru-RU" dirty="0"/>
              <a:t> </a:t>
            </a:r>
            <a:r>
              <a:rPr lang="ru-RU" dirty="0" err="1"/>
              <a:t>жұлдыз</a:t>
            </a:r>
            <a:r>
              <a:rPr lang="ru-RU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 smtClean="0"/>
              <a:t>Surface </a:t>
            </a:r>
            <a:r>
              <a:rPr lang="en-US" dirty="0"/>
              <a:t>Temperature:	5500 °C</a:t>
            </a:r>
          </a:p>
          <a:p>
            <a:pPr algn="just"/>
            <a:r>
              <a:rPr lang="en-US" dirty="0"/>
              <a:t>Circumference at Equator:	4,370,005.6 km</a:t>
            </a:r>
          </a:p>
          <a:p>
            <a:pPr algn="just"/>
            <a:r>
              <a:rPr lang="en-US" dirty="0"/>
              <a:t>Diameter:	1,392,684 km</a:t>
            </a:r>
          </a:p>
          <a:p>
            <a:pPr algn="just"/>
            <a:r>
              <a:rPr lang="en-US" dirty="0"/>
              <a:t>Mass:	1,989,100,000,000,000,000, 000 billion kg (333,060 x Earth)</a:t>
            </a:r>
          </a:p>
          <a:p>
            <a:pPr algn="just"/>
            <a:r>
              <a:rPr lang="en-US" dirty="0"/>
              <a:t>Type:	Yellow Dwarf (G2V)</a:t>
            </a:r>
          </a:p>
          <a:p>
            <a:pPr algn="just"/>
            <a:r>
              <a:rPr lang="en-US" dirty="0"/>
              <a:t>Age:	4.6 Billion Years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815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533</Words>
  <Application>Microsoft Office PowerPoint</Application>
  <PresentationFormat>Экран (4:3)</PresentationFormat>
  <Paragraphs>105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 You will </vt:lpstr>
      <vt:lpstr>Презентация PowerPoint</vt:lpstr>
      <vt:lpstr>Terminology</vt:lpstr>
      <vt:lpstr>Презентация PowerPoint</vt:lpstr>
      <vt:lpstr>Презентация PowerPoint</vt:lpstr>
      <vt:lpstr>Planets</vt:lpstr>
      <vt:lpstr>Презентация PowerPoint</vt:lpstr>
      <vt:lpstr>Sun</vt:lpstr>
      <vt:lpstr>Mercury</vt:lpstr>
      <vt:lpstr>Venus</vt:lpstr>
      <vt:lpstr>Earth</vt:lpstr>
      <vt:lpstr>Mars</vt:lpstr>
      <vt:lpstr>Jupiter</vt:lpstr>
      <vt:lpstr>Saturn</vt:lpstr>
      <vt:lpstr>Uranus</vt:lpstr>
      <vt:lpstr>Neptune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2019-11-10T09:59:27Z</dcterms:created>
  <dcterms:modified xsi:type="dcterms:W3CDTF">2019-11-13T14:31:06Z</dcterms:modified>
</cp:coreProperties>
</file>