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7" r:id="rId2"/>
    <p:sldId id="261" r:id="rId3"/>
    <p:sldId id="267" r:id="rId4"/>
    <p:sldId id="264" r:id="rId5"/>
    <p:sldId id="265" r:id="rId6"/>
    <p:sldId id="263" r:id="rId7"/>
    <p:sldId id="268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408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E5CDA7F-5A56-46C9-9964-226AC454F91E}" type="doc">
      <dgm:prSet loTypeId="urn:microsoft.com/office/officeart/2005/8/layout/cycle2" loCatId="cycle" qsTypeId="urn:microsoft.com/office/officeart/2005/8/quickstyle/3d2" qsCatId="3D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B028155F-43F5-4DB6-8CFB-D566C2CDD679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kk-KZ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Сабақты жоспарлау жай үйреншікті нәрсе емес, жаңадан жаңаны шығару екенін түсіндім.</a:t>
          </a:r>
          <a:endParaRPr lang="ru-RU" sz="1800" b="1" dirty="0">
            <a:solidFill>
              <a:schemeClr val="tx1"/>
            </a:solidFill>
          </a:endParaRPr>
        </a:p>
      </dgm:t>
    </dgm:pt>
    <dgm:pt modelId="{FBD34E85-DA3A-408B-91B1-F11CD34088CD}" type="parTrans" cxnId="{5085CA50-C61A-468B-87C6-4DBB17CE99A9}">
      <dgm:prSet/>
      <dgm:spPr/>
      <dgm:t>
        <a:bodyPr/>
        <a:lstStyle/>
        <a:p>
          <a:endParaRPr lang="ru-RU"/>
        </a:p>
      </dgm:t>
    </dgm:pt>
    <dgm:pt modelId="{56DCCFF4-964D-4410-8241-4FAEDD7FB939}" type="sibTrans" cxnId="{5085CA50-C61A-468B-87C6-4DBB17CE99A9}">
      <dgm:prSet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endParaRPr lang="ru-RU"/>
        </a:p>
      </dgm:t>
    </dgm:pt>
    <dgm:pt modelId="{5E99C253-9D7A-4B50-BA59-CB0372BDE3C7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kk-KZ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Жаңартылған бағдарлама бойынша мұғалім мен оқушының  әрекетін өзгертуге бағытталған әдістерді дұрыс таңдау керектігін ұғындым.  </a:t>
          </a:r>
          <a:endParaRPr lang="ru-RU" sz="1800" b="1" dirty="0">
            <a:solidFill>
              <a:schemeClr val="tx1"/>
            </a:solidFill>
          </a:endParaRPr>
        </a:p>
      </dgm:t>
    </dgm:pt>
    <dgm:pt modelId="{B99CFF9C-11F9-40A2-9A3B-C01457B04739}" type="parTrans" cxnId="{EB29A819-9BE2-425D-A34C-2E713209970D}">
      <dgm:prSet/>
      <dgm:spPr/>
      <dgm:t>
        <a:bodyPr/>
        <a:lstStyle/>
        <a:p>
          <a:endParaRPr lang="ru-RU"/>
        </a:p>
      </dgm:t>
    </dgm:pt>
    <dgm:pt modelId="{D7724D77-820A-4CFE-ABC8-25F849417116}" type="sibTrans" cxnId="{EB29A819-9BE2-425D-A34C-2E713209970D}">
      <dgm:prSet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endParaRPr lang="ru-RU"/>
        </a:p>
      </dgm:t>
    </dgm:pt>
    <dgm:pt modelId="{4F3A337C-94D8-40BF-9C3D-454B965099B6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kk-KZ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Оқу мақсаттарына жету үшін оқушы әрекетін саралауды жетілдіре түстім. </a:t>
          </a:r>
          <a:endParaRPr lang="ru-RU" sz="1800" b="1" dirty="0">
            <a:solidFill>
              <a:schemeClr val="tx1"/>
            </a:solidFill>
          </a:endParaRPr>
        </a:p>
      </dgm:t>
    </dgm:pt>
    <dgm:pt modelId="{2840C907-B46D-46C4-9D7D-F994CE70C2CC}" type="parTrans" cxnId="{DDDF87AC-3790-4A90-8CAC-F4E84F646D50}">
      <dgm:prSet/>
      <dgm:spPr/>
      <dgm:t>
        <a:bodyPr/>
        <a:lstStyle/>
        <a:p>
          <a:endParaRPr lang="ru-RU"/>
        </a:p>
      </dgm:t>
    </dgm:pt>
    <dgm:pt modelId="{717F8AAB-4719-4899-AED4-B99DC54F45B3}" type="sibTrans" cxnId="{DDDF87AC-3790-4A90-8CAC-F4E84F646D50}">
      <dgm:prSet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endParaRPr lang="ru-RU"/>
        </a:p>
      </dgm:t>
    </dgm:pt>
    <dgm:pt modelId="{53A2F567-CC6C-4C16-9567-9FF69B6DE974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kk-KZ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Нақты бағалау критерийлерін белгілеп, тапсырма құрастырудың тиімділігіне көз жеткіздім </a:t>
          </a:r>
          <a:endParaRPr lang="ru-RU" sz="1800" b="1" dirty="0">
            <a:solidFill>
              <a:schemeClr val="tx1"/>
            </a:solidFill>
          </a:endParaRPr>
        </a:p>
      </dgm:t>
    </dgm:pt>
    <dgm:pt modelId="{6BCB17DD-FC35-4F1B-8AC5-440B5AB961E0}" type="parTrans" cxnId="{CCE56FFE-A261-4628-BB01-2032FAB10EDC}">
      <dgm:prSet/>
      <dgm:spPr/>
      <dgm:t>
        <a:bodyPr/>
        <a:lstStyle/>
        <a:p>
          <a:endParaRPr lang="ru-RU"/>
        </a:p>
      </dgm:t>
    </dgm:pt>
    <dgm:pt modelId="{B88BD32D-183A-4D28-A013-BFA0E2C8BD16}" type="sibTrans" cxnId="{CCE56FFE-A261-4628-BB01-2032FAB10EDC}">
      <dgm:prSet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endParaRPr lang="ru-RU"/>
        </a:p>
      </dgm:t>
    </dgm:pt>
    <dgm:pt modelId="{06847379-32E3-4BF5-B824-007CF434408E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kk-KZ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Ресурстарды сабақ жоспарына лайық тиімді қолданудың оқушы қызығушылығын арттырудағы рөлін айқындадым. </a:t>
          </a:r>
          <a:endParaRPr lang="ru-RU" sz="1800" b="1" dirty="0">
            <a:solidFill>
              <a:schemeClr val="tx1"/>
            </a:solidFill>
          </a:endParaRPr>
        </a:p>
      </dgm:t>
    </dgm:pt>
    <dgm:pt modelId="{DF822670-D36E-4433-8A14-702B369BC0B2}" type="parTrans" cxnId="{AB36B537-29DC-40BE-B94F-EAD189FC65AE}">
      <dgm:prSet/>
      <dgm:spPr/>
      <dgm:t>
        <a:bodyPr/>
        <a:lstStyle/>
        <a:p>
          <a:endParaRPr lang="ru-RU"/>
        </a:p>
      </dgm:t>
    </dgm:pt>
    <dgm:pt modelId="{5FF143D1-1183-4FC7-BF4F-9C02EFCBCA94}" type="sibTrans" cxnId="{AB36B537-29DC-40BE-B94F-EAD189FC65AE}">
      <dgm:prSet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endParaRPr lang="ru-RU"/>
        </a:p>
      </dgm:t>
    </dgm:pt>
    <dgm:pt modelId="{51DE5E0C-E681-4E53-8228-FD548B6B1162}" type="pres">
      <dgm:prSet presAssocID="{9E5CDA7F-5A56-46C9-9964-226AC454F91E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156400E-86A9-4342-83BA-4357EAFBD25A}" type="pres">
      <dgm:prSet presAssocID="{B028155F-43F5-4DB6-8CFB-D566C2CDD679}" presName="node" presStyleLbl="node1" presStyleIdx="0" presStyleCnt="5" custScaleX="181461" custRadScaleRad="96700" custRadScaleInc="-88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23019C-DD32-40DF-939A-AF04D23690BF}" type="pres">
      <dgm:prSet presAssocID="{56DCCFF4-964D-4410-8241-4FAEDD7FB939}" presName="sibTrans" presStyleLbl="sibTrans2D1" presStyleIdx="0" presStyleCnt="5" custAng="864959" custScaleX="126107" custLinFactNeighborX="36659" custLinFactNeighborY="-9886"/>
      <dgm:spPr/>
      <dgm:t>
        <a:bodyPr/>
        <a:lstStyle/>
        <a:p>
          <a:endParaRPr lang="ru-RU"/>
        </a:p>
      </dgm:t>
    </dgm:pt>
    <dgm:pt modelId="{DD7B3FD7-551A-419D-8953-BD507EBB543F}" type="pres">
      <dgm:prSet presAssocID="{56DCCFF4-964D-4410-8241-4FAEDD7FB939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CC346E0E-5236-4677-933B-0FD9F1E89C21}" type="pres">
      <dgm:prSet presAssocID="{5E99C253-9D7A-4B50-BA59-CB0372BDE3C7}" presName="node" presStyleLbl="node1" presStyleIdx="1" presStyleCnt="5" custScaleX="192615" custScaleY="131693" custRadScaleRad="120266" custRadScaleInc="223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D9A45F-6B64-4AAC-B2F2-0B15E46009EE}" type="pres">
      <dgm:prSet presAssocID="{D7724D77-820A-4CFE-ABC8-25F849417116}" presName="sibTrans" presStyleLbl="sibTrans2D1" presStyleIdx="1" presStyleCnt="5" custScaleX="135483"/>
      <dgm:spPr/>
      <dgm:t>
        <a:bodyPr/>
        <a:lstStyle/>
        <a:p>
          <a:endParaRPr lang="ru-RU"/>
        </a:p>
      </dgm:t>
    </dgm:pt>
    <dgm:pt modelId="{FD3FCBB7-1283-4008-A52B-BAF04B487A65}" type="pres">
      <dgm:prSet presAssocID="{D7724D77-820A-4CFE-ABC8-25F849417116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B7AC596E-9C69-4D60-A583-A02D57202B2D}" type="pres">
      <dgm:prSet presAssocID="{4F3A337C-94D8-40BF-9C3D-454B965099B6}" presName="node" presStyleLbl="node1" presStyleIdx="2" presStyleCnt="5" custScaleX="222307" custScaleY="82665" custRadScaleRad="127262" custRadScaleInc="-349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DD73F0-04F4-43F7-854F-0CD7AF615572}" type="pres">
      <dgm:prSet presAssocID="{717F8AAB-4719-4899-AED4-B99DC54F45B3}" presName="sibTrans" presStyleLbl="sibTrans2D1" presStyleIdx="2" presStyleCnt="5" custScaleX="154211"/>
      <dgm:spPr/>
      <dgm:t>
        <a:bodyPr/>
        <a:lstStyle/>
        <a:p>
          <a:endParaRPr lang="ru-RU"/>
        </a:p>
      </dgm:t>
    </dgm:pt>
    <dgm:pt modelId="{4450FB8A-5C5C-42D8-995A-528A6E7C0DAD}" type="pres">
      <dgm:prSet presAssocID="{717F8AAB-4719-4899-AED4-B99DC54F45B3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A99786D5-378B-4535-9D17-BBB22D262E6B}" type="pres">
      <dgm:prSet presAssocID="{53A2F567-CC6C-4C16-9567-9FF69B6DE974}" presName="node" presStyleLbl="node1" presStyleIdx="3" presStyleCnt="5" custScaleX="202050" custScaleY="97202" custRadScaleRad="137954" custRadScaleInc="511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B84728-1CAD-442E-A549-95093D0CCCBC}" type="pres">
      <dgm:prSet presAssocID="{B88BD32D-183A-4D28-A013-BFA0E2C8BD16}" presName="sibTrans" presStyleLbl="sibTrans2D1" presStyleIdx="3" presStyleCnt="5" custScaleX="111500"/>
      <dgm:spPr/>
      <dgm:t>
        <a:bodyPr/>
        <a:lstStyle/>
        <a:p>
          <a:endParaRPr lang="ru-RU"/>
        </a:p>
      </dgm:t>
    </dgm:pt>
    <dgm:pt modelId="{BE666F37-0BC6-4F0D-985E-99107604E35C}" type="pres">
      <dgm:prSet presAssocID="{B88BD32D-183A-4D28-A013-BFA0E2C8BD16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3CD0CA46-9446-40E4-BBA7-E24A235DB7AB}" type="pres">
      <dgm:prSet presAssocID="{06847379-32E3-4BF5-B824-007CF434408E}" presName="node" presStyleLbl="node1" presStyleIdx="4" presStyleCnt="5" custScaleX="225922" custScaleY="117918" custRadScaleRad="121448" custRadScaleInc="-196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F28023-6056-4F0B-BAF1-4377F63AF7E7}" type="pres">
      <dgm:prSet presAssocID="{5FF143D1-1183-4FC7-BF4F-9C02EFCBCA94}" presName="sibTrans" presStyleLbl="sibTrans2D1" presStyleIdx="4" presStyleCnt="5" custAng="15424503" custFlipHor="1" custScaleX="235823" custScaleY="96247" custLinFactNeighborX="-74771" custLinFactNeighborY="-7838"/>
      <dgm:spPr/>
      <dgm:t>
        <a:bodyPr/>
        <a:lstStyle/>
        <a:p>
          <a:endParaRPr lang="ru-RU"/>
        </a:p>
      </dgm:t>
    </dgm:pt>
    <dgm:pt modelId="{C1F8201E-6899-4BDD-9928-518C42D8AF89}" type="pres">
      <dgm:prSet presAssocID="{5FF143D1-1183-4FC7-BF4F-9C02EFCBCA94}" presName="connectorText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AB36B537-29DC-40BE-B94F-EAD189FC65AE}" srcId="{9E5CDA7F-5A56-46C9-9964-226AC454F91E}" destId="{06847379-32E3-4BF5-B824-007CF434408E}" srcOrd="4" destOrd="0" parTransId="{DF822670-D36E-4433-8A14-702B369BC0B2}" sibTransId="{5FF143D1-1183-4FC7-BF4F-9C02EFCBCA94}"/>
    <dgm:cxn modelId="{CCE56FFE-A261-4628-BB01-2032FAB10EDC}" srcId="{9E5CDA7F-5A56-46C9-9964-226AC454F91E}" destId="{53A2F567-CC6C-4C16-9567-9FF69B6DE974}" srcOrd="3" destOrd="0" parTransId="{6BCB17DD-FC35-4F1B-8AC5-440B5AB961E0}" sibTransId="{B88BD32D-183A-4D28-A013-BFA0E2C8BD16}"/>
    <dgm:cxn modelId="{CC233E74-19C5-4DCD-9F5F-2D4AD3FA9E31}" type="presOf" srcId="{B88BD32D-183A-4D28-A013-BFA0E2C8BD16}" destId="{AAB84728-1CAD-442E-A549-95093D0CCCBC}" srcOrd="0" destOrd="0" presId="urn:microsoft.com/office/officeart/2005/8/layout/cycle2"/>
    <dgm:cxn modelId="{B6DA7866-C39C-4A47-BE6D-5544EEE9B6E6}" type="presOf" srcId="{56DCCFF4-964D-4410-8241-4FAEDD7FB939}" destId="{DD7B3FD7-551A-419D-8953-BD507EBB543F}" srcOrd="1" destOrd="0" presId="urn:microsoft.com/office/officeart/2005/8/layout/cycle2"/>
    <dgm:cxn modelId="{A82DEB8D-6E40-4CC1-8564-662A5A02B046}" type="presOf" srcId="{9E5CDA7F-5A56-46C9-9964-226AC454F91E}" destId="{51DE5E0C-E681-4E53-8228-FD548B6B1162}" srcOrd="0" destOrd="0" presId="urn:microsoft.com/office/officeart/2005/8/layout/cycle2"/>
    <dgm:cxn modelId="{0BA689E3-CB24-4205-9592-13EC0276E281}" type="presOf" srcId="{5FF143D1-1183-4FC7-BF4F-9C02EFCBCA94}" destId="{1AF28023-6056-4F0B-BAF1-4377F63AF7E7}" srcOrd="0" destOrd="0" presId="urn:microsoft.com/office/officeart/2005/8/layout/cycle2"/>
    <dgm:cxn modelId="{DDDF87AC-3790-4A90-8CAC-F4E84F646D50}" srcId="{9E5CDA7F-5A56-46C9-9964-226AC454F91E}" destId="{4F3A337C-94D8-40BF-9C3D-454B965099B6}" srcOrd="2" destOrd="0" parTransId="{2840C907-B46D-46C4-9D7D-F994CE70C2CC}" sibTransId="{717F8AAB-4719-4899-AED4-B99DC54F45B3}"/>
    <dgm:cxn modelId="{EDA43F30-844B-468E-B5B8-9B92CC073DE5}" type="presOf" srcId="{4F3A337C-94D8-40BF-9C3D-454B965099B6}" destId="{B7AC596E-9C69-4D60-A583-A02D57202B2D}" srcOrd="0" destOrd="0" presId="urn:microsoft.com/office/officeart/2005/8/layout/cycle2"/>
    <dgm:cxn modelId="{171CFA9E-AA61-4F85-BA67-1D0167CEB453}" type="presOf" srcId="{53A2F567-CC6C-4C16-9567-9FF69B6DE974}" destId="{A99786D5-378B-4535-9D17-BBB22D262E6B}" srcOrd="0" destOrd="0" presId="urn:microsoft.com/office/officeart/2005/8/layout/cycle2"/>
    <dgm:cxn modelId="{3FBFE14D-5C0C-42A3-B90F-B076F020B606}" type="presOf" srcId="{56DCCFF4-964D-4410-8241-4FAEDD7FB939}" destId="{7523019C-DD32-40DF-939A-AF04D23690BF}" srcOrd="0" destOrd="0" presId="urn:microsoft.com/office/officeart/2005/8/layout/cycle2"/>
    <dgm:cxn modelId="{77D65CFE-211B-4B90-BA22-D4621AE42D6A}" type="presOf" srcId="{B88BD32D-183A-4D28-A013-BFA0E2C8BD16}" destId="{BE666F37-0BC6-4F0D-985E-99107604E35C}" srcOrd="1" destOrd="0" presId="urn:microsoft.com/office/officeart/2005/8/layout/cycle2"/>
    <dgm:cxn modelId="{ACE24B7B-A2D3-4397-ABB6-3851BD1CACD5}" type="presOf" srcId="{5E99C253-9D7A-4B50-BA59-CB0372BDE3C7}" destId="{CC346E0E-5236-4677-933B-0FD9F1E89C21}" srcOrd="0" destOrd="0" presId="urn:microsoft.com/office/officeart/2005/8/layout/cycle2"/>
    <dgm:cxn modelId="{6FC10C73-2AD0-4A1E-BA55-8978E768580B}" type="presOf" srcId="{717F8AAB-4719-4899-AED4-B99DC54F45B3}" destId="{55DD73F0-04F4-43F7-854F-0CD7AF615572}" srcOrd="0" destOrd="0" presId="urn:microsoft.com/office/officeart/2005/8/layout/cycle2"/>
    <dgm:cxn modelId="{5E5A2057-9253-4C6D-AD57-6EC18C3C0C7B}" type="presOf" srcId="{B028155F-43F5-4DB6-8CFB-D566C2CDD679}" destId="{A156400E-86A9-4342-83BA-4357EAFBD25A}" srcOrd="0" destOrd="0" presId="urn:microsoft.com/office/officeart/2005/8/layout/cycle2"/>
    <dgm:cxn modelId="{1B325099-565C-4F91-B9A9-31925CC8516C}" type="presOf" srcId="{D7724D77-820A-4CFE-ABC8-25F849417116}" destId="{7BD9A45F-6B64-4AAC-B2F2-0B15E46009EE}" srcOrd="0" destOrd="0" presId="urn:microsoft.com/office/officeart/2005/8/layout/cycle2"/>
    <dgm:cxn modelId="{048ABABA-A23B-4CAF-813E-77DBAA0998C3}" type="presOf" srcId="{717F8AAB-4719-4899-AED4-B99DC54F45B3}" destId="{4450FB8A-5C5C-42D8-995A-528A6E7C0DAD}" srcOrd="1" destOrd="0" presId="urn:microsoft.com/office/officeart/2005/8/layout/cycle2"/>
    <dgm:cxn modelId="{3E418AA0-0A09-4AE1-BDD0-37004299ACF3}" type="presOf" srcId="{06847379-32E3-4BF5-B824-007CF434408E}" destId="{3CD0CA46-9446-40E4-BBA7-E24A235DB7AB}" srcOrd="0" destOrd="0" presId="urn:microsoft.com/office/officeart/2005/8/layout/cycle2"/>
    <dgm:cxn modelId="{0E0F3BF8-C296-45CF-A8F6-A84CEF636912}" type="presOf" srcId="{5FF143D1-1183-4FC7-BF4F-9C02EFCBCA94}" destId="{C1F8201E-6899-4BDD-9928-518C42D8AF89}" srcOrd="1" destOrd="0" presId="urn:microsoft.com/office/officeart/2005/8/layout/cycle2"/>
    <dgm:cxn modelId="{EB29A819-9BE2-425D-A34C-2E713209970D}" srcId="{9E5CDA7F-5A56-46C9-9964-226AC454F91E}" destId="{5E99C253-9D7A-4B50-BA59-CB0372BDE3C7}" srcOrd="1" destOrd="0" parTransId="{B99CFF9C-11F9-40A2-9A3B-C01457B04739}" sibTransId="{D7724D77-820A-4CFE-ABC8-25F849417116}"/>
    <dgm:cxn modelId="{82D79EBF-D12C-4023-9025-59BC81620F52}" type="presOf" srcId="{D7724D77-820A-4CFE-ABC8-25F849417116}" destId="{FD3FCBB7-1283-4008-A52B-BAF04B487A65}" srcOrd="1" destOrd="0" presId="urn:microsoft.com/office/officeart/2005/8/layout/cycle2"/>
    <dgm:cxn modelId="{5085CA50-C61A-468B-87C6-4DBB17CE99A9}" srcId="{9E5CDA7F-5A56-46C9-9964-226AC454F91E}" destId="{B028155F-43F5-4DB6-8CFB-D566C2CDD679}" srcOrd="0" destOrd="0" parTransId="{FBD34E85-DA3A-408B-91B1-F11CD34088CD}" sibTransId="{56DCCFF4-964D-4410-8241-4FAEDD7FB939}"/>
    <dgm:cxn modelId="{9201F8B1-59EB-492B-B5DF-24D9D05B2EBF}" type="presParOf" srcId="{51DE5E0C-E681-4E53-8228-FD548B6B1162}" destId="{A156400E-86A9-4342-83BA-4357EAFBD25A}" srcOrd="0" destOrd="0" presId="urn:microsoft.com/office/officeart/2005/8/layout/cycle2"/>
    <dgm:cxn modelId="{480CA085-0B46-408E-9173-7DC3AE7371AD}" type="presParOf" srcId="{51DE5E0C-E681-4E53-8228-FD548B6B1162}" destId="{7523019C-DD32-40DF-939A-AF04D23690BF}" srcOrd="1" destOrd="0" presId="urn:microsoft.com/office/officeart/2005/8/layout/cycle2"/>
    <dgm:cxn modelId="{F1D24CCF-6460-466B-8EF6-632D03DB286F}" type="presParOf" srcId="{7523019C-DD32-40DF-939A-AF04D23690BF}" destId="{DD7B3FD7-551A-419D-8953-BD507EBB543F}" srcOrd="0" destOrd="0" presId="urn:microsoft.com/office/officeart/2005/8/layout/cycle2"/>
    <dgm:cxn modelId="{0DCFB580-F112-4F97-8DDA-469E3BC8EA85}" type="presParOf" srcId="{51DE5E0C-E681-4E53-8228-FD548B6B1162}" destId="{CC346E0E-5236-4677-933B-0FD9F1E89C21}" srcOrd="2" destOrd="0" presId="urn:microsoft.com/office/officeart/2005/8/layout/cycle2"/>
    <dgm:cxn modelId="{E8AC8BBA-A8FA-4C45-A842-1ACCAB03F364}" type="presParOf" srcId="{51DE5E0C-E681-4E53-8228-FD548B6B1162}" destId="{7BD9A45F-6B64-4AAC-B2F2-0B15E46009EE}" srcOrd="3" destOrd="0" presId="urn:microsoft.com/office/officeart/2005/8/layout/cycle2"/>
    <dgm:cxn modelId="{D79382E0-5FCA-4963-BA7F-B098C7430F79}" type="presParOf" srcId="{7BD9A45F-6B64-4AAC-B2F2-0B15E46009EE}" destId="{FD3FCBB7-1283-4008-A52B-BAF04B487A65}" srcOrd="0" destOrd="0" presId="urn:microsoft.com/office/officeart/2005/8/layout/cycle2"/>
    <dgm:cxn modelId="{6E300DAC-6002-4B98-B3C9-28A4C1E74BF3}" type="presParOf" srcId="{51DE5E0C-E681-4E53-8228-FD548B6B1162}" destId="{B7AC596E-9C69-4D60-A583-A02D57202B2D}" srcOrd="4" destOrd="0" presId="urn:microsoft.com/office/officeart/2005/8/layout/cycle2"/>
    <dgm:cxn modelId="{8F5E8C75-C4C1-4618-8F91-8330CC1792C3}" type="presParOf" srcId="{51DE5E0C-E681-4E53-8228-FD548B6B1162}" destId="{55DD73F0-04F4-43F7-854F-0CD7AF615572}" srcOrd="5" destOrd="0" presId="urn:microsoft.com/office/officeart/2005/8/layout/cycle2"/>
    <dgm:cxn modelId="{513255DB-A0F4-406A-8C13-9D6622597B85}" type="presParOf" srcId="{55DD73F0-04F4-43F7-854F-0CD7AF615572}" destId="{4450FB8A-5C5C-42D8-995A-528A6E7C0DAD}" srcOrd="0" destOrd="0" presId="urn:microsoft.com/office/officeart/2005/8/layout/cycle2"/>
    <dgm:cxn modelId="{47FC8EC8-6BDA-4DCF-981A-88F63080111B}" type="presParOf" srcId="{51DE5E0C-E681-4E53-8228-FD548B6B1162}" destId="{A99786D5-378B-4535-9D17-BBB22D262E6B}" srcOrd="6" destOrd="0" presId="urn:microsoft.com/office/officeart/2005/8/layout/cycle2"/>
    <dgm:cxn modelId="{1426D21F-8F16-4558-9957-5F0D5A4F783B}" type="presParOf" srcId="{51DE5E0C-E681-4E53-8228-FD548B6B1162}" destId="{AAB84728-1CAD-442E-A549-95093D0CCCBC}" srcOrd="7" destOrd="0" presId="urn:microsoft.com/office/officeart/2005/8/layout/cycle2"/>
    <dgm:cxn modelId="{E1524B25-F942-4E96-9F88-A64325239BA0}" type="presParOf" srcId="{AAB84728-1CAD-442E-A549-95093D0CCCBC}" destId="{BE666F37-0BC6-4F0D-985E-99107604E35C}" srcOrd="0" destOrd="0" presId="urn:microsoft.com/office/officeart/2005/8/layout/cycle2"/>
    <dgm:cxn modelId="{DF94B785-6090-4FB3-8214-67F51AE79B14}" type="presParOf" srcId="{51DE5E0C-E681-4E53-8228-FD548B6B1162}" destId="{3CD0CA46-9446-40E4-BBA7-E24A235DB7AB}" srcOrd="8" destOrd="0" presId="urn:microsoft.com/office/officeart/2005/8/layout/cycle2"/>
    <dgm:cxn modelId="{1DDFFDE4-73DA-4C8E-B184-0C6E670CFCA3}" type="presParOf" srcId="{51DE5E0C-E681-4E53-8228-FD548B6B1162}" destId="{1AF28023-6056-4F0B-BAF1-4377F63AF7E7}" srcOrd="9" destOrd="0" presId="urn:microsoft.com/office/officeart/2005/8/layout/cycle2"/>
    <dgm:cxn modelId="{75355C7E-9A83-43D1-923D-57FACA564AA4}" type="presParOf" srcId="{1AF28023-6056-4F0B-BAF1-4377F63AF7E7}" destId="{C1F8201E-6899-4BDD-9928-518C42D8AF89}" srcOrd="0" destOrd="0" presId="urn:microsoft.com/office/officeart/2005/8/layout/cycle2"/>
  </dgm:cxnLst>
  <dgm:bg>
    <a:gradFill flip="none" rotWithShape="1">
      <a:gsLst>
        <a:gs pos="0">
          <a:schemeClr val="accent1">
            <a:tint val="66000"/>
            <a:satMod val="160000"/>
          </a:schemeClr>
        </a:gs>
        <a:gs pos="50000">
          <a:schemeClr val="accent1">
            <a:tint val="44500"/>
            <a:satMod val="160000"/>
          </a:schemeClr>
        </a:gs>
        <a:gs pos="100000">
          <a:schemeClr val="accent1">
            <a:tint val="23500"/>
            <a:satMod val="160000"/>
          </a:schemeClr>
        </a:gs>
      </a:gsLst>
      <a:lin ang="2700000" scaled="1"/>
      <a:tileRect/>
    </a:gra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56400E-86A9-4342-83BA-4357EAFBD25A}">
      <dsp:nvSpPr>
        <dsp:cNvPr id="0" name=""/>
        <dsp:cNvSpPr/>
      </dsp:nvSpPr>
      <dsp:spPr>
        <a:xfrm>
          <a:off x="2781452" y="91382"/>
          <a:ext cx="3204784" cy="1766100"/>
        </a:xfrm>
        <a:prstGeom prst="ellipse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1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Сабақты жоспарлау жай үйреншікті нәрсе емес, жаңадан жаңаны шығару екенін түсіндім.</a:t>
          </a:r>
          <a:endParaRPr lang="ru-RU" sz="1800" b="1" kern="1200" dirty="0">
            <a:solidFill>
              <a:schemeClr val="tx1"/>
            </a:solidFill>
          </a:endParaRPr>
        </a:p>
      </dsp:txBody>
      <dsp:txXfrm>
        <a:off x="3250782" y="350021"/>
        <a:ext cx="2266124" cy="1248822"/>
      </dsp:txXfrm>
    </dsp:sp>
    <dsp:sp modelId="{7523019C-DD32-40DF-939A-AF04D23690BF}">
      <dsp:nvSpPr>
        <dsp:cNvPr id="0" name=""/>
        <dsp:cNvSpPr/>
      </dsp:nvSpPr>
      <dsp:spPr>
        <a:xfrm rot="2845072">
          <a:off x="5535431" y="1404478"/>
          <a:ext cx="287634" cy="596059"/>
        </a:xfrm>
        <a:prstGeom prst="rightArrow">
          <a:avLst>
            <a:gd name="adj1" fmla="val 60000"/>
            <a:gd name="adj2" fmla="val 50000"/>
          </a:avLst>
        </a:prstGeom>
        <a:solidFill>
          <a:schemeClr val="tx2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>
        <a:off x="5549382" y="1491922"/>
        <a:ext cx="201344" cy="357635"/>
      </dsp:txXfrm>
    </dsp:sp>
    <dsp:sp modelId="{CC346E0E-5236-4677-933B-0FD9F1E89C21}">
      <dsp:nvSpPr>
        <dsp:cNvPr id="0" name=""/>
        <dsp:cNvSpPr/>
      </dsp:nvSpPr>
      <dsp:spPr>
        <a:xfrm>
          <a:off x="5313825" y="1520146"/>
          <a:ext cx="3401775" cy="2325831"/>
        </a:xfrm>
        <a:prstGeom prst="ellipse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1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Жаңартылған бағдарлама бойынша мұғалім мен оқушының  әрекетін өзгертуге бағытталған әдістерді дұрыс таңдау керектігін ұғындым.  </a:t>
          </a:r>
          <a:endParaRPr lang="ru-RU" sz="1800" b="1" kern="1200" dirty="0">
            <a:solidFill>
              <a:schemeClr val="tx1"/>
            </a:solidFill>
          </a:endParaRPr>
        </a:p>
      </dsp:txBody>
      <dsp:txXfrm>
        <a:off x="5812003" y="1860756"/>
        <a:ext cx="2405419" cy="1644611"/>
      </dsp:txXfrm>
    </dsp:sp>
    <dsp:sp modelId="{7BD9A45F-6B64-4AAC-B2F2-0B15E46009EE}">
      <dsp:nvSpPr>
        <dsp:cNvPr id="0" name=""/>
        <dsp:cNvSpPr/>
      </dsp:nvSpPr>
      <dsp:spPr>
        <a:xfrm rot="5915088">
          <a:off x="6629862" y="3775478"/>
          <a:ext cx="349885" cy="596059"/>
        </a:xfrm>
        <a:prstGeom prst="rightArrow">
          <a:avLst>
            <a:gd name="adj1" fmla="val 60000"/>
            <a:gd name="adj2" fmla="val 50000"/>
          </a:avLst>
        </a:prstGeom>
        <a:solidFill>
          <a:schemeClr val="tx2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 rot="10800000">
        <a:off x="6690179" y="3842796"/>
        <a:ext cx="244920" cy="357635"/>
      </dsp:txXfrm>
    </dsp:sp>
    <dsp:sp modelId="{B7AC596E-9C69-4D60-A583-A02D57202B2D}">
      <dsp:nvSpPr>
        <dsp:cNvPr id="0" name=""/>
        <dsp:cNvSpPr/>
      </dsp:nvSpPr>
      <dsp:spPr>
        <a:xfrm>
          <a:off x="4694237" y="4320491"/>
          <a:ext cx="3926165" cy="1459947"/>
        </a:xfrm>
        <a:prstGeom prst="ellipse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1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Оқу мақсаттарына жету үшін оқушы әрекетін саралауды жетілдіре түстім. </a:t>
          </a:r>
          <a:endParaRPr lang="ru-RU" sz="1800" b="1" kern="1200" dirty="0">
            <a:solidFill>
              <a:schemeClr val="tx1"/>
            </a:solidFill>
          </a:endParaRPr>
        </a:p>
      </dsp:txBody>
      <dsp:txXfrm>
        <a:off x="5269211" y="4534295"/>
        <a:ext cx="2776217" cy="1032339"/>
      </dsp:txXfrm>
    </dsp:sp>
    <dsp:sp modelId="{55DD73F0-04F4-43F7-854F-0CD7AF615572}">
      <dsp:nvSpPr>
        <dsp:cNvPr id="0" name=""/>
        <dsp:cNvSpPr/>
      </dsp:nvSpPr>
      <dsp:spPr>
        <a:xfrm rot="10864354">
          <a:off x="3857557" y="4707202"/>
          <a:ext cx="767550" cy="596059"/>
        </a:xfrm>
        <a:prstGeom prst="rightArrow">
          <a:avLst>
            <a:gd name="adj1" fmla="val 60000"/>
            <a:gd name="adj2" fmla="val 50000"/>
          </a:avLst>
        </a:prstGeom>
        <a:solidFill>
          <a:schemeClr val="tx2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 rot="10800000">
        <a:off x="4036359" y="4828088"/>
        <a:ext cx="588732" cy="357635"/>
      </dsp:txXfrm>
    </dsp:sp>
    <dsp:sp modelId="{A99786D5-378B-4535-9D17-BBB22D262E6B}">
      <dsp:nvSpPr>
        <dsp:cNvPr id="0" name=""/>
        <dsp:cNvSpPr/>
      </dsp:nvSpPr>
      <dsp:spPr>
        <a:xfrm>
          <a:off x="190719" y="4104457"/>
          <a:ext cx="3568406" cy="1716685"/>
        </a:xfrm>
        <a:prstGeom prst="ellipse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1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Нақты бағалау критерийлерін белгілеп, тапсырма құрастырудың тиімділігіне көз жеткіздім </a:t>
          </a:r>
          <a:endParaRPr lang="ru-RU" sz="1800" b="1" kern="1200" dirty="0">
            <a:solidFill>
              <a:schemeClr val="tx1"/>
            </a:solidFill>
          </a:endParaRPr>
        </a:p>
      </dsp:txBody>
      <dsp:txXfrm>
        <a:off x="713300" y="4355860"/>
        <a:ext cx="2523244" cy="1213879"/>
      </dsp:txXfrm>
    </dsp:sp>
    <dsp:sp modelId="{AAB84728-1CAD-442E-A549-95093D0CCCBC}">
      <dsp:nvSpPr>
        <dsp:cNvPr id="0" name=""/>
        <dsp:cNvSpPr/>
      </dsp:nvSpPr>
      <dsp:spPr>
        <a:xfrm rot="16229630">
          <a:off x="1856960" y="3597720"/>
          <a:ext cx="254319" cy="596059"/>
        </a:xfrm>
        <a:prstGeom prst="rightArrow">
          <a:avLst>
            <a:gd name="adj1" fmla="val 60000"/>
            <a:gd name="adj2" fmla="val 50000"/>
          </a:avLst>
        </a:prstGeom>
        <a:solidFill>
          <a:schemeClr val="tx2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>
        <a:off x="1894779" y="3755079"/>
        <a:ext cx="178023" cy="357635"/>
      </dsp:txXfrm>
    </dsp:sp>
    <dsp:sp modelId="{3CD0CA46-9446-40E4-BBA7-E24A235DB7AB}">
      <dsp:nvSpPr>
        <dsp:cNvPr id="0" name=""/>
        <dsp:cNvSpPr/>
      </dsp:nvSpPr>
      <dsp:spPr>
        <a:xfrm>
          <a:off x="0" y="1591583"/>
          <a:ext cx="3990010" cy="2082550"/>
        </a:xfrm>
        <a:prstGeom prst="ellipse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1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Ресурстарды сабақ жоспарына лайық тиімді қолданудың оқушы қызығушылығын арттырудағы рөлін айқындадым. </a:t>
          </a:r>
          <a:endParaRPr lang="ru-RU" sz="1800" b="1" kern="1200" dirty="0">
            <a:solidFill>
              <a:schemeClr val="tx1"/>
            </a:solidFill>
          </a:endParaRPr>
        </a:p>
      </dsp:txBody>
      <dsp:txXfrm>
        <a:off x="584323" y="1896565"/>
        <a:ext cx="2821364" cy="1472586"/>
      </dsp:txXfrm>
    </dsp:sp>
    <dsp:sp modelId="{1AF28023-6056-4F0B-BAF1-4377F63AF7E7}">
      <dsp:nvSpPr>
        <dsp:cNvPr id="0" name=""/>
        <dsp:cNvSpPr/>
      </dsp:nvSpPr>
      <dsp:spPr>
        <a:xfrm rot="8261692" flipH="1">
          <a:off x="3046975" y="1401770"/>
          <a:ext cx="294771" cy="573688"/>
        </a:xfrm>
        <a:prstGeom prst="rightArrow">
          <a:avLst>
            <a:gd name="adj1" fmla="val 60000"/>
            <a:gd name="adj2" fmla="val 50000"/>
          </a:avLst>
        </a:prstGeom>
        <a:solidFill>
          <a:schemeClr val="tx2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>
        <a:off x="3058490" y="1546269"/>
        <a:ext cx="206340" cy="3442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7552FB-EE6D-434D-8412-389139626D1C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B24344-C213-449A-AA7F-7563F733B0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81486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B24344-C213-449A-AA7F-7563F733B0B1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35480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6A39C9-4825-4709-95AD-34ADA7D3925E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FDB20-A00C-40F7-B75E-9605F6282C98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326CB-84A8-49E8-B431-381E85DD17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043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FDB20-A00C-40F7-B75E-9605F6282C98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326CB-84A8-49E8-B431-381E85DD17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0221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FDB20-A00C-40F7-B75E-9605F6282C98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326CB-84A8-49E8-B431-381E85DD17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20208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FDB20-A00C-40F7-B75E-9605F6282C98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326CB-84A8-49E8-B431-381E85DD17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26953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FDB20-A00C-40F7-B75E-9605F6282C98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326CB-84A8-49E8-B431-381E85DD17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7442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FDB20-A00C-40F7-B75E-9605F6282C98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326CB-84A8-49E8-B431-381E85DD17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87252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FDB20-A00C-40F7-B75E-9605F6282C98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326CB-84A8-49E8-B431-381E85DD17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08067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FDB20-A00C-40F7-B75E-9605F6282C98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326CB-84A8-49E8-B431-381E85DD17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17801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FDB20-A00C-40F7-B75E-9605F6282C98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326CB-84A8-49E8-B431-381E85DD17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77949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FDB20-A00C-40F7-B75E-9605F6282C98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326CB-84A8-49E8-B431-381E85DD17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55560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FDB20-A00C-40F7-B75E-9605F6282C98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326CB-84A8-49E8-B431-381E85DD17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2865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BFDB20-A00C-40F7-B75E-9605F6282C98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2326CB-84A8-49E8-B431-381E85DD17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631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Стрелка вправо 18"/>
          <p:cNvSpPr/>
          <p:nvPr/>
        </p:nvSpPr>
        <p:spPr>
          <a:xfrm>
            <a:off x="251520" y="3140968"/>
            <a:ext cx="2304256" cy="1080120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251520" y="1412776"/>
            <a:ext cx="2500298" cy="1714512"/>
          </a:xfrm>
          <a:prstGeom prst="rightArrow">
            <a:avLst>
              <a:gd name="adj1" fmla="val 50000"/>
              <a:gd name="adj2" fmla="val 53651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k-KZ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Осы сабақ арқылы жүзеге асатын оқу мақсаттары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трелка вниз 11"/>
          <p:cNvSpPr/>
          <p:nvPr/>
        </p:nvSpPr>
        <p:spPr>
          <a:xfrm>
            <a:off x="0" y="4500570"/>
            <a:ext cx="2786018" cy="2168790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kk-KZ" sz="1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Бағалау критерийлері</a:t>
            </a:r>
            <a:endParaRPr lang="ru-RU" sz="1500" dirty="0">
              <a:solidFill>
                <a:schemeClr val="tx1"/>
              </a:solidFill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3393098"/>
              </p:ext>
            </p:extLst>
          </p:nvPr>
        </p:nvGraphicFramePr>
        <p:xfrm>
          <a:off x="2771800" y="4293097"/>
          <a:ext cx="6192688" cy="2372123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61926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64095">
                <a:tc>
                  <a:txBody>
                    <a:bodyPr/>
                    <a:lstStyle/>
                    <a:p>
                      <a:pPr marL="0" marR="0" indent="-76835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1780" algn="l"/>
                        </a:tabLst>
                        <a:defRPr/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kk-KZ" sz="1600" kern="1200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Барлық оқушылар орындай алады: </a:t>
                      </a:r>
                    </a:p>
                    <a:p>
                      <a:pPr marL="0" marR="0" indent="-76835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1780" algn="l"/>
                        </a:tabLst>
                        <a:defRPr/>
                      </a:pPr>
                      <a:r>
                        <a:rPr lang="kk-KZ" sz="1600" b="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Оқушылар</a:t>
                      </a:r>
                      <a:r>
                        <a:rPr lang="kk-KZ" sz="1600" b="0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компьютерге арналған барлық ақпараттың екілік код түрінде берілетінін біледі.</a:t>
                      </a:r>
                      <a:r>
                        <a:rPr lang="kk-KZ" sz="1600" b="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5314" marR="65314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r>
                        <a:rPr lang="kk-KZ" sz="1600" kern="1200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Оқушылардың көпшілігі орындай алады: </a:t>
                      </a:r>
                      <a:r>
                        <a:rPr lang="kk-KZ" sz="1600" b="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Екілік алфавит символдарын қолданып,</a:t>
                      </a:r>
                      <a:r>
                        <a:rPr lang="kk-KZ" sz="1600" b="0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кодтай алады.</a:t>
                      </a:r>
                      <a:endParaRPr lang="ru-RU" sz="1600" b="0" kern="1200" dirty="0">
                        <a:solidFill>
                          <a:schemeClr val="bg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5314" marR="65314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995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kern="1200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Кейбір оқушылар орындай алады:  </a:t>
                      </a:r>
                      <a:r>
                        <a:rPr lang="kk-KZ" sz="16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r>
                        <a:rPr lang="kk-KZ" sz="1600" b="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үнделікті</a:t>
                      </a:r>
                      <a:r>
                        <a:rPr lang="kk-KZ" sz="1600" b="0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өмірде қолданатын ақпараттарды бір формадан екіншісіне </a:t>
                      </a:r>
                      <a:r>
                        <a:rPr lang="en-US" sz="1600" b="0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ASCII</a:t>
                      </a:r>
                      <a:r>
                        <a:rPr lang="ru-RU" sz="1600" b="0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kk-KZ" sz="1600" b="0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коды арқылы кодтай алады.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5314" marR="65314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0" y="0"/>
            <a:ext cx="221445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1500" b="1" dirty="0" smtClean="0">
                <a:latin typeface="Times New Roman" pitchFamily="18" charset="0"/>
                <a:cs typeface="Times New Roman" pitchFamily="18" charset="0"/>
              </a:rPr>
              <a:t>Оқушы сабақ соңында </a:t>
            </a:r>
          </a:p>
          <a:p>
            <a:pPr algn="ctr"/>
            <a:r>
              <a:rPr lang="kk-KZ" sz="1500" b="1" dirty="0" smtClean="0">
                <a:latin typeface="Times New Roman" pitchFamily="18" charset="0"/>
                <a:cs typeface="Times New Roman" pitchFamily="18" charset="0"/>
              </a:rPr>
              <a:t>меңгеруі тиіс </a:t>
            </a:r>
          </a:p>
          <a:p>
            <a:pPr algn="ctr"/>
            <a:r>
              <a:rPr lang="kk-KZ" sz="1500" b="1" dirty="0" smtClean="0">
                <a:latin typeface="Times New Roman" pitchFamily="18" charset="0"/>
                <a:cs typeface="Times New Roman" pitchFamily="18" charset="0"/>
              </a:rPr>
              <a:t>дағдылар</a:t>
            </a:r>
            <a:endParaRPr lang="kk-KZ" sz="1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843808" y="1556792"/>
            <a:ext cx="5400600" cy="129614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6.2.1.2. – Компьютерге арналған барлық ақпарат екілік код түрінде берілетінін түсіндіру.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843808" y="3284984"/>
            <a:ext cx="5400600" cy="6480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1600" b="1" dirty="0" smtClean="0">
                <a:latin typeface="Times New Roman" pitchFamily="18" charset="0"/>
                <a:cs typeface="Times New Roman" pitchFamily="18" charset="0"/>
              </a:rPr>
              <a:t>Компьютерге арналған барлық ақпарат екілік код түрінде берілетінін біледі.</a:t>
            </a:r>
            <a:endParaRPr lang="ru-RU" sz="16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51520" y="3501008"/>
            <a:ext cx="200144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k-KZ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Сабақтың мақсаты</a:t>
            </a:r>
            <a:endParaRPr lang="ru-RU" sz="16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339752" y="260648"/>
            <a:ext cx="554461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САБАҚТЫҢ ТАҚЫРЫБЫ: </a:t>
            </a:r>
          </a:p>
          <a:p>
            <a:pPr algn="ctr"/>
            <a:endParaRPr lang="kk-KZ" sz="20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АҚПАРАТТЫ ЕКІЛІК КОДТАУ АРҚЫЛЫ ҰСЫНУ</a:t>
            </a:r>
            <a:endParaRPr lang="ru-RU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531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4860032" y="1844824"/>
            <a:ext cx="4139952" cy="1144694"/>
            <a:chOff x="5310252" y="0"/>
            <a:chExt cx="1768237" cy="740805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5310252" y="0"/>
              <a:ext cx="1768237" cy="740805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sp>
        <p:sp>
          <p:nvSpPr>
            <p:cNvPr id="9" name="Прямоугольник 8"/>
            <p:cNvSpPr/>
            <p:nvPr/>
          </p:nvSpPr>
          <p:spPr>
            <a:xfrm>
              <a:off x="5310252" y="0"/>
              <a:ext cx="1768237" cy="740805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31750" tIns="31750" rIns="31750" bIns="31750" numCol="1" spcCol="1270" anchor="ctr" anchorCtr="0">
              <a:noAutofit/>
            </a:bodyPr>
            <a:lstStyle/>
            <a:p>
              <a:pPr lvl="0" algn="just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k-KZ" kern="1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Белсенді оқу оқушының мұғалімді енжар тыңдап қана қоймай, белсенді жұмысқа тартылуын көздейтін оқыту және оқу әдістерінің бірі.</a:t>
              </a:r>
              <a:endParaRPr lang="ru-RU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-1" y="2204864"/>
            <a:ext cx="4860032" cy="1224136"/>
            <a:chOff x="2772990" y="72008"/>
            <a:chExt cx="1988441" cy="834708"/>
          </a:xfrm>
          <a:solidFill>
            <a:srgbClr val="FFFF00"/>
          </a:solidFill>
        </p:grpSpPr>
        <p:sp>
          <p:nvSpPr>
            <p:cNvPr id="11" name="Прямоугольник 10"/>
            <p:cNvSpPr/>
            <p:nvPr/>
          </p:nvSpPr>
          <p:spPr>
            <a:xfrm>
              <a:off x="2772990" y="72008"/>
              <a:ext cx="1870595" cy="635974"/>
            </a:xfrm>
            <a:prstGeom prst="rect">
              <a:avLst/>
            </a:prstGeom>
            <a:grpFill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sp>
        <p:sp>
          <p:nvSpPr>
            <p:cNvPr id="12" name="Прямоугольник 11"/>
            <p:cNvSpPr/>
            <p:nvPr/>
          </p:nvSpPr>
          <p:spPr>
            <a:xfrm>
              <a:off x="2772990" y="72008"/>
              <a:ext cx="1988441" cy="83470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k-KZ" sz="1600" b="1" kern="12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Ширату жаттығулары оқушылардың таным қабілеттерін, белсенділігін арттырады.</a:t>
              </a:r>
              <a:endParaRPr lang="ru-RU" sz="1600" b="1" kern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3694527"/>
            <a:ext cx="9144000" cy="252376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САБАҚТЫҢ</a:t>
            </a:r>
            <a:r>
              <a:rPr kumimoji="0" lang="kk-KZ" b="1" i="0" u="none" strike="noStrike" cap="none" normalizeH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БАСЫ</a:t>
            </a:r>
            <a:endParaRPr kumimoji="0" lang="kk-KZ" b="1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kk-KZ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ЕРКІН МИКРАФОН</a:t>
            </a: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әдісі бойынша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Үй тапсырмасын тексеремін.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sz="28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Жаңа сабақ тақырыбына да өз ойларын сұрап, оқушылардың деңгейін анықтаймын. Ақпаратты кодтау дегенді қалай түсінесіңдер?</a:t>
            </a:r>
            <a:r>
              <a:rPr kumimoji="0" lang="kk-KZ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kk-KZ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786314" y="2643182"/>
            <a:ext cx="435768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39552" y="476672"/>
            <a:ext cx="79208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Мен сабағымда белсенді оқу әдістерін қалай қолдандым?</a:t>
            </a:r>
          </a:p>
          <a:p>
            <a:pPr algn="ctr"/>
            <a:r>
              <a:rPr lang="kk-KZ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Саралау әдісін қалай жоспарладым?</a:t>
            </a:r>
            <a:endParaRPr lang="ru-RU" sz="24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8023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перфолента 1"/>
          <p:cNvSpPr/>
          <p:nvPr/>
        </p:nvSpPr>
        <p:spPr>
          <a:xfrm>
            <a:off x="0" y="0"/>
            <a:ext cx="5400600" cy="645222"/>
          </a:xfrm>
          <a:prstGeom prst="flowChartPunchedTap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Жеңіл тапсырма </a:t>
            </a:r>
            <a:endParaRPr lang="ru-RU" sz="2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644064"/>
            <a:ext cx="9144000" cy="415498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271463" algn="l"/>
              </a:tabLst>
            </a:pPr>
            <a:r>
              <a:rPr lang="kk-KZ" b="1" u="sng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Бағалау критерийі:</a:t>
            </a:r>
            <a:r>
              <a:rPr lang="kk-KZ" u="sng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Оқушылар компьютерге арналған барлық ақпараттың екілік код түрінде берілетінін біледі.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271463" algn="l"/>
              </a:tabLst>
            </a:pP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1-тапсырма. Жұптық жұмыс</a:t>
            </a: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«Ойлан-жұптас-бөліс»</a:t>
            </a: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әдісі бойынша қ</a:t>
            </a:r>
            <a:r>
              <a:rPr lang="kk-KZ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осымша ақпарат көздерін пайдаланып, екілік алфавит символдарының мысалдарымен төмендегі сызбаларды толтыру тапсырылады.  </a:t>
            </a:r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endParaRPr lang="kk-KZ" sz="2000" b="1" dirty="0" smtClean="0"/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271463" algn="l"/>
              </a:tabLst>
            </a:pPr>
            <a:endParaRPr lang="kk-KZ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271463" algn="l"/>
              </a:tabLst>
            </a:pPr>
            <a:endParaRPr lang="kk-KZ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271463" algn="l"/>
              </a:tabLst>
            </a:pPr>
            <a:endParaRPr lang="kk-KZ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271463" algn="l"/>
              </a:tabLst>
            </a:pPr>
            <a:endParaRPr lang="kk-KZ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271463" algn="l"/>
              </a:tabLst>
            </a:pPr>
            <a:endParaRPr lang="kk-KZ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271463" algn="l"/>
              </a:tabLst>
            </a:pPr>
            <a:endParaRPr lang="kk-KZ" b="1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271463" algn="l"/>
              </a:tabLst>
            </a:pP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Қалыптастырушы бағалау: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Не қиын болды? Не оңай болды? Себебі.... сауалы бойынша өздерін бағалау</a:t>
            </a:r>
            <a:endParaRPr kumimoji="0" lang="kk-KZ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827584" y="4895628"/>
            <a:ext cx="3240360" cy="1224136"/>
            <a:chOff x="3615" y="5805"/>
            <a:chExt cx="4530" cy="1635"/>
          </a:xfrm>
        </p:grpSpPr>
        <p:cxnSp>
          <p:nvCxnSpPr>
            <p:cNvPr id="1027" name="AutoShape 3"/>
            <p:cNvCxnSpPr>
              <a:cxnSpLocks noChangeShapeType="1"/>
            </p:cNvCxnSpPr>
            <p:nvPr/>
          </p:nvCxnSpPr>
          <p:spPr bwMode="auto">
            <a:xfrm flipH="1">
              <a:off x="4215" y="6435"/>
              <a:ext cx="585" cy="43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1028" name="AutoShape 4"/>
            <p:cNvCxnSpPr>
              <a:cxnSpLocks noChangeShapeType="1"/>
            </p:cNvCxnSpPr>
            <p:nvPr/>
          </p:nvCxnSpPr>
          <p:spPr bwMode="auto">
            <a:xfrm>
              <a:off x="5850" y="6435"/>
              <a:ext cx="0" cy="43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1029" name="AutoShape 5"/>
            <p:cNvCxnSpPr>
              <a:cxnSpLocks noChangeShapeType="1"/>
            </p:cNvCxnSpPr>
            <p:nvPr/>
          </p:nvCxnSpPr>
          <p:spPr bwMode="auto">
            <a:xfrm>
              <a:off x="6855" y="6435"/>
              <a:ext cx="570" cy="43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1030" name="Text Box 6"/>
            <p:cNvSpPr txBox="1">
              <a:spLocks noChangeArrowheads="1"/>
            </p:cNvSpPr>
            <p:nvPr/>
          </p:nvSpPr>
          <p:spPr bwMode="auto">
            <a:xfrm>
              <a:off x="3810" y="5805"/>
              <a:ext cx="4170" cy="63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kk-KZ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Ақпаратты кодтау әдістері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1" name="Rectangle 7"/>
            <p:cNvSpPr>
              <a:spLocks noChangeArrowheads="1"/>
            </p:cNvSpPr>
            <p:nvPr/>
          </p:nvSpPr>
          <p:spPr bwMode="auto">
            <a:xfrm>
              <a:off x="3615" y="6870"/>
              <a:ext cx="1185" cy="57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6960" y="6870"/>
              <a:ext cx="1185" cy="57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3" name="Rectangle 9"/>
            <p:cNvSpPr>
              <a:spLocks noChangeArrowheads="1"/>
            </p:cNvSpPr>
            <p:nvPr/>
          </p:nvSpPr>
          <p:spPr bwMode="auto">
            <a:xfrm>
              <a:off x="5265" y="6870"/>
              <a:ext cx="1185" cy="57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323528" y="5025576"/>
            <a:ext cx="518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а)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60032" y="5036308"/>
            <a:ext cx="4539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в)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034" name="Group 10"/>
          <p:cNvGrpSpPr>
            <a:grpSpLocks/>
          </p:cNvGrpSpPr>
          <p:nvPr/>
        </p:nvGrpSpPr>
        <p:grpSpPr bwMode="auto">
          <a:xfrm>
            <a:off x="5580112" y="4787134"/>
            <a:ext cx="1974850" cy="1935162"/>
            <a:chOff x="4271" y="9243"/>
            <a:chExt cx="3109" cy="3046"/>
          </a:xfrm>
        </p:grpSpPr>
        <p:sp>
          <p:nvSpPr>
            <p:cNvPr id="1035" name="AutoShape 11"/>
            <p:cNvSpPr>
              <a:spLocks noChangeArrowheads="1"/>
            </p:cNvSpPr>
            <p:nvPr/>
          </p:nvSpPr>
          <p:spPr bwMode="auto">
            <a:xfrm>
              <a:off x="5000" y="10065"/>
              <a:ext cx="1435" cy="1368"/>
            </a:xfrm>
            <a:prstGeom prst="flowChartConnector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6" name="AutoShape 12"/>
            <p:cNvSpPr>
              <a:spLocks noChangeArrowheads="1"/>
            </p:cNvSpPr>
            <p:nvPr/>
          </p:nvSpPr>
          <p:spPr bwMode="auto">
            <a:xfrm>
              <a:off x="5768" y="9243"/>
              <a:ext cx="945" cy="900"/>
            </a:xfrm>
            <a:prstGeom prst="flowChartConnector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7" name="AutoShape 13"/>
            <p:cNvSpPr>
              <a:spLocks noChangeArrowheads="1"/>
            </p:cNvSpPr>
            <p:nvPr/>
          </p:nvSpPr>
          <p:spPr bwMode="auto">
            <a:xfrm>
              <a:off x="6435" y="10416"/>
              <a:ext cx="945" cy="900"/>
            </a:xfrm>
            <a:prstGeom prst="flowChartConnector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8" name="AutoShape 14"/>
            <p:cNvSpPr>
              <a:spLocks noChangeArrowheads="1"/>
            </p:cNvSpPr>
            <p:nvPr/>
          </p:nvSpPr>
          <p:spPr bwMode="auto">
            <a:xfrm>
              <a:off x="5595" y="11389"/>
              <a:ext cx="945" cy="900"/>
            </a:xfrm>
            <a:prstGeom prst="flowChartConnector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9" name="AutoShape 15"/>
            <p:cNvSpPr>
              <a:spLocks noChangeArrowheads="1"/>
            </p:cNvSpPr>
            <p:nvPr/>
          </p:nvSpPr>
          <p:spPr bwMode="auto">
            <a:xfrm>
              <a:off x="4271" y="10963"/>
              <a:ext cx="945" cy="900"/>
            </a:xfrm>
            <a:prstGeom prst="flowChartConnector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0" name="AutoShape 16"/>
            <p:cNvSpPr>
              <a:spLocks noChangeArrowheads="1"/>
            </p:cNvSpPr>
            <p:nvPr/>
          </p:nvSpPr>
          <p:spPr bwMode="auto">
            <a:xfrm>
              <a:off x="4271" y="9640"/>
              <a:ext cx="945" cy="900"/>
            </a:xfrm>
            <a:prstGeom prst="flowChartConnector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pic>
        <p:nvPicPr>
          <p:cNvPr id="21" name="Рисунок 20"/>
          <p:cNvPicPr/>
          <p:nvPr/>
        </p:nvPicPr>
        <p:blipFill>
          <a:blip r:embed="rId2" cstate="print"/>
          <a:srcRect l="30429" t="60582" r="62003" b="31344"/>
          <a:stretch>
            <a:fillRect/>
          </a:stretch>
        </p:blipFill>
        <p:spPr bwMode="auto">
          <a:xfrm>
            <a:off x="6228184" y="5464800"/>
            <a:ext cx="65586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251520" y="2204864"/>
          <a:ext cx="8208912" cy="192024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63017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71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6893">
                <a:tc>
                  <a:txBody>
                    <a:bodyPr/>
                    <a:lstStyle/>
                    <a:p>
                      <a:r>
                        <a:rPr lang="kk-KZ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Дескриптор: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Балы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3">
                <a:tc>
                  <a:txBody>
                    <a:bodyPr/>
                    <a:lstStyle/>
                    <a:p>
                      <a:r>
                        <a:rPr lang="kk-KZ" sz="16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1. Ақпаратты кодтау әдістерін біледі.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16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1-әдісі – 1балл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6893"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16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2-әдісі – 1балл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6893"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16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3-әдісі – 1балл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4634">
                <a:tc>
                  <a:txBody>
                    <a:bodyPr/>
                    <a:lstStyle/>
                    <a:p>
                      <a:pPr lvl="0"/>
                      <a:r>
                        <a:rPr lang="kk-KZ" sz="16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2. Оқушылар компьютерге арналған</a:t>
                      </a:r>
                      <a:endParaRPr lang="ru-RU" sz="1600" kern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kk-KZ" sz="16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барлық ақпараттың екілік код түрінде берілетінін біледі.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5балл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23" name="Group 2"/>
          <p:cNvGrpSpPr>
            <a:grpSpLocks/>
          </p:cNvGrpSpPr>
          <p:nvPr/>
        </p:nvGrpSpPr>
        <p:grpSpPr bwMode="auto">
          <a:xfrm>
            <a:off x="841619" y="4885905"/>
            <a:ext cx="3240360" cy="1224136"/>
            <a:chOff x="3615" y="5805"/>
            <a:chExt cx="4530" cy="1635"/>
          </a:xfrm>
        </p:grpSpPr>
        <p:cxnSp>
          <p:nvCxnSpPr>
            <p:cNvPr id="25" name="AutoShape 3"/>
            <p:cNvCxnSpPr>
              <a:cxnSpLocks noChangeShapeType="1"/>
            </p:cNvCxnSpPr>
            <p:nvPr/>
          </p:nvCxnSpPr>
          <p:spPr bwMode="auto">
            <a:xfrm flipH="1">
              <a:off x="4215" y="6435"/>
              <a:ext cx="585" cy="43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26" name="AutoShape 4"/>
            <p:cNvCxnSpPr>
              <a:cxnSpLocks noChangeShapeType="1"/>
            </p:cNvCxnSpPr>
            <p:nvPr/>
          </p:nvCxnSpPr>
          <p:spPr bwMode="auto">
            <a:xfrm>
              <a:off x="5850" y="6435"/>
              <a:ext cx="0" cy="43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27" name="AutoShape 5"/>
            <p:cNvCxnSpPr>
              <a:cxnSpLocks noChangeShapeType="1"/>
            </p:cNvCxnSpPr>
            <p:nvPr/>
          </p:nvCxnSpPr>
          <p:spPr bwMode="auto">
            <a:xfrm>
              <a:off x="6855" y="6435"/>
              <a:ext cx="570" cy="43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28" name="Text Box 6"/>
            <p:cNvSpPr txBox="1">
              <a:spLocks noChangeArrowheads="1"/>
            </p:cNvSpPr>
            <p:nvPr/>
          </p:nvSpPr>
          <p:spPr bwMode="auto">
            <a:xfrm>
              <a:off x="3810" y="5805"/>
              <a:ext cx="4170" cy="63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kk-KZ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Ақпаратты кодтау әдістері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Rectangle 7"/>
            <p:cNvSpPr>
              <a:spLocks noChangeArrowheads="1"/>
            </p:cNvSpPr>
            <p:nvPr/>
          </p:nvSpPr>
          <p:spPr bwMode="auto">
            <a:xfrm>
              <a:off x="3615" y="6870"/>
              <a:ext cx="1185" cy="57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" name="Rectangle 8"/>
            <p:cNvSpPr>
              <a:spLocks noChangeArrowheads="1"/>
            </p:cNvSpPr>
            <p:nvPr/>
          </p:nvSpPr>
          <p:spPr bwMode="auto">
            <a:xfrm>
              <a:off x="6960" y="6870"/>
              <a:ext cx="1185" cy="57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" name="Rectangle 9"/>
            <p:cNvSpPr>
              <a:spLocks noChangeArrowheads="1"/>
            </p:cNvSpPr>
            <p:nvPr/>
          </p:nvSpPr>
          <p:spPr bwMode="auto">
            <a:xfrm>
              <a:off x="5265" y="6870"/>
              <a:ext cx="1185" cy="57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перфолента 1"/>
          <p:cNvSpPr/>
          <p:nvPr/>
        </p:nvSpPr>
        <p:spPr>
          <a:xfrm>
            <a:off x="3491880" y="0"/>
            <a:ext cx="5652120" cy="620688"/>
          </a:xfrm>
          <a:prstGeom prst="flowChartPunchedTap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Орташа тапсырма </a:t>
            </a:r>
            <a:endParaRPr lang="ru-RU" sz="2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577281"/>
            <a:ext cx="9144000" cy="387798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271463" algn="l"/>
                <a:tab pos="457200" algn="l"/>
              </a:tabLst>
            </a:pPr>
            <a:r>
              <a:rPr kumimoji="0" lang="kk-KZ" b="1" i="0" u="sng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Бағалау критерийі:</a:t>
            </a:r>
            <a:r>
              <a:rPr kumimoji="0" lang="kk-KZ" b="0" i="0" u="sng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Екілік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алфавит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символдарын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қолданып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кодтай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алады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1463" algn="l"/>
                <a:tab pos="457200" algn="l"/>
              </a:tabLst>
            </a:pP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2-тапсырма.Жеке жұмыс</a:t>
            </a: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kk-KZ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«Кім</a:t>
            </a:r>
            <a:r>
              <a:rPr kumimoji="0" lang="kk-KZ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жылдам</a:t>
            </a:r>
            <a:r>
              <a:rPr kumimoji="0" lang="kk-KZ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әдісі бойынша компьютерде практикалық жұмыс жасайды.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71463" algn="l"/>
                <a:tab pos="457200" algn="l"/>
              </a:tabLst>
            </a:pPr>
            <a:r>
              <a:rPr lang="kk-KZ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Кестеде берілген екілік кодтарды пайдаланып, төмендегі </a:t>
            </a:r>
            <a:r>
              <a:rPr lang="kk-KZ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өлең жолдарын анықтаңыздар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71463" algn="l"/>
                <a:tab pos="457200" algn="l"/>
              </a:tabLst>
            </a:pPr>
            <a:endParaRPr kumimoji="0" lang="kk-KZ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71463" algn="l"/>
                <a:tab pos="457200" algn="l"/>
              </a:tabLst>
            </a:pPr>
            <a:endParaRPr lang="kk-KZ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71463" algn="l"/>
                <a:tab pos="457200" algn="l"/>
              </a:tabLst>
            </a:pPr>
            <a:endParaRPr kumimoji="0" lang="kk-KZ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71463" algn="l"/>
                <a:tab pos="457200" algn="l"/>
              </a:tabLst>
            </a:pPr>
            <a:endParaRPr kumimoji="0" lang="kk-KZ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71463" algn="l"/>
                <a:tab pos="457200" algn="l"/>
              </a:tabLst>
            </a:pPr>
            <a:endParaRPr lang="kk-KZ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71463" algn="l"/>
                <a:tab pos="457200" algn="l"/>
              </a:tabLst>
            </a:pPr>
            <a:endParaRPr kumimoji="0" lang="kk-KZ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71463" algn="l"/>
                <a:tab pos="457200" algn="l"/>
              </a:tabLst>
            </a:pPr>
            <a:endParaRPr lang="kk-KZ" b="1" u="sng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71463" algn="l"/>
                <a:tab pos="457200" algn="l"/>
              </a:tabLst>
            </a:pPr>
            <a:r>
              <a:rPr kumimoji="0" lang="kk-KZ" b="1" i="0" u="sng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Қалыптастырушы</a:t>
            </a:r>
            <a:r>
              <a:rPr kumimoji="0" lang="kk-KZ" b="1" i="0" u="sng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 бағал</a:t>
            </a:r>
            <a:r>
              <a:rPr kumimoji="0" lang="kk-KZ" b="0" i="0" u="sng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ау: </a:t>
            </a:r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71463" algn="l"/>
                <a:tab pos="457200" algn="l"/>
              </a:tabLst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Қошемет әдісі арқылы бүгінгі сабақтан алған білімдерін бағалайды.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51520" y="2564904"/>
          <a:ext cx="6768752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200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86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339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k-KZ" sz="18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kk-KZ" sz="20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Дескриптор:</a:t>
                      </a:r>
                      <a:endParaRPr kumimoji="0" lang="ru-RU" sz="1800" b="0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>
                          <a:latin typeface="Times New Roman" pitchFamily="18" charset="0"/>
                          <a:cs typeface="Times New Roman" pitchFamily="18" charset="0"/>
                        </a:rPr>
                        <a:t>Балы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2709">
                <a:tc>
                  <a:txBody>
                    <a:bodyPr/>
                    <a:lstStyle/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71463" algn="l"/>
                          <a:tab pos="457200" algn="l"/>
                        </a:tabLst>
                      </a:pPr>
                      <a:r>
                        <a:rPr kumimoji="0" lang="kk-K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Екілік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 алфавит </a:t>
                      </a:r>
                      <a:r>
                        <a:rPr lang="ru-RU" sz="18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символдарын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қолданып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8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кодтай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алады</a:t>
                      </a:r>
                      <a:endParaRPr lang="ru-RU" sz="18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>
                          <a:latin typeface="Times New Roman" pitchFamily="18" charset="0"/>
                          <a:cs typeface="Times New Roman" pitchFamily="18" charset="0"/>
                        </a:rPr>
                        <a:t>8балл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5148064" y="1412776"/>
            <a:ext cx="3096344" cy="1584176"/>
          </a:xfrm>
          <a:prstGeom prst="round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в)</a:t>
            </a:r>
          </a:p>
          <a:p>
            <a:pPr algn="ctr"/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Біз ақпаратты қайдан аламыз? </a:t>
            </a:r>
          </a:p>
          <a:p>
            <a:pPr algn="ctr"/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Ол заттардың суреттерімен бейнелеңдер.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1043608" y="1412776"/>
            <a:ext cx="3096344" cy="1584176"/>
          </a:xfrm>
          <a:prstGeom prst="round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а)  </a:t>
            </a:r>
          </a:p>
          <a:p>
            <a:pPr algn="ctr"/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2-топқа ортақ. </a:t>
            </a:r>
          </a:p>
          <a:p>
            <a:pPr algn="ctr"/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Code, Standard</a:t>
            </a:r>
          </a:p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b)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Топтарыңның атын кодтаңдар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907704" y="4437112"/>
            <a:ext cx="5616624" cy="144016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с) </a:t>
            </a:r>
          </a:p>
          <a:p>
            <a:pPr algn="ctr"/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Келесі топқа мақал-мәтелді кодтап, жасырыңдар.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2483768" y="2636912"/>
            <a:ext cx="4104456" cy="1944216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32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Ақпаратты кодтау</a:t>
            </a:r>
            <a:endParaRPr lang="ru-RU" sz="32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перфолента 1"/>
          <p:cNvSpPr/>
          <p:nvPr/>
        </p:nvSpPr>
        <p:spPr>
          <a:xfrm>
            <a:off x="3779912" y="0"/>
            <a:ext cx="5364088" cy="764704"/>
          </a:xfrm>
          <a:prstGeom prst="flowChartPunchedTap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Күрделі тапсырма </a:t>
            </a:r>
            <a:endParaRPr lang="ru-RU" sz="2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1124744"/>
            <a:ext cx="9144000" cy="440120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271463" algn="l"/>
              </a:tabLst>
            </a:pPr>
            <a:r>
              <a:rPr kumimoji="0" lang="kk-KZ" sz="2000" b="1" i="0" u="sng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Бағалау критерийі:</a:t>
            </a:r>
            <a:r>
              <a:rPr kumimoji="0" lang="kk-KZ" sz="2000" b="0" i="0" u="sng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kk-KZ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үнделікті өмірде қолданатын ақпараттарды бір формадан екіншісіне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ASCII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коды арқылы кодтай алады.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1463" algn="l"/>
              </a:tabLst>
            </a:pPr>
            <a:r>
              <a:rPr lang="kk-KZ" sz="20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3-тапсырма. </a:t>
            </a:r>
            <a:r>
              <a:rPr kumimoji="0" lang="kk-KZ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Топтық жұмыс</a:t>
            </a:r>
            <a:r>
              <a:rPr kumimoji="0" lang="kk-KZ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kk-KZ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kk-KZ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«Фрайер моделі»</a:t>
            </a:r>
            <a:r>
              <a:rPr kumimoji="0" lang="kk-KZ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әдісі бойынша  Оқушылар үш бөліктен тұратын тапсырмаларға топ бойынша</a:t>
            </a:r>
            <a:r>
              <a:rPr kumimoji="0" lang="kk-KZ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жауап береді.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1463" algn="l"/>
              </a:tabLst>
            </a:pPr>
            <a:endParaRPr kumimoji="0" lang="kk-KZ" sz="2000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1463" algn="l"/>
              </a:tabLst>
            </a:pPr>
            <a:endParaRPr lang="kk-KZ" sz="2000" baseline="0" dirty="0" smtClean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1463" algn="l"/>
              </a:tabLst>
            </a:pPr>
            <a:endParaRPr kumimoji="0" lang="kk-KZ" sz="2000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1463" algn="l"/>
              </a:tabLst>
            </a:pPr>
            <a:endParaRPr lang="kk-KZ" sz="2000" baseline="0" dirty="0" smtClean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1463" algn="l"/>
              </a:tabLst>
            </a:pPr>
            <a:endParaRPr kumimoji="0" lang="kk-KZ" sz="2000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1463" algn="l"/>
              </a:tabLst>
            </a:pPr>
            <a:endParaRPr lang="kk-KZ" sz="2000" baseline="0" dirty="0" smtClean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1463" algn="l"/>
              </a:tabLst>
            </a:pPr>
            <a:endParaRPr kumimoji="0" lang="kk-KZ" sz="2000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1463" algn="l"/>
              </a:tabLst>
            </a:pPr>
            <a:endParaRPr kumimoji="0" lang="kk-KZ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71463" algn="l"/>
                <a:tab pos="457200" algn="l"/>
              </a:tabLst>
            </a:pPr>
            <a:r>
              <a:rPr lang="kk-KZ" sz="2000" b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Қалыптастырушы бағалау: </a:t>
            </a:r>
            <a:endParaRPr lang="kk-KZ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«Екі жұлдыз, бір тілек» әдісі бойынша бір-бірінің жұмысын бағалайды.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23528" y="2564904"/>
          <a:ext cx="8208912" cy="2028962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6464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44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536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k-KZ" sz="1600" u="sng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Дескриптор</a:t>
                      </a:r>
                      <a:r>
                        <a:rPr kumimoji="0" lang="kk-KZ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: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Балы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6747">
                <a:tc>
                  <a:txBody>
                    <a:bodyPr/>
                    <a:lstStyle/>
                    <a:p>
                      <a:r>
                        <a:rPr lang="kk-KZ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1. Күнделікті өмірде қолданатын ақпараттарды бір формадан екіншісіне </a:t>
                      </a: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ASCII </a:t>
                      </a:r>
                      <a:r>
                        <a:rPr lang="kk-KZ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коды арқылы кодтай алады.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а) – 1балл</a:t>
                      </a:r>
                    </a:p>
                    <a:p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b) – 1</a:t>
                      </a:r>
                      <a:r>
                        <a:rPr lang="kk-KZ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балл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6747">
                <a:tc>
                  <a:txBody>
                    <a:bodyPr/>
                    <a:lstStyle/>
                    <a:p>
                      <a:r>
                        <a:rPr lang="kk-KZ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2. Оқушылар күнделікті өмірде пайдаланатын ақпараттардың суреттерін бейнелей алады.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16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2балл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5361">
                <a:tc>
                  <a:txBody>
                    <a:bodyPr/>
                    <a:lstStyle/>
                    <a:p>
                      <a:r>
                        <a:rPr lang="kk-KZ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3. Оқушылар кез-келген сөзді кодтап, кодтан шығара алады.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kk-KZ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kk-KZ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балл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еттартқыш  қоқыс жәшігі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1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173073468"/>
              </p:ext>
            </p:extLst>
          </p:nvPr>
        </p:nvGraphicFramePr>
        <p:xfrm>
          <a:off x="179512" y="908720"/>
          <a:ext cx="8715601" cy="58484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28596" y="0"/>
            <a:ext cx="8501122" cy="8309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dir="720000" sx="63000" sy="63000" rotWithShape="0">
              <a:srgbClr val="FFFF00">
                <a:alpha val="51000"/>
              </a:srgbClr>
            </a:outerShdw>
          </a:effectLst>
          <a:scene3d>
            <a:camera prst="orthographicFront"/>
            <a:lightRig rig="threePt" dir="t">
              <a:rot lat="0" lon="0" rev="2400000"/>
            </a:lightRig>
          </a:scene3d>
          <a:sp3d contourW="12700">
            <a:contourClr>
              <a:srgbClr val="FFFF00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kk-KZ" sz="2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Ықшам сабақтың сабақты жоспарлауға ықпалы  туралы РЕФЛЕКСИЯ</a:t>
            </a:r>
            <a:endParaRPr lang="ru-RU" sz="2400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460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1460</TotalTime>
  <Words>544</Words>
  <Application>Microsoft Office PowerPoint</Application>
  <PresentationFormat>Экран (4:3)</PresentationFormat>
  <Paragraphs>105</Paragraphs>
  <Slides>8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Windows</dc:creator>
  <cp:lastModifiedBy>Пользователь</cp:lastModifiedBy>
  <cp:revision>115</cp:revision>
  <dcterms:created xsi:type="dcterms:W3CDTF">2017-05-01T22:21:38Z</dcterms:created>
  <dcterms:modified xsi:type="dcterms:W3CDTF">2019-11-17T22:26:59Z</dcterms:modified>
</cp:coreProperties>
</file>