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56" r:id="rId4"/>
    <p:sldId id="257" r:id="rId5"/>
    <p:sldId id="258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7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5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8537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527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713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19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845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68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33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05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69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35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065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81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4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A6B24-8258-4E9A-94F3-0752C3513CFC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2960C4-050F-492B-9880-C0C38C4E20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885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kk-KZ" dirty="0" smtClean="0"/>
              <a:t>Сабақтың тақырыбын анықта</a:t>
            </a:r>
            <a:endParaRPr lang="ru-RU" dirty="0"/>
          </a:p>
        </p:txBody>
      </p:sp>
      <p:pic>
        <p:nvPicPr>
          <p:cNvPr id="1032" name="Рисунок 1" descr="Описание: Картинки по запросу жануарларды қорға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412776"/>
            <a:ext cx="2601069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Рисунок 2" descr="Описание: Картинки по запросу жануарларды қорға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12776"/>
            <a:ext cx="192556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Рисунок 6" descr="Описание: Картинки по запросу защита животных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138112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Рисунок 7" descr="Описание: Картинки по запросу қызыл кітап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180020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Рисунок 8" descr="Описание: Картинки по запросу өсімдіктерді қорғау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" y="3600450"/>
            <a:ext cx="1677393" cy="22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9" descr="Описание: Картинки по запросу өсімдіктерді қорғау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16999"/>
            <a:ext cx="2160240" cy="206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10" descr="Описание: Похожее изображение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140"/>
          <a:stretch>
            <a:fillRect/>
          </a:stretch>
        </p:blipFill>
        <p:spPr bwMode="auto">
          <a:xfrm>
            <a:off x="4355976" y="3862361"/>
            <a:ext cx="2088232" cy="190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11" descr="Описание: Картинки по запросу тоқта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862361"/>
            <a:ext cx="1512168" cy="17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0" y="2581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0" y="3600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0" y="6191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0" y="8324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9382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4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Мысалы: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latin typeface="Times New Roman"/>
                <a:ea typeface="Calibri"/>
                <a:cs typeface="Times New Roman"/>
              </a:rPr>
              <a:t>Тақырыптық  сөйлем: 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1.Майлы тағамдар асқазанға зиян. 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latin typeface="Times New Roman"/>
                <a:ea typeface="Calibri"/>
                <a:cs typeface="Times New Roman"/>
              </a:rPr>
              <a:t>Қолдаушы сөйлемдер: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2.Тағам ретінде оларды көп қолдану оның бұзылуына әкелуі мүмкін.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3.Кейбір жағдайларда семіздікке әкеліп соқтырады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4.Сонымен қатар, жүрек-қан тамырларына да әсері бар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latin typeface="Times New Roman"/>
                <a:ea typeface="Calibri"/>
                <a:cs typeface="Times New Roman"/>
              </a:rPr>
              <a:t> Қорытынды сөйлем: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5.Денсаулықты күтудің ең басты жолдарының бірі – майлы тағамдарды аз қолдану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1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Эссе тақырыбы: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kk-KZ" sz="5400" b="1" dirty="0" smtClean="0">
                <a:latin typeface="Times New Roman"/>
                <a:ea typeface="Calibri"/>
              </a:rPr>
              <a:t>«Жануарлар мен өсімдіктерді </a:t>
            </a:r>
            <a:r>
              <a:rPr lang="kk-KZ" sz="5400" b="1" dirty="0">
                <a:latin typeface="Times New Roman"/>
                <a:ea typeface="Calibri"/>
              </a:rPr>
              <a:t>қалай қорғауға болады?»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1033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Бағалау критерийлері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400" b="1" dirty="0">
                <a:latin typeface="Times New Roman"/>
                <a:ea typeface="Times New Roman"/>
                <a:cs typeface="Times New Roman"/>
              </a:rPr>
              <a:t>Жазылым  мақсаты бойынша: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buFont typeface="Wingdings"/>
              <a:buChar char=""/>
            </a:pPr>
            <a:r>
              <a:rPr lang="kk-KZ" sz="2400" dirty="0">
                <a:latin typeface="Times New Roman"/>
                <a:ea typeface="Times New Roman"/>
                <a:cs typeface="Times New Roman"/>
              </a:rPr>
              <a:t>эссе құрылымын сақтайды;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buFont typeface="Wingdings"/>
              <a:buChar char=""/>
            </a:pPr>
            <a:r>
              <a:rPr lang="kk-KZ" sz="2400" dirty="0">
                <a:latin typeface="Times New Roman"/>
                <a:ea typeface="Times New Roman"/>
                <a:cs typeface="Times New Roman"/>
              </a:rPr>
              <a:t>тақырыптан ауытқымайды;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kk-KZ" sz="2400" dirty="0">
                <a:latin typeface="Times New Roman"/>
                <a:ea typeface="Times New Roman"/>
                <a:cs typeface="Times New Roman"/>
              </a:rPr>
              <a:t> эссе жазады.</a:t>
            </a:r>
            <a:endParaRPr lang="ru-RU" sz="2000" dirty="0"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400" b="1" dirty="0">
                <a:latin typeface="Times New Roman"/>
                <a:ea typeface="Times New Roman"/>
                <a:cs typeface="Times New Roman"/>
              </a:rPr>
              <a:t>Әдеби тілдік норма бойынша: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орфографиялық норманы сақтайды;</a:t>
            </a:r>
            <a:endParaRPr lang="ru-RU" sz="2000" dirty="0">
              <a:ea typeface="Calibri"/>
              <a:cs typeface="Times New Roman"/>
            </a:endParaRPr>
          </a:p>
          <a:p>
            <a:pPr>
              <a:buFont typeface="Wingdings" pitchFamily="2" charset="2"/>
              <a:buChar char="ü"/>
            </a:pPr>
            <a:r>
              <a:rPr lang="kk-KZ" sz="2400" dirty="0">
                <a:latin typeface="Times New Roman"/>
                <a:ea typeface="Times New Roman"/>
              </a:rPr>
              <a:t>е</a:t>
            </a:r>
            <a:r>
              <a:rPr lang="kk-KZ" sz="2400" dirty="0" smtClean="0">
                <a:latin typeface="Times New Roman"/>
                <a:ea typeface="Times New Roman"/>
              </a:rPr>
              <a:t>млелік </a:t>
            </a:r>
            <a:r>
              <a:rPr lang="kk-KZ" sz="2400" dirty="0">
                <a:latin typeface="Times New Roman"/>
                <a:ea typeface="Times New Roman"/>
              </a:rPr>
              <a:t>қателер жібермейді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92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Кері байланыс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с</a:t>
            </a:r>
            <a:r>
              <a:rPr lang="kk-KZ" sz="2400" dirty="0" smtClean="0">
                <a:latin typeface="Times New Roman"/>
                <a:ea typeface="Calibri"/>
                <a:cs typeface="Times New Roman"/>
              </a:rPr>
              <a:t>абаққа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қандай мақсат қойылды?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б</a:t>
            </a:r>
            <a:r>
              <a:rPr lang="kk-KZ" sz="2400" dirty="0" smtClean="0">
                <a:latin typeface="Times New Roman"/>
                <a:ea typeface="Calibri"/>
                <a:cs typeface="Times New Roman"/>
              </a:rPr>
              <a:t>із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сабақ мақсатына жеттік пе?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с</a:t>
            </a:r>
            <a:r>
              <a:rPr lang="kk-KZ" sz="2400" dirty="0" smtClean="0">
                <a:latin typeface="Times New Roman"/>
                <a:ea typeface="Calibri"/>
                <a:cs typeface="Times New Roman"/>
              </a:rPr>
              <a:t>абақ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мақсатына жетуде қандай қиындықтар туындады?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506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Ой қозғау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lnSpc>
                <a:spcPct val="115000"/>
              </a:lnSpc>
              <a:buFont typeface="Symbol"/>
              <a:buChar char="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Берілген суреттер не туралы деп ойлайсыз?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buFont typeface="Symbol"/>
              <a:buChar char="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Суреттерді өзара байланыстырсақ қандай тақырып шығады?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Берілген суреттің астарында қандай мағына жатыр?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63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-99392"/>
            <a:ext cx="7772400" cy="1470025"/>
          </a:xfrm>
        </p:spPr>
        <p:txBody>
          <a:bodyPr/>
          <a:lstStyle/>
          <a:p>
            <a:r>
              <a:rPr lang="ru-RU" dirty="0" smtClean="0"/>
              <a:t>О</a:t>
            </a:r>
            <a:r>
              <a:rPr lang="kk-KZ" dirty="0" smtClean="0"/>
              <a:t>қу мақсаты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7848872" cy="328992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8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Ж4 </a:t>
            </a:r>
            <a:r>
              <a:rPr lang="kk-KZ" sz="28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Эссе жазу</a:t>
            </a:r>
            <a:r>
              <a:rPr lang="kk-KZ" sz="28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: Эссенің кіріспе, негізгі, қорытынды  бөлімдерін  сақтай отырып, өзіне таныс адамды, белгілі бір мекен мен оқиғаны  сипаттап не суреттеп жазу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8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ӘТН 1 </a:t>
            </a:r>
            <a:r>
              <a:rPr lang="kk-KZ" sz="28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Орфографиялық</a:t>
            </a:r>
            <a:r>
              <a:rPr lang="kk-KZ" sz="28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kk-KZ" sz="2800" b="1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норма</a:t>
            </a:r>
            <a:r>
              <a:rPr lang="kk-KZ" sz="2800" dirty="0" smtClean="0">
                <a:solidFill>
                  <a:schemeClr val="tx1"/>
                </a:solidFill>
                <a:effectLst/>
                <a:latin typeface="Times New Roman"/>
                <a:ea typeface="Calibri"/>
                <a:cs typeface="Times New Roman"/>
              </a:rPr>
              <a:t>: </a:t>
            </a:r>
            <a:endParaRPr lang="ru-RU" sz="2800" dirty="0">
              <a:solidFill>
                <a:schemeClr val="tx1"/>
              </a:solidFill>
              <a:ea typeface="Calibri"/>
              <a:cs typeface="Times New Roman"/>
            </a:endParaRPr>
          </a:p>
          <a:p>
            <a:r>
              <a:rPr lang="kk-KZ" sz="2800" dirty="0" smtClean="0">
                <a:solidFill>
                  <a:schemeClr val="tx1"/>
                </a:solidFill>
                <a:effectLst/>
                <a:latin typeface="Times New Roman"/>
                <a:ea typeface="Calibri"/>
              </a:rPr>
              <a:t>Қазақ тілінің дыбыстар жүйесін, үндестік заңын, емлелік ерекшеліктерін ескере отырып, орфографиялық нормаға сай жазу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Сабақтың мақсаты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  <a:tabLst>
                <a:tab pos="7291070" algn="l"/>
                <a:tab pos="7381240" algn="l"/>
              </a:tabLst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291070" algn="l"/>
                <a:tab pos="7381240" algn="l"/>
              </a:tabLst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өсімдіктерді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  <a:tabLst>
                <a:tab pos="7291070" algn="l"/>
                <a:tab pos="7381240" algn="l"/>
              </a:tabLst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Көптеген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291070" algn="l"/>
                <a:tab pos="7381240" algn="l"/>
              </a:tabLst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эссенің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бөлімдерін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өсімдіктерді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  <a:tabLst>
                <a:tab pos="7291070" algn="l"/>
                <a:tab pos="7381240" algn="l"/>
              </a:tabLst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291070" algn="l"/>
                <a:tab pos="7381240" algn="l"/>
              </a:tabLst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эссенің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кіріспе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бөлімдерін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өсімдіктерді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қорғау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эссе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орфографиялық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сақтап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7291070" algn="l"/>
                <a:tab pos="7381240" algn="l"/>
              </a:tabLst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0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Бағалау критерийлері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400" b="1" dirty="0">
                <a:latin typeface="Times New Roman"/>
                <a:ea typeface="Times New Roman"/>
                <a:cs typeface="Times New Roman"/>
              </a:rPr>
              <a:t>Жазылым  мақсаты бойынша: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buFont typeface="Wingdings"/>
              <a:buChar char=""/>
            </a:pPr>
            <a:r>
              <a:rPr lang="kk-KZ" sz="2400" dirty="0">
                <a:latin typeface="Times New Roman"/>
                <a:ea typeface="Times New Roman"/>
                <a:cs typeface="Times New Roman"/>
              </a:rPr>
              <a:t>эссе құрылымын сақтайды;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buFont typeface="Wingdings"/>
              <a:buChar char=""/>
            </a:pPr>
            <a:r>
              <a:rPr lang="kk-KZ" sz="2400" dirty="0">
                <a:latin typeface="Times New Roman"/>
                <a:ea typeface="Times New Roman"/>
                <a:cs typeface="Times New Roman"/>
              </a:rPr>
              <a:t>тақырыптан ауытқымайды;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kk-KZ" sz="2400" dirty="0">
                <a:latin typeface="Times New Roman"/>
                <a:ea typeface="Times New Roman"/>
                <a:cs typeface="Times New Roman"/>
              </a:rPr>
              <a:t>эссе жазады.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latin typeface="Times New Roman"/>
                <a:ea typeface="Times New Roman"/>
                <a:cs typeface="Times New Roman"/>
              </a:rPr>
              <a:t>Әдеби тілдік норма бойынша: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spcAft>
                <a:spcPts val="1000"/>
              </a:spcAft>
              <a:buFont typeface="Wingdings"/>
              <a:buChar char="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орфографиялық норманы сақтайды;</a:t>
            </a:r>
            <a:endParaRPr lang="ru-RU" sz="2000" dirty="0">
              <a:ea typeface="Calibri"/>
              <a:cs typeface="Times New Roman"/>
            </a:endParaRPr>
          </a:p>
          <a:p>
            <a:r>
              <a:rPr lang="kk-KZ" sz="2400" dirty="0">
                <a:latin typeface="Times New Roman"/>
                <a:ea typeface="Times New Roman"/>
              </a:rPr>
              <a:t>е</a:t>
            </a:r>
            <a:r>
              <a:rPr lang="kk-KZ" sz="2400" dirty="0" smtClean="0">
                <a:latin typeface="Times New Roman"/>
                <a:ea typeface="Times New Roman"/>
              </a:rPr>
              <a:t>млелік </a:t>
            </a:r>
            <a:r>
              <a:rPr lang="kk-KZ" sz="2400" dirty="0">
                <a:latin typeface="Times New Roman"/>
                <a:ea typeface="Times New Roman"/>
              </a:rPr>
              <a:t>қателер жібермейді.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7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4400" b="1" spc="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«Ойлан-жұптас-бірік</a:t>
            </a:r>
            <a:r>
              <a:rPr lang="kk-KZ" sz="4400" b="1" spc="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»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indent="-342900">
              <a:lnSpc>
                <a:spcPct val="115000"/>
              </a:lnSpc>
              <a:buFont typeface="+mj-lt"/>
              <a:buAutoNum type="arabicPeriod"/>
            </a:pPr>
            <a:r>
              <a:rPr lang="kk-KZ" sz="2400" dirty="0" smtClean="0">
                <a:latin typeface="Times New Roman"/>
                <a:ea typeface="Calibri"/>
                <a:cs typeface="Times New Roman"/>
              </a:rPr>
              <a:t>Жануарлар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мен өсімдіктерді не үшін қорғау қажет?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Жануарлар мен өсімдіктердің қандай пайдасы бар?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buFont typeface="+mj-lt"/>
              <a:buAutoNum type="arabicPeriod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Өсімдіктер мен жануарларды қорғау үшін не істеу қажет?</a:t>
            </a:r>
            <a:endParaRPr lang="ru-RU" sz="2000" dirty="0">
              <a:ea typeface="Calibri"/>
              <a:cs typeface="Times New Roman"/>
            </a:endParaRPr>
          </a:p>
          <a:p>
            <a:pPr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Өсімдіктер мен жануарларды қорғайтын қандай іс-шараға куә болдыңыз?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656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kk-KZ" sz="3200" b="1" spc="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Эссе құрылымы </a:t>
            </a:r>
            <a:r>
              <a:rPr lang="kk-KZ" sz="3200" spc="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kk-KZ" sz="3200" spc="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7472" indent="-347472" fontAlgn="t">
              <a:lnSpc>
                <a:spcPct val="115000"/>
              </a:lnSpc>
              <a:spcBef>
                <a:spcPts val="0"/>
              </a:spcBef>
              <a:buClrTx/>
              <a:buSzPts val="1800"/>
              <a:buFont typeface="+mj-lt"/>
              <a:buAutoNum type="romanUcPeriod"/>
            </a:pPr>
            <a:r>
              <a:rPr lang="kk-KZ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Кіріспе бөлім </a:t>
            </a:r>
            <a:endParaRPr lang="ru-RU" sz="2400" dirty="0">
              <a:latin typeface="Arial"/>
            </a:endParaRPr>
          </a:p>
          <a:p>
            <a:pPr marL="0" fontAlgn="t">
              <a:lnSpc>
                <a:spcPct val="115000"/>
              </a:lnSpc>
              <a:spcBef>
                <a:spcPts val="0"/>
              </a:spcBef>
            </a:pPr>
            <a:r>
              <a:rPr lang="kk-KZ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1.Жалпы ой </a:t>
            </a:r>
            <a:endParaRPr lang="ru-RU" sz="2400" dirty="0">
              <a:latin typeface="Arial"/>
            </a:endParaRPr>
          </a:p>
          <a:p>
            <a:pPr marL="0" fontAlgn="t">
              <a:lnSpc>
                <a:spcPct val="115000"/>
              </a:lnSpc>
              <a:spcBef>
                <a:spcPts val="0"/>
              </a:spcBef>
            </a:pPr>
            <a:r>
              <a:rPr lang="kk-KZ" sz="24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2.Тезистік ой</a:t>
            </a:r>
            <a:endParaRPr lang="ru-RU" sz="2400" dirty="0">
              <a:latin typeface="Arial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endParaRPr lang="kk-KZ" sz="2400" b="1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4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Кіріспе </a:t>
            </a:r>
            <a:r>
              <a:rPr lang="kk-KZ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бөлімі 2 ойдан тұрады</a:t>
            </a:r>
            <a:r>
              <a:rPr lang="kk-KZ" sz="24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: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4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kk-KZ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Жалпы пікір </a:t>
            </a:r>
            <a:r>
              <a:rPr lang="kk-KZ" sz="2400" b="1" dirty="0">
                <a:latin typeface="Times New Roman"/>
                <a:ea typeface="Calibri"/>
                <a:cs typeface="Times New Roman"/>
              </a:rPr>
              <a:t>–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оқырман көңілін аудару мақсатында жазылады және бірнеше сөйлемнен тұруы  мүмкін</a:t>
            </a:r>
            <a:r>
              <a:rPr lang="kk-KZ" sz="2400" b="1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marL="1143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24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kk-KZ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тезистік пікір</a:t>
            </a:r>
            <a:r>
              <a:rPr lang="kk-KZ" sz="2400" b="1" dirty="0">
                <a:latin typeface="Times New Roman"/>
                <a:ea typeface="Calibri"/>
                <a:cs typeface="Times New Roman"/>
              </a:rPr>
              <a:t> –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эсседегі талқыланатын негізгі ойлардан тұрады және ол тақырыптық сөйлемге ұқсайды. Яғни оқырманға эссе мазмұны туралы жалпы идеяны береді. 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11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14362"/>
              </p:ext>
            </p:extLst>
          </p:nvPr>
        </p:nvGraphicFramePr>
        <p:xfrm>
          <a:off x="395536" y="620688"/>
          <a:ext cx="3384376" cy="5911596"/>
        </p:xfrm>
        <a:graphic>
          <a:graphicData uri="http://schemas.openxmlformats.org/drawingml/2006/table">
            <a:tbl>
              <a:tblPr firstRow="1" firstCol="1" bandRow="1"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53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ІІ</a:t>
                      </a:r>
                      <a:r>
                        <a:rPr lang="kk-KZ" sz="1800" b="1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Негізгі бөлім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Тақырыптық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2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Қорытынды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/>
                      <a:r>
                        <a:rPr lang="ru-RU" sz="1800" dirty="0">
                          <a:effectLst/>
                          <a:latin typeface="Calibri"/>
                        </a:rPr>
                        <a:t>  В. </a:t>
                      </a: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Тақырыптық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2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Қорытынды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/>
                      <a:r>
                        <a:rPr lang="ru-RU" sz="1800" dirty="0">
                          <a:effectLst/>
                          <a:latin typeface="Calibri"/>
                        </a:rPr>
                        <a:t>С. </a:t>
                      </a: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Тақырыптық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Қолдаушы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22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Қорытынды сөйлем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650" marR="63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3968" y="332656"/>
            <a:ext cx="3312367" cy="6007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b="1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Негізгі бөлім </a:t>
            </a:r>
            <a:r>
              <a:rPr lang="kk-KZ" sz="2800" b="1" dirty="0" smtClean="0">
                <a:effectLst/>
                <a:latin typeface="Times New Roman"/>
                <a:ea typeface="Calibri"/>
                <a:cs typeface="Times New Roman"/>
              </a:rPr>
              <a:t>– </a:t>
            </a:r>
            <a:r>
              <a:rPr lang="kk-KZ" sz="2800" dirty="0" smtClean="0">
                <a:effectLst/>
                <a:latin typeface="Times New Roman"/>
                <a:ea typeface="Calibri"/>
                <a:cs typeface="Times New Roman"/>
              </a:rPr>
              <a:t>бір немесе бірнеше абзацтан тұрады. Әр абзацта</a:t>
            </a:r>
            <a:r>
              <a:rPr lang="kk-KZ" sz="2800" dirty="0" smtClean="0">
                <a:solidFill>
                  <a:srgbClr val="FF0000"/>
                </a:solidFill>
                <a:effectLst/>
                <a:latin typeface="Times New Roman"/>
                <a:ea typeface="Calibri"/>
                <a:cs typeface="Times New Roman"/>
              </a:rPr>
              <a:t> </a:t>
            </a:r>
            <a:r>
              <a:rPr lang="kk-KZ" sz="2800" dirty="0" smtClean="0">
                <a:effectLst/>
                <a:latin typeface="Times New Roman"/>
                <a:ea typeface="Calibri"/>
                <a:cs typeface="Times New Roman"/>
              </a:rPr>
              <a:t>бөлімдерге бөлінген тақырыпшалар дамытылады, ойлары талқыланып ашылады. Олардың саны бөлінген тақырыпшаларға байланысты.</a:t>
            </a:r>
            <a:r>
              <a:rPr lang="kk-KZ" sz="2800" b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endParaRPr lang="ru-RU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915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7620000" cy="48006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Қорытынды бөлім </a:t>
            </a:r>
            <a:endParaRPr lang="ru-RU" sz="2000" dirty="0">
              <a:ea typeface="Calibri"/>
              <a:cs typeface="Times New Roman"/>
            </a:endParaRPr>
          </a:p>
          <a:p>
            <a:r>
              <a:rPr lang="kk-KZ" sz="2400" dirty="0">
                <a:latin typeface="Times New Roman"/>
                <a:ea typeface="Calibri"/>
              </a:rPr>
              <a:t>Негізгі ойларды қорытындылау және бір тұжырымға </a:t>
            </a:r>
            <a:r>
              <a:rPr lang="kk-KZ" sz="2400" dirty="0" smtClean="0">
                <a:latin typeface="Times New Roman"/>
                <a:ea typeface="Calibri"/>
              </a:rPr>
              <a:t>келу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Қорытынды бөлім</a:t>
            </a:r>
            <a:r>
              <a:rPr lang="kk-KZ" sz="2400" b="1" dirty="0">
                <a:latin typeface="Times New Roman"/>
                <a:ea typeface="Calibri"/>
                <a:cs typeface="Times New Roman"/>
              </a:rPr>
              <a:t>- </a:t>
            </a:r>
            <a:r>
              <a:rPr lang="kk-KZ" sz="2400" dirty="0">
                <a:latin typeface="Times New Roman"/>
                <a:ea typeface="Calibri"/>
                <a:cs typeface="Times New Roman"/>
              </a:rPr>
              <a:t>негізгі бөлімде талқыланған мәселелерді қорытып, бір тұжырымға келген сөйлемдерден тұрады.</a:t>
            </a:r>
            <a:endParaRPr lang="ru-RU" sz="2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400" dirty="0">
                <a:latin typeface="Times New Roman"/>
                <a:ea typeface="Calibri"/>
                <a:cs typeface="Times New Roman"/>
              </a:rPr>
              <a:t>Сонымен қатар, эсседе ойдың бірізділігі сақталуы тиіс. Жалғаулық шылаулар мен есімдіктер (сілтеу, жалпылау, т.б.) де орынды қолданылуы қажет. </a:t>
            </a:r>
            <a:endParaRPr lang="ru-RU" sz="20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6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119</TotalTime>
  <Words>493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Trebuchet MS</vt:lpstr>
      <vt:lpstr>Wingdings</vt:lpstr>
      <vt:lpstr>Wingdings 3</vt:lpstr>
      <vt:lpstr>Аспект</vt:lpstr>
      <vt:lpstr>Сабақтың тақырыбын анықта</vt:lpstr>
      <vt:lpstr>Ой қозғау</vt:lpstr>
      <vt:lpstr>Оқу мақсаты</vt:lpstr>
      <vt:lpstr>Сабақтың мақсаты</vt:lpstr>
      <vt:lpstr>Бағалау критерийлері</vt:lpstr>
      <vt:lpstr>«Ойлан-жұптас-бірік»</vt:lpstr>
      <vt:lpstr>Эссе құрылымы  </vt:lpstr>
      <vt:lpstr>Презентация PowerPoint</vt:lpstr>
      <vt:lpstr>Презентация PowerPoint</vt:lpstr>
      <vt:lpstr>Презентация PowerPoint</vt:lpstr>
      <vt:lpstr>Эссе тақырыбы:</vt:lpstr>
      <vt:lpstr>Бағалау критерийлері</vt:lpstr>
      <vt:lpstr>Кері байланыс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Оқу мақсаты</dc:title>
  <dc:creator>Пользователь Windows</dc:creator>
  <cp:lastModifiedBy>User</cp:lastModifiedBy>
  <cp:revision>8</cp:revision>
  <dcterms:created xsi:type="dcterms:W3CDTF">2017-02-13T06:24:19Z</dcterms:created>
  <dcterms:modified xsi:type="dcterms:W3CDTF">2019-11-28T15:41:14Z</dcterms:modified>
</cp:coreProperties>
</file>