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7" r:id="rId2"/>
    <p:sldId id="259" r:id="rId3"/>
    <p:sldId id="260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57FFF"/>
    <a:srgbClr val="E20071"/>
    <a:srgbClr val="E20087"/>
    <a:srgbClr val="FFABCB"/>
    <a:srgbClr val="EF720B"/>
    <a:srgbClr val="F79B4F"/>
    <a:srgbClr val="6F4001"/>
    <a:srgbClr val="CC9900"/>
    <a:srgbClr val="F7E289"/>
    <a:srgbClr val="FF9E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80" d="100"/>
          <a:sy n="80" d="100"/>
        </p:scale>
        <p:origin x="-147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435EC-D890-48C2-84EC-059B34E6ED9B}" type="datetimeFigureOut">
              <a:rPr lang="ru-RU" smtClean="0"/>
              <a:pPr/>
              <a:t>30.11.2019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0695-85D0-4063-94BC-514A8B39AD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96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40695-85D0-4063-94BC-514A8B39ADB3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4935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40695-85D0-4063-94BC-514A8B39ADB3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386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40695-85D0-4063-94BC-514A8B39ADB3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514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6260" y="220455"/>
            <a:ext cx="8704186" cy="7635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Казахстане. </a:t>
            </a:r>
          </a:p>
          <a:p>
            <a:pPr eaLnBrk="0" hangingPunct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Исследовательский вопрос: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Почему политика коллективизации привела к «великому бедствию»?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83768" y="1291130"/>
            <a:ext cx="6516678" cy="1145287"/>
          </a:xfrm>
          <a:prstGeom prst="roundRect">
            <a:avLst>
              <a:gd name="adj" fmla="val 6222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Цели обучения, достигаемые на этом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уроке:</a:t>
            </a:r>
          </a:p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8.1.1.1 определять причины и последствия демографических изменений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5796" y="2996952"/>
            <a:ext cx="6012622" cy="194421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урока: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Классифицируют  причины и последствия демографических изменений.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-перечисляют и дают определения понятия, термином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-Отмечают на карте районы охваченные восстаниями против коллективизации.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-Анализируют причины и последствия демографических изменений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96260" y="1523246"/>
            <a:ext cx="1827468" cy="4282018"/>
            <a:chOff x="970889" y="1423030"/>
            <a:chExt cx="4717811" cy="1217939"/>
          </a:xfrm>
          <a:scene3d>
            <a:camera prst="perspectiveRight"/>
            <a:lightRig rig="flat" dir="t"/>
          </a:scene3d>
        </p:grpSpPr>
        <p:sp>
          <p:nvSpPr>
            <p:cNvPr id="9" name="Прямоугольник 8"/>
            <p:cNvSpPr/>
            <p:nvPr/>
          </p:nvSpPr>
          <p:spPr>
            <a:xfrm>
              <a:off x="970889" y="1423030"/>
              <a:ext cx="4717811" cy="1217939"/>
            </a:xfrm>
            <a:prstGeom prst="rect">
              <a:avLst/>
            </a:prstGeom>
            <a:gradFill>
              <a:gsLst>
                <a:gs pos="28000">
                  <a:schemeClr val="bg2"/>
                </a:gs>
                <a:gs pos="100000">
                  <a:schemeClr val="bg1"/>
                </a:gs>
              </a:gsLst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3277702"/>
                <a:satOff val="-3888"/>
                <a:lumOff val="-2059"/>
                <a:alphaOff val="0"/>
              </a:schemeClr>
            </a:fillRef>
            <a:effectRef idx="1">
              <a:schemeClr val="accent2">
                <a:hueOff val="-3277702"/>
                <a:satOff val="-3888"/>
                <a:lumOff val="-205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970889" y="1423030"/>
              <a:ext cx="4717811" cy="12179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20980" tIns="220980" rIns="220980" bIns="220980" numCol="1" spcCol="1270" anchor="ctr" anchorCtr="0">
              <a:noAutofit/>
            </a:bodyPr>
            <a:lstStyle/>
            <a:p>
              <a:pPr lvl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600" kern="12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83852" y="2248801"/>
            <a:ext cx="1971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Smart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конкретная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измеримая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достижимая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-актуальная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ограниченная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 времени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5796" y="5301208"/>
            <a:ext cx="6012622" cy="155679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оценивания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Дают определения понятие термином через заполнения таблицы 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Работая с картой выявляют районы охваченные  восстаниями против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коллективизации.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Используя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PEST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анализ   раскрывают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причины и демографических изменений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123728" y="3664255"/>
            <a:ext cx="612068" cy="340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148065" y="2436417"/>
            <a:ext cx="445532" cy="560535"/>
          </a:xfrm>
          <a:prstGeom prst="downArrow">
            <a:avLst>
              <a:gd name="adj1" fmla="val 50000"/>
              <a:gd name="adj2" fmla="val 60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445085" y="4941168"/>
            <a:ext cx="29702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5"/>
          <p:cNvSpPr>
            <a:spLocks noChangeArrowheads="1"/>
          </p:cNvSpPr>
          <p:nvPr/>
        </p:nvSpPr>
        <p:spPr bwMode="auto">
          <a:xfrm>
            <a:off x="72107" y="772026"/>
            <a:ext cx="2186719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Использую в проверки домашнего задания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«Да/нет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93100" y="737746"/>
            <a:ext cx="2555364" cy="1692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Актуализация знаний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Цитаты</a:t>
            </a:r>
          </a:p>
          <a:p>
            <a:pPr algn="ctr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Стимулирование к восприятию новых знаний</a:t>
            </a:r>
          </a:p>
          <a:p>
            <a:pPr algn="ctr">
              <a:defRPr/>
            </a:pPr>
            <a:r>
              <a:rPr lang="ru-RU" sz="1400" dirty="0" smtClean="0"/>
              <a:t>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95183" y="2272190"/>
            <a:ext cx="3276995" cy="55159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активного обучения</a:t>
            </a:r>
          </a:p>
        </p:txBody>
      </p:sp>
      <p:sp>
        <p:nvSpPr>
          <p:cNvPr id="20" name="Прямоугольник 12"/>
          <p:cNvSpPr>
            <a:spLocks noChangeArrowheads="1"/>
          </p:cNvSpPr>
          <p:nvPr/>
        </p:nvSpPr>
        <p:spPr bwMode="auto">
          <a:xfrm>
            <a:off x="3635896" y="4624590"/>
            <a:ext cx="240796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Парная  работа</a:t>
            </a:r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Метод «Живая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карта»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19"/>
          <p:cNvSpPr>
            <a:spLocks noChangeArrowheads="1"/>
          </p:cNvSpPr>
          <p:nvPr/>
        </p:nvSpPr>
        <p:spPr bwMode="auto">
          <a:xfrm>
            <a:off x="6201105" y="4532256"/>
            <a:ext cx="283539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Групповая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ctr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дифференциация)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PEST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анализ 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13"/>
          <p:cNvSpPr txBox="1">
            <a:spLocks noChangeArrowheads="1"/>
          </p:cNvSpPr>
          <p:nvPr/>
        </p:nvSpPr>
        <p:spPr bwMode="auto">
          <a:xfrm>
            <a:off x="271750" y="4346520"/>
            <a:ext cx="3138758" cy="2154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ru-RU" altLang="ru-RU" sz="2400" dirty="0" smtClean="0"/>
              <a:t>Индивидуальная работа</a:t>
            </a:r>
          </a:p>
          <a:p>
            <a:pPr algn="ctr"/>
            <a:r>
              <a:rPr lang="ru-RU" sz="2400" b="1" dirty="0"/>
              <a:t>Метод терминологическая карта </a:t>
            </a:r>
            <a:endParaRPr lang="ru-RU" sz="2400" dirty="0"/>
          </a:p>
          <a:p>
            <a:pPr algn="ctr"/>
            <a:endParaRPr lang="ru-RU" altLang="ru-RU" sz="1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086700" y="3068960"/>
            <a:ext cx="2785478" cy="47994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работы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3265612">
            <a:off x="2352026" y="3369930"/>
            <a:ext cx="486312" cy="980081"/>
          </a:xfrm>
          <a:prstGeom prst="downArrow">
            <a:avLst>
              <a:gd name="adj1" fmla="val 50000"/>
              <a:gd name="adj2" fmla="val 39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 rot="10800000" flipV="1">
            <a:off x="4351601" y="3737920"/>
            <a:ext cx="390716" cy="795350"/>
          </a:xfrm>
          <a:prstGeom prst="downArrow">
            <a:avLst>
              <a:gd name="adj1" fmla="val 50000"/>
              <a:gd name="adj2" fmla="val 456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 rot="7962170" flipH="1" flipV="1">
            <a:off x="6345097" y="3561301"/>
            <a:ext cx="429240" cy="854170"/>
          </a:xfrm>
          <a:prstGeom prst="downArrow">
            <a:avLst>
              <a:gd name="adj1" fmla="val 50000"/>
              <a:gd name="adj2" fmla="val 39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трелка вверх 2"/>
          <p:cNvSpPr/>
          <p:nvPr/>
        </p:nvSpPr>
        <p:spPr>
          <a:xfrm rot="17747692">
            <a:off x="2661819" y="1368829"/>
            <a:ext cx="403488" cy="10537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верх 3"/>
          <p:cNvSpPr/>
          <p:nvPr/>
        </p:nvSpPr>
        <p:spPr>
          <a:xfrm rot="3551406">
            <a:off x="5280301" y="1353025"/>
            <a:ext cx="295484" cy="10604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71750" y="91142"/>
            <a:ext cx="185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Цель урока</a:t>
            </a:r>
            <a:endParaRPr lang="ru-RU" sz="2400" dirty="0"/>
          </a:p>
        </p:txBody>
      </p:sp>
      <p:sp>
        <p:nvSpPr>
          <p:cNvPr id="11" name="Стрелка углом вверх 10"/>
          <p:cNvSpPr/>
          <p:nvPr/>
        </p:nvSpPr>
        <p:spPr>
          <a:xfrm rot="16200000">
            <a:off x="3024741" y="721339"/>
            <a:ext cx="2133372" cy="91106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2983037" y="69491"/>
            <a:ext cx="3095375" cy="276874"/>
          </a:xfrm>
          <a:effectLst/>
        </p:spPr>
        <p:txBody>
          <a:bodyPr vert="horz"/>
          <a:lstStyle/>
          <a:p>
            <a:pPr marL="0" indent="0" algn="ctr">
              <a:buNone/>
              <a:defRPr/>
            </a:pPr>
            <a:r>
              <a:rPr lang="ru-RU" altLang="ru-RU" sz="1800" b="1" dirty="0" smtClean="0">
                <a:solidFill>
                  <a:schemeClr val="tx1"/>
                </a:solidFill>
                <a:effectLst>
                  <a:reflection blurRad="6350" endPos="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Дифференциация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17594" y="683134"/>
            <a:ext cx="23762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Цель урока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17594" y="2036024"/>
            <a:ext cx="216024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Разно уровневые задания</a:t>
            </a:r>
          </a:p>
          <a:p>
            <a:pPr algn="ctr"/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7524" y="4617132"/>
            <a:ext cx="28443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Дифференциация в задание</a:t>
            </a:r>
          </a:p>
          <a:p>
            <a:pPr algn="ctr"/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12160" y="-3719"/>
            <a:ext cx="29683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задание (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Г.Р.)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PEST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« последствия демографические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изменения»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 rot="10615166">
            <a:off x="92212" y="987787"/>
            <a:ext cx="864096" cy="16382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 rot="16200000">
            <a:off x="1682437" y="2051605"/>
            <a:ext cx="4554990" cy="16561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6116154"/>
              </p:ext>
            </p:extLst>
          </p:nvPr>
        </p:nvGraphicFramePr>
        <p:xfrm>
          <a:off x="5913896" y="873357"/>
          <a:ext cx="2896320" cy="2530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952"/>
                <a:gridCol w="1448368"/>
              </a:tblGrid>
              <a:tr h="712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 политическая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3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Е-экономические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1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социальные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3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Т-</a:t>
                      </a:r>
                      <a:r>
                        <a:rPr lang="kk-KZ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Вывод.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156176" y="3789040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Лист оценивания</a:t>
            </a:r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346536"/>
              </p:ext>
            </p:extLst>
          </p:nvPr>
        </p:nvGraphicFramePr>
        <p:xfrm>
          <a:off x="5004048" y="4293096"/>
          <a:ext cx="4131071" cy="2422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240"/>
                <a:gridCol w="2065831"/>
              </a:tblGrid>
              <a:tr h="4233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Степень выполения задания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504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Политические </a:t>
                      </a:r>
                      <a:r>
                        <a:rPr lang="kk-KZ" sz="11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последствия демографические изменения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5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Экономические последствия дем.изм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5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социальноепоследствия дем.изм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936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Сделать заключение. Вывод.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0" y="84266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базовым уровнем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62880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продвинутым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644008" y="308870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творческие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9043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1151" y="171653"/>
            <a:ext cx="34153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</a:p>
          <a:p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Формативное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5660" y="1763524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Виды оценивания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Самооценивания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4146" y="231752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Взаймооценивания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1150" y="2317522"/>
            <a:ext cx="2539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учителем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7579" y="397563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Формы оценивания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5851051"/>
            <a:ext cx="6007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 «Две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звезды одно пожелание»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33105" y="5104197"/>
            <a:ext cx="4811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«Словесная оценка»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8144" y="4539777"/>
            <a:ext cx="3594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Лист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самооценивания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1848963"/>
              </p:ext>
            </p:extLst>
          </p:nvPr>
        </p:nvGraphicFramePr>
        <p:xfrm>
          <a:off x="574666" y="978987"/>
          <a:ext cx="8496944" cy="6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8742"/>
                <a:gridCol w="4998202"/>
              </a:tblGrid>
              <a:tr h="62855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         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Критерии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Дескрипторы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28144" y="286489"/>
            <a:ext cx="2380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>
            <a:off x="1907704" y="286489"/>
            <a:ext cx="1368152" cy="4782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8144" y="2686854"/>
            <a:ext cx="2240993" cy="565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задание </a:t>
            </a:r>
          </a:p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81181" y="3006157"/>
            <a:ext cx="2088232" cy="49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 задание</a:t>
            </a:r>
          </a:p>
          <a:p>
            <a:pPr algn="ctr"/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51955" y="3231517"/>
            <a:ext cx="2592288" cy="5355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3- задание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3356992"/>
            <a:ext cx="21242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6971" y="3239577"/>
            <a:ext cx="2065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Работа с терминами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01151" y="3609020"/>
            <a:ext cx="2178961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437430" y="3609020"/>
            <a:ext cx="2031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Работа с картой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51955" y="3817253"/>
            <a:ext cx="2592288" cy="40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PEST </a:t>
            </a:r>
            <a:r>
              <a:rPr lang="ru-RU" dirty="0">
                <a:solidFill>
                  <a:schemeClr val="tx1"/>
                </a:solidFill>
              </a:rPr>
              <a:t>–</a:t>
            </a:r>
            <a:r>
              <a:rPr lang="kk-KZ" dirty="0">
                <a:solidFill>
                  <a:schemeClr val="tx1"/>
                </a:solidFill>
              </a:rPr>
              <a:t>анализ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59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22350" y="547058"/>
            <a:ext cx="1258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задание</a:t>
            </a:r>
            <a:endParaRPr lang="kk-K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9275919"/>
              </p:ext>
            </p:extLst>
          </p:nvPr>
        </p:nvGraphicFramePr>
        <p:xfrm>
          <a:off x="249644" y="3270011"/>
          <a:ext cx="4106332" cy="2823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2872"/>
                <a:gridCol w="2053460"/>
              </a:tblGrid>
              <a:tr h="705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выполнения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05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1-2 термина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05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Определение3-4 термина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05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5 термина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7544" y="2770523"/>
            <a:ext cx="3024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оценивания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6733845"/>
              </p:ext>
            </p:extLst>
          </p:nvPr>
        </p:nvGraphicFramePr>
        <p:xfrm>
          <a:off x="5220072" y="1003151"/>
          <a:ext cx="3816424" cy="2229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7939"/>
                <a:gridCol w="1908485"/>
              </a:tblGrid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Термины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Геноцид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Демография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Миграция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эпидемия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джут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36767" y="476672"/>
            <a:ext cx="439248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Терминологическая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карта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9512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4121</TotalTime>
  <Words>297</Words>
  <Application>Microsoft Office PowerPoint</Application>
  <PresentationFormat>Экран (4:3)</PresentationFormat>
  <Paragraphs>113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Слайд 1</vt:lpstr>
      <vt:lpstr>Слайд 2</vt:lpstr>
      <vt:lpstr>Дифференциация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Людмила</cp:lastModifiedBy>
  <cp:revision>168</cp:revision>
  <dcterms:created xsi:type="dcterms:W3CDTF">2013-08-21T19:17:07Z</dcterms:created>
  <dcterms:modified xsi:type="dcterms:W3CDTF">2019-11-30T07:54:26Z</dcterms:modified>
</cp:coreProperties>
</file>