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1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8" r:id="rId18"/>
    <p:sldId id="274" r:id="rId19"/>
    <p:sldId id="275" r:id="rId20"/>
    <p:sldId id="277" r:id="rId21"/>
    <p:sldId id="280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F204-1826-4EE6-BDFB-D97BB1761A4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A18D-9B55-45A5-B245-39E841E7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E1C4E-5D04-49C8-BDFB-D5E2BFA0C2B0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3E4A61-2AE5-4803-B405-3C94248909C6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A78B-4947-47FE-A5C7-B0E7034C912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B0C9-614D-4F38-AAF0-8974F8E2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s45.radikal.ru/i109/0810/e1/3f0610f33621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rim_Gulsim\Desktop\&#1061;&#1093;%20&#1076;&#1099;&#1073;&#1099;&#1089;&#1099;%202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1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rim_Gulsim\Desktop\&#1093;%20&#1076;&#1099;&#1073;&#1099;&#1089;&#1099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42888"/>
            <a:ext cx="9539288" cy="7100888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2771800" y="2060848"/>
            <a:ext cx="56886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Хх дыбысы мен әрпі</a:t>
            </a:r>
            <a:endParaRPr lang="kk-KZ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268760"/>
            <a:ext cx="253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Ашық сабақ</a:t>
            </a:r>
            <a:endParaRPr lang="ru-RU" sz="3600" dirty="0"/>
          </a:p>
        </p:txBody>
      </p:sp>
      <p:pic>
        <p:nvPicPr>
          <p:cNvPr id="11" name="Рисунок 8" descr="717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5877272"/>
            <a:ext cx="92868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Картинка 130 из 42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64627">
            <a:off x="221900" y="-93158"/>
            <a:ext cx="2101226" cy="171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Gradient_al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0099FF"/>
            </a:solidFill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k-KZ" sz="2400" b="1" i="1" dirty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kk-KZ" sz="2800" b="1" i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kk-KZ" sz="2800" b="1" i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kk-KZ" sz="2800" b="1" i="1" dirty="0" smtClean="0">
                <a:solidFill>
                  <a:srgbClr val="660066"/>
                </a:solidFill>
                <a:latin typeface="Comic Sans MS" pitchFamily="66" charset="0"/>
              </a:rPr>
              <a:t>Хх </a:t>
            </a:r>
            <a:r>
              <a:rPr lang="kk-KZ" sz="2800" b="1" i="1" dirty="0">
                <a:solidFill>
                  <a:srgbClr val="660066"/>
                </a:solidFill>
                <a:latin typeface="Comic Sans MS" pitchFamily="66" charset="0"/>
              </a:rPr>
              <a:t>дыбысынан келетін сөздер айту: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k-KZ" sz="2800" b="1" i="1" dirty="0">
                <a:solidFill>
                  <a:srgbClr val="FF0000"/>
                </a:solidFill>
                <a:latin typeface="Comic Sans MS" pitchFamily="66" charset="0"/>
              </a:rPr>
              <a:t>ә)</a:t>
            </a:r>
            <a:r>
              <a:rPr lang="kk-KZ" sz="2800" b="1" i="1" dirty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kk-KZ" sz="2800" b="1" i="1" dirty="0" smtClean="0">
                <a:solidFill>
                  <a:srgbClr val="660066"/>
                </a:solidFill>
                <a:latin typeface="Comic Sans MS" pitchFamily="66" charset="0"/>
              </a:rPr>
              <a:t>Хх дыбысы кездесетін </a:t>
            </a:r>
            <a:r>
              <a:rPr lang="kk-KZ" sz="2800" b="1" i="1" dirty="0">
                <a:solidFill>
                  <a:srgbClr val="660066"/>
                </a:solidFill>
                <a:latin typeface="Comic Sans MS" pitchFamily="66" charset="0"/>
              </a:rPr>
              <a:t>сөздерді </a:t>
            </a:r>
            <a:r>
              <a:rPr lang="kk-KZ" sz="2800" b="1" i="1" dirty="0" smtClean="0">
                <a:solidFill>
                  <a:srgbClr val="660066"/>
                </a:solidFill>
                <a:latin typeface="Comic Sans MS" pitchFamily="66" charset="0"/>
              </a:rPr>
              <a:t>буынға бөлу</a:t>
            </a:r>
            <a:r>
              <a:rPr lang="kk-KZ" sz="2800" b="1" i="1" dirty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kk-KZ" sz="2400" b="1" i="1" dirty="0">
                <a:solidFill>
                  <a:srgbClr val="660066"/>
                </a:solidFill>
                <a:latin typeface="Comic Sans MS" pitchFamily="66" charset="0"/>
              </a:rPr>
              <a:t>  </a:t>
            </a:r>
            <a:endParaRPr lang="ru-RU" sz="2400" b="1" i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15365" name="AutoShape 8"/>
          <p:cNvSpPr>
            <a:spLocks noChangeArrowheads="1"/>
          </p:cNvSpPr>
          <p:nvPr/>
        </p:nvSpPr>
        <p:spPr bwMode="auto">
          <a:xfrm rot="21065183">
            <a:off x="1016090" y="2227899"/>
            <a:ext cx="1458742" cy="517864"/>
          </a:xfrm>
          <a:prstGeom prst="curvedDownArrow">
            <a:avLst>
              <a:gd name="adj1" fmla="val 45804"/>
              <a:gd name="adj2" fmla="val 91609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 rot="-137340">
            <a:off x="1054243" y="3872514"/>
            <a:ext cx="1287977" cy="558357"/>
          </a:xfrm>
          <a:prstGeom prst="curvedDownArrow">
            <a:avLst>
              <a:gd name="adj1" fmla="val 37224"/>
              <a:gd name="adj2" fmla="val 74448"/>
              <a:gd name="adj3" fmla="val 31835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 rot="-137340">
            <a:off x="909268" y="4959672"/>
            <a:ext cx="936625" cy="503237"/>
          </a:xfrm>
          <a:prstGeom prst="curvedDownArrow">
            <a:avLst>
              <a:gd name="adj1" fmla="val 37224"/>
              <a:gd name="adj2" fmla="val 74448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 rot="11302828" flipH="1">
            <a:off x="4138249" y="5554911"/>
            <a:ext cx="590902" cy="1008062"/>
          </a:xfrm>
          <a:prstGeom prst="curvedLeftArrow">
            <a:avLst>
              <a:gd name="adj1" fmla="val 34986"/>
              <a:gd name="adj2" fmla="val 69972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13"/>
          <p:cNvSpPr>
            <a:spLocks noChangeArrowheads="1"/>
          </p:cNvSpPr>
          <p:nvPr/>
        </p:nvSpPr>
        <p:spPr bwMode="auto">
          <a:xfrm rot="5804776">
            <a:off x="6466920" y="5014294"/>
            <a:ext cx="509880" cy="1223962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 rot="6783253">
            <a:off x="6493699" y="3714687"/>
            <a:ext cx="504847" cy="1223962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6240348">
            <a:off x="6366741" y="2014626"/>
            <a:ext cx="576367" cy="1223962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5372" name="WordArt 6"/>
          <p:cNvSpPr>
            <a:spLocks noChangeArrowheads="1" noChangeShapeType="1" noTextEdit="1"/>
          </p:cNvSpPr>
          <p:nvPr/>
        </p:nvSpPr>
        <p:spPr bwMode="auto">
          <a:xfrm>
            <a:off x="2483768" y="2997200"/>
            <a:ext cx="3312368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хана</a:t>
            </a: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020272" y="2780928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3200" b="1" i="1" dirty="0" smtClean="0">
                <a:solidFill>
                  <a:srgbClr val="800000"/>
                </a:solidFill>
                <a:latin typeface="Comic Sans MS" pitchFamily="66" charset="0"/>
              </a:rPr>
              <a:t>ем</a:t>
            </a:r>
            <a:endParaRPr lang="ru-RU" sz="32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092280" y="4365104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kk-KZ" sz="3200" b="1" i="1" dirty="0" smtClean="0">
                <a:solidFill>
                  <a:srgbClr val="800000"/>
                </a:solidFill>
                <a:latin typeface="Comic Sans MS" pitchFamily="66" charset="0"/>
              </a:rPr>
              <a:t>дәрі</a:t>
            </a:r>
            <a:endParaRPr lang="ru-RU" sz="32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7308304" y="5661248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3200" b="1" i="1" dirty="0" smtClean="0">
                <a:solidFill>
                  <a:srgbClr val="800000"/>
                </a:solidFill>
                <a:latin typeface="Comic Sans MS" pitchFamily="66" charset="0"/>
              </a:rPr>
              <a:t>ұста</a:t>
            </a:r>
            <a:endParaRPr lang="ru-RU" sz="32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987824" y="6093296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kk-KZ" sz="3200" b="1" i="1" dirty="0" smtClean="0">
                <a:solidFill>
                  <a:srgbClr val="800000"/>
                </a:solidFill>
                <a:latin typeface="Comic Sans MS" pitchFamily="66" charset="0"/>
              </a:rPr>
              <a:t>шай</a:t>
            </a:r>
            <a:endParaRPr lang="ru-RU" sz="32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0" y="5013176"/>
            <a:ext cx="15843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  <a:latin typeface="Comic Sans MS" pitchFamily="66" charset="0"/>
              </a:rPr>
              <a:t>      </a:t>
            </a:r>
            <a:r>
              <a:rPr lang="kk-KZ" sz="3200" b="1" i="1" dirty="0" smtClean="0">
                <a:solidFill>
                  <a:srgbClr val="800000"/>
                </a:solidFill>
                <a:latin typeface="Comic Sans MS" pitchFamily="66" charset="0"/>
              </a:rPr>
              <a:t>ауру</a:t>
            </a:r>
            <a:endParaRPr lang="ru-RU" sz="32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0" y="3861048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  <a:latin typeface="Comic Sans MS" pitchFamily="66" charset="0"/>
              </a:rPr>
              <a:t>    </a:t>
            </a:r>
            <a:r>
              <a:rPr lang="kk-KZ" sz="3200" b="1" i="1" dirty="0" smtClean="0">
                <a:solidFill>
                  <a:srgbClr val="800000"/>
                </a:solidFill>
                <a:latin typeface="Comic Sans MS" pitchFamily="66" charset="0"/>
              </a:rPr>
              <a:t>ас</a:t>
            </a:r>
            <a:endParaRPr lang="ru-RU" sz="32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0" y="2348880"/>
            <a:ext cx="15122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  <a:latin typeface="Comic Sans MS" pitchFamily="66" charset="0"/>
              </a:rPr>
              <a:t>     </a:t>
            </a:r>
            <a:r>
              <a:rPr lang="kk-KZ" sz="2800" b="1" i="1" dirty="0" smtClean="0">
                <a:solidFill>
                  <a:srgbClr val="800000"/>
                </a:solidFill>
                <a:latin typeface="Comic Sans MS" pitchFamily="66" charset="0"/>
              </a:rPr>
              <a:t>        </a:t>
            </a:r>
            <a:r>
              <a:rPr lang="kk-KZ" sz="3200" b="1" i="1" dirty="0" smtClean="0">
                <a:solidFill>
                  <a:srgbClr val="800000"/>
                </a:solidFill>
                <a:latin typeface="Comic Sans MS" pitchFamily="66" charset="0"/>
              </a:rPr>
              <a:t>шебер</a:t>
            </a:r>
            <a:endParaRPr lang="ru-RU" sz="32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4067944" y="1916832"/>
            <a:ext cx="576263" cy="1008062"/>
          </a:xfrm>
          <a:prstGeom prst="curvedLeftArrow">
            <a:avLst>
              <a:gd name="adj1" fmla="val 34986"/>
              <a:gd name="adj2" fmla="val 83167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275856" y="1340768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kk-KZ" sz="3200" b="1" i="1" dirty="0" smtClean="0">
                <a:solidFill>
                  <a:srgbClr val="800000"/>
                </a:solidFill>
                <a:latin typeface="Comic Sans MS" pitchFamily="66" charset="0"/>
              </a:rPr>
              <a:t>кітап</a:t>
            </a:r>
            <a:endParaRPr lang="ru-RU" sz="32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" r="-3" b="7692"/>
          <a:stretch/>
        </p:blipFill>
        <p:spPr bwMode="auto">
          <a:xfrm>
            <a:off x="179512" y="0"/>
            <a:ext cx="8964487" cy="6597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7439" t="8708" r="28205" b="11576"/>
          <a:stretch/>
        </p:blipFill>
        <p:spPr bwMode="auto">
          <a:xfrm>
            <a:off x="0" y="0"/>
            <a:ext cx="3203848" cy="364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2228" t="25501" r="25100" b="10655"/>
          <a:stretch/>
        </p:blipFill>
        <p:spPr bwMode="auto">
          <a:xfrm>
            <a:off x="3275856" y="0"/>
            <a:ext cx="5400600" cy="3356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3813" t="29768" r="25405" b="10189"/>
          <a:stretch/>
        </p:blipFill>
        <p:spPr bwMode="auto">
          <a:xfrm>
            <a:off x="0" y="3789040"/>
            <a:ext cx="3816424" cy="306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1329" t="23749" r="26104" b="6624"/>
          <a:stretch/>
        </p:blipFill>
        <p:spPr bwMode="auto">
          <a:xfrm>
            <a:off x="3563888" y="3356992"/>
            <a:ext cx="5112568" cy="3501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" r="-3" b="5128"/>
          <a:stretch/>
        </p:blipFill>
        <p:spPr bwMode="auto">
          <a:xfrm>
            <a:off x="2051720" y="3501008"/>
            <a:ext cx="6449963" cy="3140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1329" t="24177" r="23237" b="9556"/>
          <a:stretch/>
        </p:blipFill>
        <p:spPr bwMode="auto">
          <a:xfrm>
            <a:off x="0" y="0"/>
            <a:ext cx="4176464" cy="364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-2" b="16270"/>
          <a:stretch/>
        </p:blipFill>
        <p:spPr bwMode="auto">
          <a:xfrm>
            <a:off x="4355976" y="0"/>
            <a:ext cx="4464496" cy="364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026" name="Поле 19"/>
          <p:cNvSpPr txBox="1">
            <a:spLocks noChangeArrowheads="1"/>
          </p:cNvSpPr>
          <p:nvPr/>
        </p:nvSpPr>
        <p:spPr bwMode="auto">
          <a:xfrm>
            <a:off x="4499993" y="2780929"/>
            <a:ext cx="24482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Хоккей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Көрсетілім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Хх дыбысы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8712968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" r="-3" b="7692"/>
          <a:stretch/>
        </p:blipFill>
        <p:spPr bwMode="auto">
          <a:xfrm>
            <a:off x="1" y="0"/>
            <a:ext cx="4932040" cy="3789040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26626" name="Поле 35"/>
          <p:cNvSpPr txBox="1">
            <a:spLocks noChangeArrowheads="1"/>
          </p:cNvSpPr>
          <p:nvPr/>
        </p:nvSpPr>
        <p:spPr bwMode="auto">
          <a:xfrm>
            <a:off x="179512" y="3789040"/>
            <a:ext cx="3996952" cy="15841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Көтерілген төменнен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 Екі семсер айқасты.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 Қолын соққан көрермен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«Х» әрпін байқасты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647" t="5201" r="6781" b="17210"/>
          <a:stretch/>
        </p:blipFill>
        <p:spPr bwMode="auto">
          <a:xfrm>
            <a:off x="4716016" y="0"/>
            <a:ext cx="4427984" cy="3789040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26627" name="Поле 12"/>
          <p:cNvSpPr txBox="1">
            <a:spLocks noChangeArrowheads="1"/>
          </p:cNvSpPr>
          <p:nvPr/>
        </p:nvSpPr>
        <p:spPr bwMode="auto">
          <a:xfrm>
            <a:off x="5004048" y="4221088"/>
            <a:ext cx="4139952" cy="666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Қайшы ашасын ашса,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«Х» әрпіне ұқсайды.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endParaRPr kumimoji="0" lang="kk-KZ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" r="-3" b="8761"/>
          <a:stretch/>
        </p:blipFill>
        <p:spPr bwMode="auto">
          <a:xfrm>
            <a:off x="683568" y="836712"/>
            <a:ext cx="7736582" cy="5428575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0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/>
              <a:t>Көркем жазу</a:t>
            </a:r>
            <a:endParaRPr lang="ru-RU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Өлеңді мәнерлеп оқу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4000" b="1" i="1" dirty="0" smtClean="0"/>
              <a:t>Халел қарап қалмайды,</a:t>
            </a:r>
          </a:p>
          <a:p>
            <a:pPr>
              <a:buNone/>
            </a:pPr>
            <a:r>
              <a:rPr lang="kk-KZ" sz="4000" b="1" i="1" dirty="0" smtClean="0"/>
              <a:t>Хамитқа хат арнайды.</a:t>
            </a:r>
          </a:p>
          <a:p>
            <a:pPr>
              <a:buNone/>
            </a:pPr>
            <a:r>
              <a:rPr lang="kk-KZ" sz="4000" b="1" i="1" dirty="0" smtClean="0"/>
              <a:t>“Хоккей добы керек!”-деп,</a:t>
            </a:r>
          </a:p>
          <a:p>
            <a:pPr>
              <a:buNone/>
            </a:pPr>
            <a:r>
              <a:rPr lang="kk-KZ" sz="4000" b="1" i="1" dirty="0" smtClean="0"/>
              <a:t>Хабарлайды хал-жайды.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dirty="0" smtClean="0"/>
              <a:t>     </a:t>
            </a:r>
            <a:r>
              <a:rPr lang="kk-KZ" sz="2800" b="1" dirty="0" smtClean="0"/>
              <a:t>“Фишбоун” әдісі</a:t>
            </a:r>
            <a:endParaRPr lang="ru-RU" sz="2800" b="1" dirty="0"/>
          </a:p>
        </p:txBody>
      </p:sp>
      <p:pic>
        <p:nvPicPr>
          <p:cNvPr id="6" name="Picture 2" descr="https://ds01.infourok.ru/uploads/ex/116c/00009a23-c11f66ed/2/hello_html_m7eac70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532440" cy="1872208"/>
          </a:xfrm>
          <a:prstGeom prst="rect">
            <a:avLst/>
          </a:prstGeom>
          <a:noFill/>
        </p:spPr>
      </p:pic>
      <p:pic>
        <p:nvPicPr>
          <p:cNvPr id="9" name="Picture 2" descr="https://ds01.infourok.ru/uploads/ex/116c/00009a23-c11f66ed/2/hello_html_m7eac70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8532440" cy="1800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1268760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І топ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3212976"/>
            <a:ext cx="1453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ІІ топ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s://ds01.infourok.ru/uploads/ex/116c/00009a23-c11f66ed/2/hello_html_m7eac70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8532440" cy="1800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15616" y="5229200"/>
            <a:ext cx="1453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</a:rPr>
              <a:t>ІІІ топ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Буындардан кісі аттарын құрастыр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478" b="8547"/>
          <a:stretch/>
        </p:blipFill>
        <p:spPr bwMode="auto">
          <a:xfrm>
            <a:off x="0" y="862012"/>
            <a:ext cx="9143999" cy="5995988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marL="2209800" lvl="4" indent="-381000" eaLnBrk="1" hangingPunct="1">
              <a:buFontTx/>
              <a:buNone/>
            </a:pPr>
            <a:endParaRPr lang="kk-KZ" sz="2400" b="1" i="1" smtClean="0"/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916238" y="206057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>
            <a:spAutoFit/>
          </a:bodyPr>
          <a:lstStyle/>
          <a:p>
            <a:pPr lvl="4"/>
            <a:endParaRPr lang="kk-KZ" b="1" i="1">
              <a:latin typeface="Arial" charset="0"/>
            </a:endParaRPr>
          </a:p>
        </p:txBody>
      </p:sp>
      <p:pic>
        <p:nvPicPr>
          <p:cNvPr id="15364" name="Picture 1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764704"/>
            <a:ext cx="8604448" cy="43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7" rIns="91434" bIns="45717">
            <a:spAutoFit/>
          </a:bodyPr>
          <a:lstStyle/>
          <a:p>
            <a:pPr lvl="4"/>
            <a:endParaRPr lang="kk-KZ" sz="2400" i="1" dirty="0">
              <a:solidFill>
                <a:schemeClr val="accent2"/>
              </a:solidFill>
              <a:latin typeface="Arial" charset="0"/>
            </a:endParaRPr>
          </a:p>
          <a:p>
            <a:pPr lvl="4"/>
            <a:r>
              <a:rPr lang="kk-KZ" sz="2800" b="1" i="1" dirty="0" smtClean="0">
                <a:solidFill>
                  <a:schemeClr val="tx2"/>
                </a:solidFill>
              </a:rPr>
              <a:t>Жалпы  мақсаты:</a:t>
            </a:r>
          </a:p>
          <a:p>
            <a:pPr lvl="4"/>
            <a:r>
              <a:rPr lang="kk-KZ" sz="2800" b="1" i="1" dirty="0" smtClean="0">
                <a:solidFill>
                  <a:schemeClr val="tx2"/>
                </a:solidFill>
              </a:rPr>
              <a:t>1.6  Хх дыбысы мен әрпін таныстыра отырып, талдау жасай білуге үйрету</a:t>
            </a:r>
            <a:endParaRPr lang="kk-KZ" sz="2800" b="1" i="1" dirty="0">
              <a:solidFill>
                <a:schemeClr val="tx2"/>
              </a:solidFill>
            </a:endParaRPr>
          </a:p>
          <a:p>
            <a:pPr lvl="4"/>
            <a:r>
              <a:rPr lang="kk-KZ" sz="2800" b="1" i="1" dirty="0">
                <a:solidFill>
                  <a:schemeClr val="tx2"/>
                </a:solidFill>
              </a:rPr>
              <a:t> </a:t>
            </a:r>
            <a:r>
              <a:rPr lang="kk-KZ" sz="2800" b="1" i="1" dirty="0" smtClean="0">
                <a:solidFill>
                  <a:schemeClr val="tx2"/>
                </a:solidFill>
              </a:rPr>
              <a:t>1.7 Тыңдалған материал бойынша өз пікірін айту </a:t>
            </a:r>
          </a:p>
          <a:p>
            <a:pPr lvl="4"/>
            <a:r>
              <a:rPr lang="kk-KZ" sz="2800" b="1" i="1" dirty="0" smtClean="0">
                <a:solidFill>
                  <a:schemeClr val="tx2"/>
                </a:solidFill>
              </a:rPr>
              <a:t>1.8 Берілген тақырыпқа әңгіме құрап айту</a:t>
            </a:r>
          </a:p>
          <a:p>
            <a:pPr lvl="4"/>
            <a:r>
              <a:rPr lang="kk-KZ" sz="2800" b="1" i="1" dirty="0" smtClean="0">
                <a:solidFill>
                  <a:schemeClr val="tx2"/>
                </a:solidFill>
              </a:rPr>
              <a:t>1.9 Сөздерді, дыбыстарды орфоэпиялық нормаларға сәйкес дұрыс айту</a:t>
            </a:r>
            <a:endParaRPr lang="kk-KZ" sz="2800" b="1" i="1" dirty="0">
              <a:solidFill>
                <a:schemeClr val="tx2"/>
              </a:solidFill>
            </a:endParaRPr>
          </a:p>
        </p:txBody>
      </p:sp>
      <p:pic>
        <p:nvPicPr>
          <p:cNvPr id="15366" name="Рисунок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37050"/>
            <a:ext cx="226853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-243408"/>
            <a:ext cx="1331640" cy="151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6489484"/>
          <p:cNvSpPr>
            <a:spLocks noChangeArrowheads="1"/>
          </p:cNvSpPr>
          <p:nvPr/>
        </p:nvSpPr>
        <p:spPr bwMode="auto">
          <a:xfrm>
            <a:off x="0" y="27384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2708275"/>
            <a:ext cx="3521075" cy="2025650"/>
            <a:chOff x="1786" y="384"/>
            <a:chExt cx="1765" cy="127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403350" y="2924175"/>
            <a:ext cx="2801938" cy="2025650"/>
            <a:chOff x="1786" y="384"/>
            <a:chExt cx="1765" cy="1276"/>
          </a:xfrm>
        </p:grpSpPr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1619250" y="3140075"/>
            <a:ext cx="2801938" cy="2025650"/>
            <a:chOff x="1786" y="384"/>
            <a:chExt cx="1765" cy="1276"/>
          </a:xfrm>
        </p:grpSpPr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8" name="Freeform 144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4" name="Freeform 150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5" name="Freeform 151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8" name="Freeform 154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9" name="Freeform 155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0" name="Freeform 166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1" name="Freeform 167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7" name="Freeform 173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8" name="Freeform 174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1" name="Freeform 177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2" name="Freeform 178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8" name="Freeform 184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9" name="Freeform 185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2" name="Freeform 188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3" name="Freeform 189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9" name="Freeform 195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0" name="Freeform 196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7"/>
          <p:cNvGrpSpPr>
            <a:grpSpLocks/>
          </p:cNvGrpSpPr>
          <p:nvPr/>
        </p:nvGrpSpPr>
        <p:grpSpPr bwMode="auto">
          <a:xfrm>
            <a:off x="1835150" y="3355975"/>
            <a:ext cx="2801938" cy="2025650"/>
            <a:chOff x="1786" y="384"/>
            <a:chExt cx="1765" cy="1276"/>
          </a:xfrm>
        </p:grpSpPr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4" name="Freeform 200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5" name="Freeform 201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1" name="Freeform 207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2" name="Freeform 208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3" name="Freeform 209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4" name="Freeform 210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5" name="Freeform 211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6" name="Freeform 212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7" name="Freeform 213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8" name="Freeform 214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9" name="Freeform 215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0" name="Freeform 216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1" name="Freeform 217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2" name="Freeform 218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3" name="Freeform 219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4" name="Freeform 220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5" name="Freeform 221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6" name="Freeform 222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7" name="Freeform 223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8" name="Freeform 224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9" name="Freeform 225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0" name="Freeform 226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1" name="Freeform 227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2" name="Freeform 228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3" name="Freeform 229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4" name="Freeform 230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5" name="Freeform 231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6" name="Freeform 232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7" name="Freeform 233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8" name="Freeform 234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9" name="Freeform 235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0" name="Freeform 236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1" name="Freeform 237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2" name="Freeform 238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3" name="Freeform 239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4" name="Freeform 240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5" name="Freeform 241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6" name="Freeform 242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7" name="Freeform 243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8" name="Freeform 244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9" name="Freeform 245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0" name="Freeform 246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1" name="Freeform 247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2" name="Freeform 248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3" name="Freeform 249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4" name="Freeform 250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5" name="Freeform 251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6" name="Freeform 252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7" name="Freeform 253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8" name="Freeform 254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9" name="Freeform 255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0" name="Freeform 256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1" name="Freeform 257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2" name="Freeform 258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3" name="Freeform 259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60"/>
          <p:cNvGrpSpPr>
            <a:grpSpLocks/>
          </p:cNvGrpSpPr>
          <p:nvPr/>
        </p:nvGrpSpPr>
        <p:grpSpPr bwMode="auto">
          <a:xfrm>
            <a:off x="2051050" y="3571875"/>
            <a:ext cx="2801938" cy="2025650"/>
            <a:chOff x="1786" y="384"/>
            <a:chExt cx="1765" cy="1276"/>
          </a:xfrm>
        </p:grpSpPr>
        <p:sp>
          <p:nvSpPr>
            <p:cNvPr id="32005" name="Freeform 261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6" name="Freeform 262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7" name="Freeform 263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8" name="Freeform 264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9" name="Freeform 265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0" name="Freeform 266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1" name="Freeform 267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2" name="Freeform 268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3" name="Freeform 269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4" name="Freeform 270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5" name="Freeform 271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6" name="Freeform 272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7" name="Freeform 273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8" name="Freeform 274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9" name="Freeform 275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0" name="Freeform 276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1" name="Freeform 277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2" name="Freeform 278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3" name="Freeform 279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4" name="Freeform 280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5" name="Freeform 281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6" name="Freeform 282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7" name="Freeform 283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8" name="Freeform 284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9" name="Freeform 285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0" name="Freeform 286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1" name="Freeform 287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2" name="Freeform 288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3" name="Freeform 289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4" name="Freeform 290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5" name="Freeform 291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6" name="Freeform 292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7" name="Freeform 293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8" name="Freeform 294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9" name="Freeform 295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0" name="Freeform 296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1" name="Freeform 297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2" name="Freeform 298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3" name="Freeform 299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4" name="Freeform 300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5" name="Freeform 301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6" name="Freeform 302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7" name="Freeform 303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8" name="Freeform 304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9" name="Freeform 305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0" name="Freeform 306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1" name="Freeform 307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2" name="Freeform 308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3" name="Freeform 309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4" name="Freeform 310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5" name="Freeform 311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6" name="Freeform 312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7" name="Freeform 313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8" name="Freeform 314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9" name="Freeform 315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0" name="Freeform 316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1" name="Freeform 317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2" name="Freeform 318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3" name="Freeform 319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4" name="Freeform 320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5" name="Freeform 321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6" name="Freeform 322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23"/>
          <p:cNvGrpSpPr>
            <a:grpSpLocks/>
          </p:cNvGrpSpPr>
          <p:nvPr/>
        </p:nvGrpSpPr>
        <p:grpSpPr bwMode="auto">
          <a:xfrm>
            <a:off x="5580063" y="3141663"/>
            <a:ext cx="2801937" cy="2025650"/>
            <a:chOff x="1786" y="384"/>
            <a:chExt cx="1765" cy="1276"/>
          </a:xfrm>
        </p:grpSpPr>
        <p:sp>
          <p:nvSpPr>
            <p:cNvPr id="32068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9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0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1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2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3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4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5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6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7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8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9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0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1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2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3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4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5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6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7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8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9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0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1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2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3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4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5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6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7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8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9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0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1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2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3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4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5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6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7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8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9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0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1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2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3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4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5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6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7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8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9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0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1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2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3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4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5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6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7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8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9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86"/>
          <p:cNvGrpSpPr>
            <a:grpSpLocks/>
          </p:cNvGrpSpPr>
          <p:nvPr/>
        </p:nvGrpSpPr>
        <p:grpSpPr bwMode="auto">
          <a:xfrm>
            <a:off x="5148263" y="1844675"/>
            <a:ext cx="2801937" cy="2025650"/>
            <a:chOff x="1786" y="384"/>
            <a:chExt cx="1765" cy="1276"/>
          </a:xfrm>
        </p:grpSpPr>
        <p:sp>
          <p:nvSpPr>
            <p:cNvPr id="32131" name="Freeform 387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2" name="Freeform 388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3" name="Freeform 389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4" name="Freeform 390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5" name="Freeform 391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6" name="Freeform 392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7" name="Freeform 393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8" name="Freeform 394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9" name="Freeform 395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0" name="Freeform 396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1" name="Freeform 397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2" name="Freeform 398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3" name="Freeform 399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4" name="Freeform 400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5" name="Freeform 401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6" name="Freeform 402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7" name="Freeform 403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8" name="Freeform 404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9" name="Freeform 405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0" name="Freeform 406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1" name="Freeform 407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2" name="Freeform 408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3" name="Freeform 409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4" name="Freeform 410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5" name="Freeform 411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6" name="Freeform 412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7" name="Freeform 413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8" name="Freeform 414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9" name="Freeform 415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0" name="Freeform 416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1" name="Freeform 417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2" name="Freeform 418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3" name="Freeform 419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4" name="Freeform 420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5" name="Freeform 421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6" name="Freeform 422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7" name="Freeform 423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8" name="Freeform 424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9" name="Freeform 425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0" name="Freeform 426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1" name="Freeform 427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2" name="Freeform 428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3" name="Freeform 429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4" name="Freeform 430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5" name="Freeform 431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6" name="Freeform 432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7" name="Freeform 433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8" name="Freeform 434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9" name="Freeform 435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0" name="Freeform 436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1" name="Freeform 437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2" name="Freeform 438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3" name="Freeform 439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4" name="Freeform 440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5" name="Freeform 441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6" name="Freeform 442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7" name="Freeform 443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8" name="Freeform 444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9" name="Freeform 445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0" name="Freeform 446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1" name="Freeform 447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2" name="Freeform 448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49"/>
          <p:cNvGrpSpPr>
            <a:grpSpLocks/>
          </p:cNvGrpSpPr>
          <p:nvPr/>
        </p:nvGrpSpPr>
        <p:grpSpPr bwMode="auto">
          <a:xfrm>
            <a:off x="3492500" y="1125538"/>
            <a:ext cx="2801938" cy="2025650"/>
            <a:chOff x="1786" y="384"/>
            <a:chExt cx="1765" cy="1276"/>
          </a:xfrm>
        </p:grpSpPr>
        <p:sp>
          <p:nvSpPr>
            <p:cNvPr id="32194" name="Freeform 450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5" name="Freeform 451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6" name="Freeform 452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7" name="Freeform 453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8" name="Freeform 454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9" name="Freeform 455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0" name="Freeform 456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1" name="Freeform 457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2" name="Freeform 458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3" name="Freeform 459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4" name="Freeform 460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5" name="Freeform 461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6" name="Freeform 462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7" name="Freeform 463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8" name="Freeform 464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9" name="Freeform 465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0" name="Freeform 466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1" name="Freeform 467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2" name="Freeform 468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3" name="Freeform 469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4" name="Freeform 470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5" name="Freeform 471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6" name="Freeform 472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7" name="Freeform 473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8" name="Freeform 474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9" name="Freeform 475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0" name="Freeform 476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1" name="Freeform 477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2" name="Freeform 478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3" name="Freeform 479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4" name="Freeform 480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5" name="Freeform 481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6" name="Freeform 482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7" name="Freeform 483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8" name="Freeform 484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9" name="Freeform 485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0" name="Freeform 486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1" name="Freeform 487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2" name="Freeform 488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3" name="Freeform 489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4" name="Freeform 490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5" name="Freeform 491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6" name="Freeform 492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7" name="Freeform 493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8" name="Freeform 494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9" name="Freeform 495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0" name="Freeform 496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1" name="Freeform 497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2" name="Freeform 498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3" name="Freeform 499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4" name="Freeform 500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5" name="Freeform 501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6" name="Freeform 502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7" name="Freeform 503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8" name="Freeform 504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9" name="Freeform 505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0" name="Freeform 506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1" name="Freeform 507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2" name="Freeform 508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3" name="Freeform 509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4" name="Freeform 510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5" name="Freeform 511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12"/>
          <p:cNvGrpSpPr>
            <a:grpSpLocks/>
          </p:cNvGrpSpPr>
          <p:nvPr/>
        </p:nvGrpSpPr>
        <p:grpSpPr bwMode="auto">
          <a:xfrm>
            <a:off x="2914650" y="4435475"/>
            <a:ext cx="2801938" cy="2025650"/>
            <a:chOff x="1786" y="384"/>
            <a:chExt cx="1765" cy="1276"/>
          </a:xfrm>
        </p:grpSpPr>
        <p:sp>
          <p:nvSpPr>
            <p:cNvPr id="32257" name="Freeform 513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8" name="Freeform 514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9" name="Freeform 515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0" name="Freeform 516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1" name="Freeform 517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2" name="Freeform 518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3" name="Freeform 519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4" name="Freeform 520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5" name="Freeform 521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6" name="Freeform 522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7" name="Freeform 523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8" name="Freeform 524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9" name="Freeform 525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0" name="Freeform 526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1" name="Freeform 527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2" name="Freeform 528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3" name="Freeform 529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4" name="Freeform 530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5" name="Freeform 531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6" name="Freeform 532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7" name="Freeform 533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8" name="Freeform 534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9" name="Freeform 535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0" name="Freeform 536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1" name="Freeform 537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2" name="Freeform 538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3" name="Freeform 539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4" name="Freeform 540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5" name="Freeform 541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6" name="Freeform 542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7" name="Freeform 543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8" name="Freeform 544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9" name="Freeform 545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0" name="Freeform 546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1" name="Freeform 547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2" name="Freeform 548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3" name="Freeform 549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4" name="Freeform 550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5" name="Freeform 551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6" name="Freeform 552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7" name="Freeform 553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8" name="Freeform 554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9" name="Freeform 555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0" name="Freeform 556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1" name="Freeform 557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2" name="Freeform 558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3" name="Freeform 559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4" name="Freeform 560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5" name="Freeform 561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6" name="Freeform 562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7" name="Freeform 563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8" name="Freeform 564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9" name="Freeform 565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0" name="Freeform 566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1" name="Freeform 567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2" name="Freeform 568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3" name="Freeform 569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4" name="Freeform 570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5" name="Freeform 571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6" name="Freeform 572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7" name="Freeform 573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8" name="Freeform 574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75" name="Прямоугольник 574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Суреттердің көмегімен жасырын сөздерді тап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hdpix.top/images/58249-white-daisy-flower.jpg"/>
          <p:cNvPicPr>
            <a:picLocks noChangeAspect="1" noChangeArrowheads="1"/>
          </p:cNvPicPr>
          <p:nvPr/>
        </p:nvPicPr>
        <p:blipFill>
          <a:blip r:embed="rId4" cstate="print"/>
          <a:srcRect l="16667" t="4444" r="16667" b="11111"/>
          <a:stretch>
            <a:fillRect/>
          </a:stretch>
        </p:blipFill>
        <p:spPr bwMode="auto">
          <a:xfrm>
            <a:off x="395536" y="692696"/>
            <a:ext cx="1080120" cy="1026114"/>
          </a:xfrm>
          <a:prstGeom prst="rect">
            <a:avLst/>
          </a:prstGeom>
          <a:noFill/>
        </p:spPr>
      </p:pic>
      <p:sp>
        <p:nvSpPr>
          <p:cNvPr id="577" name="TextBox 576"/>
          <p:cNvSpPr txBox="1"/>
          <p:nvPr/>
        </p:nvSpPr>
        <p:spPr>
          <a:xfrm>
            <a:off x="683568" y="764704"/>
            <a:ext cx="46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/>
              <a:t>Х</a:t>
            </a:r>
            <a:endParaRPr lang="ru-RU" sz="3600" b="1" dirty="0"/>
          </a:p>
        </p:txBody>
      </p:sp>
      <p:pic>
        <p:nvPicPr>
          <p:cNvPr id="578" name="Picture 2" descr="http://www.edu.vantaa.fi/ruusu/wp-content/uploads/2012/03/MC9004363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59632" y="692696"/>
            <a:ext cx="1756816" cy="1008112"/>
          </a:xfrm>
          <a:prstGeom prst="rect">
            <a:avLst/>
          </a:prstGeom>
          <a:noFill/>
        </p:spPr>
      </p:pic>
      <p:sp>
        <p:nvSpPr>
          <p:cNvPr id="579" name="TextBox 578"/>
          <p:cNvSpPr txBox="1"/>
          <p:nvPr/>
        </p:nvSpPr>
        <p:spPr>
          <a:xfrm>
            <a:off x="1835696" y="836712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Л</a:t>
            </a:r>
            <a:endParaRPr lang="ru-RU" sz="3600" b="1" dirty="0"/>
          </a:p>
        </p:txBody>
      </p:sp>
      <p:pic>
        <p:nvPicPr>
          <p:cNvPr id="5124" name="Picture 4" descr="http://hylbom.com/2014-volt/wp-content/uploads/2014/05/sun03-1008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92696"/>
            <a:ext cx="937691" cy="952575"/>
          </a:xfrm>
          <a:prstGeom prst="rect">
            <a:avLst/>
          </a:prstGeom>
          <a:noFill/>
        </p:spPr>
      </p:pic>
      <p:sp>
        <p:nvSpPr>
          <p:cNvPr id="581" name="TextBox 580"/>
          <p:cNvSpPr txBox="1"/>
          <p:nvPr/>
        </p:nvSpPr>
        <p:spPr>
          <a:xfrm>
            <a:off x="3059832" y="836712"/>
            <a:ext cx="54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/>
              <a:t>Б</a:t>
            </a:r>
            <a:endParaRPr lang="ru-RU" sz="3200" b="1" dirty="0"/>
          </a:p>
        </p:txBody>
      </p:sp>
      <p:sp>
        <p:nvSpPr>
          <p:cNvPr id="582" name="Облако 581"/>
          <p:cNvSpPr/>
          <p:nvPr/>
        </p:nvSpPr>
        <p:spPr>
          <a:xfrm>
            <a:off x="3923928" y="764704"/>
            <a:ext cx="988715" cy="64807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produktovik.ru/photo/price/photo_4814.jpg"/>
          <p:cNvPicPr>
            <a:picLocks noChangeAspect="1" noChangeArrowheads="1"/>
          </p:cNvPicPr>
          <p:nvPr/>
        </p:nvPicPr>
        <p:blipFill>
          <a:blip r:embed="rId7" cstate="print"/>
          <a:srcRect l="10080" t="17640" r="29441" b="14321"/>
          <a:stretch>
            <a:fillRect/>
          </a:stretch>
        </p:blipFill>
        <p:spPr bwMode="auto">
          <a:xfrm>
            <a:off x="5148064" y="548680"/>
            <a:ext cx="1134126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4" name="TextBox 583"/>
          <p:cNvSpPr txBox="1"/>
          <p:nvPr/>
        </p:nvSpPr>
        <p:spPr>
          <a:xfrm>
            <a:off x="5580112" y="836713"/>
            <a:ext cx="50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/>
              <a:t>А</a:t>
            </a:r>
            <a:endParaRPr lang="ru-RU" sz="3600" b="1" dirty="0"/>
          </a:p>
        </p:txBody>
      </p:sp>
      <p:pic>
        <p:nvPicPr>
          <p:cNvPr id="5128" name="Picture 8" descr="http://family-planet.ru/wp-content/uploads/2013/08/kul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48680"/>
            <a:ext cx="1085875" cy="1080120"/>
          </a:xfrm>
          <a:prstGeom prst="rect">
            <a:avLst/>
          </a:prstGeom>
          <a:noFill/>
        </p:spPr>
      </p:pic>
      <p:sp>
        <p:nvSpPr>
          <p:cNvPr id="586" name="TextBox 585"/>
          <p:cNvSpPr txBox="1"/>
          <p:nvPr/>
        </p:nvSpPr>
        <p:spPr>
          <a:xfrm>
            <a:off x="6804248" y="764704"/>
            <a:ext cx="48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Т</a:t>
            </a:r>
            <a:endParaRPr lang="ru-RU" sz="2800" b="1" dirty="0"/>
          </a:p>
        </p:txBody>
      </p:sp>
      <p:cxnSp>
        <p:nvCxnSpPr>
          <p:cNvPr id="588" name="Прямая соединительная линия 587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3" name="Прямая соединительная линия 592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4" name="Picture 2" descr="http://hdpix.top/images/58249-white-daisy-flower.jpg"/>
          <p:cNvPicPr>
            <a:picLocks noChangeAspect="1" noChangeArrowheads="1"/>
          </p:cNvPicPr>
          <p:nvPr/>
        </p:nvPicPr>
        <p:blipFill>
          <a:blip r:embed="rId4" cstate="print"/>
          <a:srcRect l="16667" t="4444" r="16667" b="11111"/>
          <a:stretch>
            <a:fillRect/>
          </a:stretch>
        </p:blipFill>
        <p:spPr bwMode="auto">
          <a:xfrm>
            <a:off x="0" y="2348880"/>
            <a:ext cx="1080120" cy="1026114"/>
          </a:xfrm>
          <a:prstGeom prst="rect">
            <a:avLst/>
          </a:prstGeom>
          <a:noFill/>
        </p:spPr>
      </p:pic>
      <p:pic>
        <p:nvPicPr>
          <p:cNvPr id="595" name="Picture 6" descr="http://produktovik.ru/photo/price/photo_4814.jpg"/>
          <p:cNvPicPr>
            <a:picLocks noChangeAspect="1" noChangeArrowheads="1"/>
          </p:cNvPicPr>
          <p:nvPr/>
        </p:nvPicPr>
        <p:blipFill>
          <a:blip r:embed="rId7" cstate="print"/>
          <a:srcRect l="10080" t="17640" r="29441" b="14321"/>
          <a:stretch>
            <a:fillRect/>
          </a:stretch>
        </p:blipFill>
        <p:spPr bwMode="auto">
          <a:xfrm>
            <a:off x="1187624" y="2348880"/>
            <a:ext cx="1134126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6" name="Picture 8" descr="http://family-planet.ru/wp-content/uploads/2013/08/kul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2348880"/>
            <a:ext cx="1085875" cy="1080120"/>
          </a:xfrm>
          <a:prstGeom prst="rect">
            <a:avLst/>
          </a:prstGeom>
          <a:noFill/>
        </p:spPr>
      </p:pic>
      <p:cxnSp>
        <p:nvCxnSpPr>
          <p:cNvPr id="599" name="Прямая соединительная линия 598"/>
          <p:cNvCxnSpPr>
            <a:endCxn id="30722" idx="2"/>
          </p:cNvCxnSpPr>
          <p:nvPr/>
        </p:nvCxnSpPr>
        <p:spPr>
          <a:xfrm>
            <a:off x="4572000" y="1728192"/>
            <a:ext cx="0" cy="5157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03" name="Picture 4" descr="http://hylbom.com/2014-volt/wp-content/uploads/2014/05/sun03-1008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204864"/>
            <a:ext cx="937691" cy="952575"/>
          </a:xfrm>
          <a:prstGeom prst="rect">
            <a:avLst/>
          </a:prstGeom>
          <a:noFill/>
        </p:spPr>
      </p:pic>
      <p:pic>
        <p:nvPicPr>
          <p:cNvPr id="604" name="Picture 6" descr="http://produktovik.ru/photo/price/photo_4814.jpg"/>
          <p:cNvPicPr>
            <a:picLocks noChangeAspect="1" noChangeArrowheads="1"/>
          </p:cNvPicPr>
          <p:nvPr/>
        </p:nvPicPr>
        <p:blipFill>
          <a:blip r:embed="rId7" cstate="print"/>
          <a:srcRect l="10080" t="17640" r="29441" b="14321"/>
          <a:stretch>
            <a:fillRect/>
          </a:stretch>
        </p:blipFill>
        <p:spPr bwMode="auto">
          <a:xfrm>
            <a:off x="5652120" y="2276872"/>
            <a:ext cx="972108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5" name="Picture 8" descr="http://family-planet.ru/wp-content/uploads/2013/08/kul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8125" y="3789040"/>
            <a:ext cx="1085875" cy="1080120"/>
          </a:xfrm>
          <a:prstGeom prst="rect">
            <a:avLst/>
          </a:prstGeom>
          <a:noFill/>
        </p:spPr>
      </p:pic>
      <p:pic>
        <p:nvPicPr>
          <p:cNvPr id="606" name="Picture 2" descr="http://hdpix.top/images/58249-white-daisy-flower.jpg"/>
          <p:cNvPicPr>
            <a:picLocks noChangeAspect="1" noChangeArrowheads="1"/>
          </p:cNvPicPr>
          <p:nvPr/>
        </p:nvPicPr>
        <p:blipFill>
          <a:blip r:embed="rId4" cstate="print"/>
          <a:srcRect l="16667" t="4444" r="16667" b="11111"/>
          <a:stretch>
            <a:fillRect/>
          </a:stretch>
        </p:blipFill>
        <p:spPr bwMode="auto">
          <a:xfrm>
            <a:off x="6372200" y="3861048"/>
            <a:ext cx="936104" cy="889299"/>
          </a:xfrm>
          <a:prstGeom prst="rect">
            <a:avLst/>
          </a:prstGeom>
          <a:noFill/>
        </p:spPr>
      </p:pic>
      <p:pic>
        <p:nvPicPr>
          <p:cNvPr id="608" name="Picture 2" descr="http://hdpix.top/images/58249-white-daisy-flower.jpg"/>
          <p:cNvPicPr>
            <a:picLocks noChangeAspect="1" noChangeArrowheads="1"/>
          </p:cNvPicPr>
          <p:nvPr/>
        </p:nvPicPr>
        <p:blipFill>
          <a:blip r:embed="rId9" cstate="print"/>
          <a:srcRect l="16667" t="4444" r="16667" b="11111"/>
          <a:stretch>
            <a:fillRect/>
          </a:stretch>
        </p:blipFill>
        <p:spPr bwMode="auto">
          <a:xfrm>
            <a:off x="0" y="4653136"/>
            <a:ext cx="1004322" cy="954106"/>
          </a:xfrm>
          <a:prstGeom prst="rect">
            <a:avLst/>
          </a:prstGeom>
          <a:noFill/>
        </p:spPr>
      </p:pic>
      <p:pic>
        <p:nvPicPr>
          <p:cNvPr id="609" name="Picture 2" descr="http://www.edu.vantaa.fi/ruusu/wp-content/uploads/2012/03/MC9004363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63688" y="4581128"/>
            <a:ext cx="1440160" cy="1008112"/>
          </a:xfrm>
          <a:prstGeom prst="rect">
            <a:avLst/>
          </a:prstGeom>
          <a:noFill/>
        </p:spPr>
      </p:pic>
      <p:pic>
        <p:nvPicPr>
          <p:cNvPr id="610" name="Picture 6" descr="http://produktovik.ru/photo/price/photo_4814.jpg"/>
          <p:cNvPicPr>
            <a:picLocks noChangeAspect="1" noChangeArrowheads="1"/>
          </p:cNvPicPr>
          <p:nvPr/>
        </p:nvPicPr>
        <p:blipFill>
          <a:blip r:embed="rId10" cstate="print"/>
          <a:srcRect l="10080" t="17640" r="29441" b="14321"/>
          <a:stretch>
            <a:fillRect/>
          </a:stretch>
        </p:blipFill>
        <p:spPr bwMode="auto">
          <a:xfrm>
            <a:off x="1115616" y="4653136"/>
            <a:ext cx="86409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1" name="Облако 610"/>
          <p:cNvSpPr/>
          <p:nvPr/>
        </p:nvSpPr>
        <p:spPr>
          <a:xfrm>
            <a:off x="3851920" y="4725144"/>
            <a:ext cx="792088" cy="64807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" name="Picture 2" descr="http://hdpix.top/images/58249-white-daisy-flower.jpg"/>
          <p:cNvPicPr>
            <a:picLocks noChangeAspect="1" noChangeArrowheads="1"/>
          </p:cNvPicPr>
          <p:nvPr/>
        </p:nvPicPr>
        <p:blipFill>
          <a:blip r:embed="rId11" cstate="print"/>
          <a:srcRect l="16667" t="4444" r="16667" b="11111"/>
          <a:stretch>
            <a:fillRect/>
          </a:stretch>
        </p:blipFill>
        <p:spPr bwMode="auto">
          <a:xfrm>
            <a:off x="4716016" y="2276872"/>
            <a:ext cx="864096" cy="792088"/>
          </a:xfrm>
          <a:prstGeom prst="rect">
            <a:avLst/>
          </a:prstGeom>
          <a:noFill/>
        </p:spPr>
      </p:pic>
      <p:pic>
        <p:nvPicPr>
          <p:cNvPr id="615" name="Picture 6" descr="http://produktovik.ru/photo/price/photo_4814.jpg"/>
          <p:cNvPicPr>
            <a:picLocks noChangeAspect="1" noChangeArrowheads="1"/>
          </p:cNvPicPr>
          <p:nvPr/>
        </p:nvPicPr>
        <p:blipFill>
          <a:blip r:embed="rId10" cstate="print"/>
          <a:srcRect l="10080" t="17640" r="29441" b="14321"/>
          <a:stretch>
            <a:fillRect/>
          </a:stretch>
        </p:blipFill>
        <p:spPr bwMode="auto">
          <a:xfrm>
            <a:off x="2915816" y="4653136"/>
            <a:ext cx="86409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7" name="Picture 6" descr="http://produktovik.ru/photo/price/photo_4814.jpg"/>
          <p:cNvPicPr>
            <a:picLocks noChangeAspect="1" noChangeArrowheads="1"/>
          </p:cNvPicPr>
          <p:nvPr/>
        </p:nvPicPr>
        <p:blipFill>
          <a:blip r:embed="rId10" cstate="print"/>
          <a:srcRect l="10080" t="17640" r="29441" b="14321"/>
          <a:stretch>
            <a:fillRect/>
          </a:stretch>
        </p:blipFill>
        <p:spPr bwMode="auto">
          <a:xfrm>
            <a:off x="7452320" y="2276872"/>
            <a:ext cx="86409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8" name="Picture 4" descr="http://meninkyzmetim.ucoz.kz/omir_salty/grusha_c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476672"/>
            <a:ext cx="936104" cy="1152128"/>
          </a:xfrm>
          <a:prstGeom prst="rect">
            <a:avLst/>
          </a:prstGeom>
          <a:noFill/>
        </p:spPr>
      </p:pic>
      <p:pic>
        <p:nvPicPr>
          <p:cNvPr id="619" name="Picture 4" descr="http://meninkyzmetim.ucoz.kz/omir_salty/grusha_c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16" y="2132856"/>
            <a:ext cx="827584" cy="1080120"/>
          </a:xfrm>
          <a:prstGeom prst="rect">
            <a:avLst/>
          </a:prstGeom>
          <a:noFill/>
        </p:spPr>
      </p:pic>
      <p:sp>
        <p:nvSpPr>
          <p:cNvPr id="620" name="TextBox 619"/>
          <p:cNvSpPr txBox="1"/>
          <p:nvPr/>
        </p:nvSpPr>
        <p:spPr>
          <a:xfrm>
            <a:off x="8100392" y="908720"/>
            <a:ext cx="51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/>
              <a:t>Р</a:t>
            </a:r>
            <a:endParaRPr lang="ru-RU" sz="3200" b="1" dirty="0"/>
          </a:p>
        </p:txBody>
      </p:sp>
      <p:pic>
        <p:nvPicPr>
          <p:cNvPr id="621" name="Picture 6" descr="http://produktovik.ru/photo/price/photo_4814.jpg"/>
          <p:cNvPicPr>
            <a:picLocks noChangeAspect="1" noChangeArrowheads="1"/>
          </p:cNvPicPr>
          <p:nvPr/>
        </p:nvPicPr>
        <p:blipFill>
          <a:blip r:embed="rId10" cstate="print"/>
          <a:srcRect l="10080" t="17640" r="29441" b="14321"/>
          <a:stretch>
            <a:fillRect/>
          </a:stretch>
        </p:blipFill>
        <p:spPr bwMode="auto">
          <a:xfrm>
            <a:off x="4644008" y="3789040"/>
            <a:ext cx="86409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2" name="Picture 4" descr="http://meninkyzmetim.ucoz.kz/omir_salty/grusha_c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3717032"/>
            <a:ext cx="827584" cy="1080120"/>
          </a:xfrm>
          <a:prstGeom prst="rect">
            <a:avLst/>
          </a:prstGeom>
          <a:noFill/>
        </p:spPr>
      </p:pic>
      <p:pic>
        <p:nvPicPr>
          <p:cNvPr id="623" name="Picture 6" descr="http://produktovik.ru/photo/price/photo_4814.jpg"/>
          <p:cNvPicPr>
            <a:picLocks noChangeAspect="1" noChangeArrowheads="1"/>
          </p:cNvPicPr>
          <p:nvPr/>
        </p:nvPicPr>
        <p:blipFill>
          <a:blip r:embed="rId10" cstate="print"/>
          <a:srcRect l="10080" t="17640" r="29441" b="14321"/>
          <a:stretch>
            <a:fillRect/>
          </a:stretch>
        </p:blipFill>
        <p:spPr bwMode="auto">
          <a:xfrm>
            <a:off x="7308304" y="3861048"/>
            <a:ext cx="86409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3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 descr="Gradient_al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0099FF"/>
            </a:solidFill>
          </a:ln>
        </p:spPr>
      </p:pic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539552" y="0"/>
            <a:ext cx="7632848" cy="22860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00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WordArt 4"/>
          <p:cNvSpPr>
            <a:spLocks noChangeArrowheads="1" noChangeShapeType="1" noTextEdit="1"/>
          </p:cNvSpPr>
          <p:nvPr/>
        </p:nvSpPr>
        <p:spPr bwMode="auto">
          <a:xfrm>
            <a:off x="1043608" y="332656"/>
            <a:ext cx="6480720" cy="151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19"/>
              </a:avLst>
            </a:prstTxWarp>
          </a:bodyPr>
          <a:lstStyle/>
          <a:p>
            <a:pPr algn="ctr"/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kk-KZ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иқырлы конверт” әдісі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http://images.gofreedownload.net/3/thumps_middle/air-mail-envelope-background-111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84076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39552" y="0"/>
            <a:ext cx="8215370" cy="177281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Ақылды үкі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kk-KZ" dirty="0" smtClean="0"/>
              <a:t>Рефлексия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700808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4509120"/>
            <a:ext cx="307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</a:rPr>
              <a:t>     Түсінемін</a:t>
            </a:r>
            <a:r>
              <a:rPr lang="kk-KZ" sz="2800" b="1" dirty="0" smtClean="0"/>
              <a:t> </a:t>
            </a:r>
            <a:endParaRPr lang="ru-RU" sz="2800" b="1" dirty="0"/>
          </a:p>
        </p:txBody>
      </p:sp>
      <p:pic>
        <p:nvPicPr>
          <p:cNvPr id="7" name="Picture 3" descr="C:\Users\Молдир\Desktop\owl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49488"/>
            <a:ext cx="3096344" cy="4608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4221088"/>
            <a:ext cx="2203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/>
              <a:t> </a:t>
            </a:r>
            <a:r>
              <a:rPr lang="kk-KZ" sz="2400" b="1" dirty="0" smtClean="0">
                <a:solidFill>
                  <a:srgbClr val="002060"/>
                </a:solidFill>
              </a:rPr>
              <a:t>Түсіне </a:t>
            </a:r>
          </a:p>
          <a:p>
            <a:r>
              <a:rPr lang="kk-KZ" sz="2400" b="1" dirty="0" smtClean="0">
                <a:solidFill>
                  <a:srgbClr val="002060"/>
                </a:solidFill>
              </a:rPr>
              <a:t>алмаймын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Молдир\Desktop\pink-clip-art-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987823" cy="4149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04248" y="472514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</a:rPr>
              <a:t>Қиналамын</a:t>
            </a:r>
            <a:r>
              <a:rPr lang="kk-KZ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5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25909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/>
              <a:t>                    </a:t>
            </a:r>
          </a:p>
        </p:txBody>
      </p:sp>
      <p:pic>
        <p:nvPicPr>
          <p:cNvPr id="30725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9702">
            <a:off x="6664297" y="2870171"/>
            <a:ext cx="2339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06553" y="260648"/>
            <a:ext cx="56210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Сыныпта ынтымақтастық </a:t>
            </a:r>
          </a:p>
          <a:p>
            <a:pPr algn="ctr"/>
            <a:r>
              <a:rPr lang="kk-KZ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атмосферасын қалыптастыру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772816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Амансың </a:t>
            </a:r>
            <a:r>
              <a:rPr lang="ru-RU" sz="3600" b="1" dirty="0" smtClean="0"/>
              <a:t>ба, алтын </a:t>
            </a:r>
            <a:r>
              <a:rPr lang="ru-RU" sz="3600" b="1" dirty="0" err="1" smtClean="0"/>
              <a:t>күн</a:t>
            </a:r>
            <a:r>
              <a:rPr lang="ru-RU" sz="3600" b="1" dirty="0" smtClean="0"/>
              <a:t>!</a:t>
            </a:r>
          </a:p>
          <a:p>
            <a:r>
              <a:rPr lang="ru-RU" sz="3600" b="1" dirty="0" err="1" smtClean="0"/>
              <a:t>Амансың </a:t>
            </a:r>
            <a:r>
              <a:rPr lang="ru-RU" sz="3600" b="1" dirty="0" smtClean="0"/>
              <a:t>ба, </a:t>
            </a:r>
            <a:r>
              <a:rPr lang="ru-RU" sz="3600" b="1" dirty="0" err="1" smtClean="0"/>
              <a:t>көк аспан</a:t>
            </a:r>
            <a:r>
              <a:rPr lang="ru-RU" sz="3600" b="1" dirty="0" smtClean="0"/>
              <a:t>!</a:t>
            </a:r>
          </a:p>
          <a:p>
            <a:r>
              <a:rPr lang="ru-RU" sz="3600" b="1" dirty="0" err="1" smtClean="0"/>
              <a:t>Амансың </a:t>
            </a:r>
            <a:r>
              <a:rPr lang="ru-RU" sz="3600" b="1" dirty="0" smtClean="0"/>
              <a:t>ба, </a:t>
            </a:r>
            <a:r>
              <a:rPr lang="ru-RU" sz="3600" b="1" dirty="0" err="1" smtClean="0"/>
              <a:t>ұстазым!</a:t>
            </a:r>
            <a:endParaRPr lang="ru-RU" sz="3600" b="1" dirty="0" smtClean="0"/>
          </a:p>
          <a:p>
            <a:r>
              <a:rPr lang="ru-RU" sz="3600" b="1" dirty="0" err="1" smtClean="0"/>
              <a:t>Амансың </a:t>
            </a:r>
            <a:r>
              <a:rPr lang="ru-RU" sz="3600" b="1" dirty="0" smtClean="0"/>
              <a:t>ба, </a:t>
            </a:r>
            <a:r>
              <a:rPr lang="ru-RU" sz="3600" b="1" dirty="0" err="1" smtClean="0"/>
              <a:t>достарым</a:t>
            </a:r>
            <a:r>
              <a:rPr lang="ru-RU" sz="3600" b="1" dirty="0" smtClean="0"/>
              <a:t>!</a:t>
            </a:r>
          </a:p>
          <a:p>
            <a:r>
              <a:rPr lang="ru-RU" sz="3600" b="1" dirty="0" err="1" smtClean="0"/>
              <a:t>Жалқаулықты тастайық,</a:t>
            </a:r>
            <a:endParaRPr lang="ru-RU" sz="3600" b="1" dirty="0" smtClean="0"/>
          </a:p>
          <a:p>
            <a:r>
              <a:rPr lang="ru-RU" sz="3600" b="1" dirty="0" err="1" smtClean="0"/>
              <a:t>Сабағымызды бастайық.</a:t>
            </a:r>
            <a:r>
              <a:rPr lang="ru-RU" sz="3600" dirty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s_10002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014" y="188641"/>
            <a:ext cx="900797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Өткен сабақты пысықтау</a:t>
            </a:r>
          </a:p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“Миға шабуыл” әдісі</a:t>
            </a:r>
          </a:p>
          <a:p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топ:</a:t>
            </a:r>
          </a:p>
          <a:p>
            <a:pPr marL="742950" indent="-742950">
              <a:buAutoNum type="arabicPeriod"/>
            </a:pPr>
            <a:r>
              <a:rPr lang="kk-KZ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Дыбыс деген не?</a:t>
            </a:r>
          </a:p>
          <a:p>
            <a:pPr marL="742950" indent="-7429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Дыбыс нешеге бөлінеді?</a:t>
            </a:r>
          </a:p>
          <a:p>
            <a:pPr marL="742950" indent="-742950"/>
            <a:r>
              <a:rPr lang="kk-K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 топ:</a:t>
            </a:r>
          </a:p>
          <a:p>
            <a:pPr marL="742950" indent="-7429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Дауысты дыбыс нешеге бөлінеді?</a:t>
            </a:r>
          </a:p>
          <a:p>
            <a:pPr marL="742950" indent="-742950">
              <a:buAutoNum type="arabicPeriod"/>
            </a:pPr>
            <a:r>
              <a:rPr lang="kk-KZ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Дауыссыз дыбыс нешеге бөлінеді?</a:t>
            </a:r>
          </a:p>
          <a:p>
            <a:pPr marL="742950" indent="-742950"/>
            <a:r>
              <a:rPr lang="kk-KZ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ІІІ топ:</a:t>
            </a:r>
          </a:p>
          <a:p>
            <a:pPr marL="742950" indent="-7429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Әріп деген не?</a:t>
            </a:r>
          </a:p>
          <a:p>
            <a:pPr marL="742950" indent="-742950">
              <a:buAutoNum type="arabicPeriod"/>
            </a:pPr>
            <a:r>
              <a:rPr lang="kk-KZ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Қазақ тілінде неше әріп, неше таңба бар?</a:t>
            </a:r>
          </a:p>
          <a:p>
            <a:pPr marL="742950" indent="-742950"/>
            <a:r>
              <a:rPr lang="kk-KZ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8" name="Picture 10" descr="приве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6165304"/>
            <a:ext cx="648176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 descr="backgrounds_0004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99px.ru/sstorage/56/2012/06/image_562906121628501708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296144" cy="1440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63367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Сәйкесін 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s://fs00.infourok.ru/images/doc/162/187022/img7.jpg"/>
          <p:cNvPicPr>
            <a:picLocks noChangeAspect="1" noChangeArrowheads="1"/>
          </p:cNvPicPr>
          <p:nvPr/>
        </p:nvPicPr>
        <p:blipFill>
          <a:blip r:embed="rId4" cstate="print"/>
          <a:srcRect l="33750" t="25000" r="28750" b="10000"/>
          <a:stretch>
            <a:fillRect/>
          </a:stretch>
        </p:blipFill>
        <p:spPr bwMode="auto">
          <a:xfrm>
            <a:off x="2051720" y="908720"/>
            <a:ext cx="1152128" cy="14977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1844824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</a:rPr>
              <a:t>10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1270" name="Picture 6" descr="http://usiter.com/uploads/20130422/morozhenoe+v+vafelnom+rozhke+morozhenoe+12139397211_79729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980728"/>
            <a:ext cx="1008112" cy="1234371"/>
          </a:xfrm>
          <a:prstGeom prst="rect">
            <a:avLst/>
          </a:prstGeom>
          <a:noFill/>
        </p:spPr>
      </p:pic>
      <p:pic>
        <p:nvPicPr>
          <p:cNvPr id="11272" name="Picture 8" descr="http://belive.ru/wp-content/uploads/2015/07/%D1%85%D0%BB%D0%B5%D0%B1-arbuz_kz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24944"/>
            <a:ext cx="1883286" cy="1224136"/>
          </a:xfrm>
          <a:prstGeom prst="rect">
            <a:avLst/>
          </a:prstGeom>
          <a:noFill/>
        </p:spPr>
      </p:pic>
      <p:pic>
        <p:nvPicPr>
          <p:cNvPr id="11274" name="Picture 10" descr="http://www.towcesterpestcontrol.co.uk/userimages/wasp.jpg"/>
          <p:cNvPicPr>
            <a:picLocks noChangeAspect="1" noChangeArrowheads="1"/>
          </p:cNvPicPr>
          <p:nvPr/>
        </p:nvPicPr>
        <p:blipFill>
          <a:blip r:embed="rId7" cstate="print"/>
          <a:srcRect l="9866" t="12000" r="4854" b="12000"/>
          <a:stretch>
            <a:fillRect/>
          </a:stretch>
        </p:blipFill>
        <p:spPr bwMode="auto">
          <a:xfrm>
            <a:off x="4355976" y="1052736"/>
            <a:ext cx="1800200" cy="1080120"/>
          </a:xfrm>
          <a:prstGeom prst="rect">
            <a:avLst/>
          </a:prstGeom>
          <a:noFill/>
        </p:spPr>
      </p:pic>
      <p:pic>
        <p:nvPicPr>
          <p:cNvPr id="11276" name="Picture 12" descr="http://www.teenstysovka.com/wp-content/uploads/2015/11/568453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60648"/>
            <a:ext cx="864097" cy="851732"/>
          </a:xfrm>
          <a:prstGeom prst="rect">
            <a:avLst/>
          </a:prstGeom>
          <a:noFill/>
        </p:spPr>
      </p:pic>
      <p:pic>
        <p:nvPicPr>
          <p:cNvPr id="11278" name="Picture 14" descr="http://photosflowery.ru/photo/01/0163f0446ddf0eb2755dc649e620643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2420888"/>
            <a:ext cx="1440160" cy="1180931"/>
          </a:xfrm>
          <a:prstGeom prst="rect">
            <a:avLst/>
          </a:prstGeom>
          <a:noFill/>
        </p:spPr>
      </p:pic>
      <p:pic>
        <p:nvPicPr>
          <p:cNvPr id="11280" name="Picture 16" descr="http://i.t30p.ru/LK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328" y="260648"/>
            <a:ext cx="1296144" cy="1620180"/>
          </a:xfrm>
          <a:prstGeom prst="rect">
            <a:avLst/>
          </a:prstGeom>
          <a:noFill/>
        </p:spPr>
      </p:pic>
      <p:pic>
        <p:nvPicPr>
          <p:cNvPr id="11282" name="Picture 18" descr="http://turkystan.kz/wp-content/uploads/2015/11/RFvVO3bGK0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1196752"/>
            <a:ext cx="1224136" cy="864096"/>
          </a:xfrm>
          <a:prstGeom prst="rect">
            <a:avLst/>
          </a:prstGeom>
          <a:noFill/>
        </p:spPr>
      </p:pic>
      <p:pic>
        <p:nvPicPr>
          <p:cNvPr id="11284" name="Picture 20" descr="http://1.bp.blogspot.com/-shRvpXu-f0Y/TnmLVoOHYxI/AAAAAAAAAGA/g7qZ2-TBCt8/s1600/12461022635axQsBj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2204864"/>
            <a:ext cx="1920213" cy="1440160"/>
          </a:xfrm>
          <a:prstGeom prst="rect">
            <a:avLst/>
          </a:prstGeom>
          <a:noFill/>
        </p:spPr>
      </p:pic>
      <p:pic>
        <p:nvPicPr>
          <p:cNvPr id="11288" name="Picture 24" descr="http://olmea.ru/image/cache/data/f_4a34565be104e-500x500.jpg"/>
          <p:cNvPicPr>
            <a:picLocks noChangeAspect="1" noChangeArrowheads="1"/>
          </p:cNvPicPr>
          <p:nvPr/>
        </p:nvPicPr>
        <p:blipFill>
          <a:blip r:embed="rId13" cstate="print"/>
          <a:srcRect l="30240" t="3024" r="27425" b="27425"/>
          <a:stretch>
            <a:fillRect/>
          </a:stretch>
        </p:blipFill>
        <p:spPr bwMode="auto">
          <a:xfrm>
            <a:off x="7524328" y="1988840"/>
            <a:ext cx="1440160" cy="2016224"/>
          </a:xfrm>
          <a:prstGeom prst="rect">
            <a:avLst/>
          </a:prstGeom>
          <a:noFill/>
        </p:spPr>
      </p:pic>
      <p:pic>
        <p:nvPicPr>
          <p:cNvPr id="11290" name="Picture 26" descr="http://crosti.ru/patterns/00/10/67/fbb5fbe0b2/preview.jpg"/>
          <p:cNvPicPr>
            <a:picLocks noChangeAspect="1" noChangeArrowheads="1"/>
          </p:cNvPicPr>
          <p:nvPr/>
        </p:nvPicPr>
        <p:blipFill>
          <a:blip r:embed="rId14" cstate="print"/>
          <a:srcRect l="13363" r="13141"/>
          <a:stretch>
            <a:fillRect/>
          </a:stretch>
        </p:blipFill>
        <p:spPr bwMode="auto">
          <a:xfrm>
            <a:off x="2195736" y="2492896"/>
            <a:ext cx="1152128" cy="1152128"/>
          </a:xfrm>
          <a:prstGeom prst="rect">
            <a:avLst/>
          </a:prstGeom>
          <a:noFill/>
        </p:spPr>
      </p:pic>
      <p:pic>
        <p:nvPicPr>
          <p:cNvPr id="11292" name="Picture 28" descr="http://s017.radikal.ru/i426/1202/81/8a2eb65525d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584" y="4941168"/>
            <a:ext cx="7848872" cy="21526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627784" y="6165304"/>
            <a:ext cx="100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Буын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427984" y="6027003"/>
            <a:ext cx="51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8144" y="59346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/>
              <a:t>2</a:t>
            </a:r>
            <a:endParaRPr lang="ru-RU" sz="5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452320" y="6021288"/>
            <a:ext cx="497252" cy="83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/>
              <a:t>3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4046E-6 L 0.41198 0.50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0867E-6 L 0.34601 0.351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58382E-6 L 0.19688 0.409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3145 L -0.37014 0.43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4971E-6 L -0.38594 0.72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1676E-6 L 0.40955 0.667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8555E-6 L 0.11423 0.686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1329E-6 L -0.06302 0.794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647E-6 L -0.07466 0.681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50289E-6 L 0.18906 0.4379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5607E-6 L 0.44896 0.665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L 0.18889 0.47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5.78035E-7 L 0.76389 0.7551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0" descr="backgrounds_1000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6835"/>
          <a:stretch/>
        </p:blipFill>
        <p:spPr bwMode="auto">
          <a:xfrm>
            <a:off x="827584" y="764704"/>
            <a:ext cx="7429500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600" b="1" noProof="0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Жұмбақ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3600" b="1" noProof="0" dirty="0" smtClean="0">
              <a:solidFill>
                <a:srgbClr val="FF0000"/>
              </a:solidFill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8194" name="Picture 2" descr="http://images.gofreedownload.net/3/thumps_middle/air-mail-envelope-background-111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52736"/>
            <a:ext cx="684076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84375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Gradient_al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0099FF"/>
            </a:solidFill>
          </a:ln>
        </p:spPr>
      </p:pic>
      <p:sp>
        <p:nvSpPr>
          <p:cNvPr id="15365" name="AutoShape 8"/>
          <p:cNvSpPr>
            <a:spLocks noChangeArrowheads="1"/>
          </p:cNvSpPr>
          <p:nvPr/>
        </p:nvSpPr>
        <p:spPr bwMode="auto">
          <a:xfrm rot="20141042">
            <a:off x="4735028" y="1914959"/>
            <a:ext cx="1499653" cy="503237"/>
          </a:xfrm>
          <a:prstGeom prst="curvedDownArrow">
            <a:avLst>
              <a:gd name="adj1" fmla="val 45804"/>
              <a:gd name="adj2" fmla="val 91609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 rot="-137340">
            <a:off x="5013527" y="3077631"/>
            <a:ext cx="1429002" cy="503237"/>
          </a:xfrm>
          <a:prstGeom prst="curvedDownArrow">
            <a:avLst>
              <a:gd name="adj1" fmla="val 37224"/>
              <a:gd name="adj2" fmla="val 74448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14"/>
          <p:cNvSpPr>
            <a:spLocks noChangeArrowheads="1"/>
          </p:cNvSpPr>
          <p:nvPr/>
        </p:nvSpPr>
        <p:spPr bwMode="auto">
          <a:xfrm>
            <a:off x="3851920" y="4653136"/>
            <a:ext cx="576263" cy="1008062"/>
          </a:xfrm>
          <a:prstGeom prst="curvedLeftArrow">
            <a:avLst>
              <a:gd name="adj1" fmla="val 34986"/>
              <a:gd name="adj2" fmla="val 69972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 rot="4957968">
            <a:off x="2609639" y="2794800"/>
            <a:ext cx="576263" cy="1606978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5986511">
            <a:off x="2330854" y="1310788"/>
            <a:ext cx="693078" cy="1588787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5372" name="WordArt 6"/>
          <p:cNvSpPr>
            <a:spLocks noChangeArrowheads="1" noChangeShapeType="1" noTextEdit="1"/>
          </p:cNvSpPr>
          <p:nvPr/>
        </p:nvSpPr>
        <p:spPr bwMode="auto">
          <a:xfrm>
            <a:off x="3275856" y="1844824"/>
            <a:ext cx="1728912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868144" y="2132856"/>
            <a:ext cx="3275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1" i="1" smtClean="0">
                <a:solidFill>
                  <a:srgbClr val="800000"/>
                </a:solidFill>
                <a:latin typeface="Comic Sans MS" pitchFamily="66" charset="0"/>
              </a:rPr>
              <a:t>қатаң </a:t>
            </a:r>
            <a:r>
              <a:rPr lang="kk-KZ" sz="2800" b="1" i="1" dirty="0" smtClean="0">
                <a:solidFill>
                  <a:srgbClr val="800000"/>
                </a:solidFill>
                <a:latin typeface="Comic Sans MS" pitchFamily="66" charset="0"/>
              </a:rPr>
              <a:t>дыбыс</a:t>
            </a:r>
            <a:endParaRPr lang="ru-RU" sz="28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580112" y="3573016"/>
            <a:ext cx="33124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kk-KZ" sz="2800" b="1" i="1" dirty="0" smtClean="0">
                <a:solidFill>
                  <a:srgbClr val="800000"/>
                </a:solidFill>
                <a:latin typeface="Comic Sans MS" pitchFamily="66" charset="0"/>
              </a:rPr>
              <a:t>сөздің ортасында келеді</a:t>
            </a:r>
            <a:endParaRPr lang="ru-RU" sz="28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395536" y="3861048"/>
            <a:ext cx="3240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kk-KZ" b="1" i="1" dirty="0" smtClean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kk-KZ" sz="2800" b="1" i="1" dirty="0" smtClean="0">
                <a:solidFill>
                  <a:srgbClr val="800000"/>
                </a:solidFill>
                <a:latin typeface="Comic Sans MS" pitchFamily="66" charset="0"/>
              </a:rPr>
              <a:t>сөздің басында келеді </a:t>
            </a:r>
            <a:endParaRPr lang="ru-RU" sz="28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467544" y="2060848"/>
            <a:ext cx="2376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1" i="1" dirty="0" smtClean="0">
                <a:solidFill>
                  <a:srgbClr val="800000"/>
                </a:solidFill>
                <a:latin typeface="Comic Sans MS" pitchFamily="66" charset="0"/>
              </a:rPr>
              <a:t>дауыссыз дыбыс</a:t>
            </a:r>
            <a:endParaRPr lang="ru-RU" sz="28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1187624" y="188640"/>
            <a:ext cx="68580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lang="ru-RU" sz="3600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Жаңа  </a:t>
            </a:r>
            <a:r>
              <a:rPr lang="ru-RU" sz="36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сабақ</a:t>
            </a:r>
            <a:endParaRPr lang="en-US" sz="3600" kern="10" dirty="0" smtClean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835696" y="5661248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1" i="1" dirty="0" smtClean="0">
                <a:solidFill>
                  <a:srgbClr val="800000"/>
                </a:solidFill>
                <a:latin typeface="Comic Sans MS" pitchFamily="66" charset="0"/>
              </a:rPr>
              <a:t>жеке буын жасамайды</a:t>
            </a:r>
            <a:endParaRPr lang="ru-RU" sz="2800" b="1" i="1" dirty="0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Көрсетілім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х дыбыс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8424936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ient_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Оқылым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kk-KZ" sz="4000" b="1" dirty="0" smtClean="0"/>
              <a:t>хат                халат             хайуан              </a:t>
            </a:r>
          </a:p>
          <a:p>
            <a:r>
              <a:rPr lang="kk-KZ" sz="4000" b="1" dirty="0" smtClean="0"/>
              <a:t>хабар           шахмат         хайуанат      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39752" y="1700808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84368" y="1844824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6056" y="1772816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295</Words>
  <Application>Microsoft Office PowerPoint</Application>
  <PresentationFormat>Экран (4:3)</PresentationFormat>
  <Paragraphs>96</Paragraphs>
  <Slides>23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                    </vt:lpstr>
      <vt:lpstr>Слайд 4</vt:lpstr>
      <vt:lpstr>Слайд 5</vt:lpstr>
      <vt:lpstr>Слайд 6</vt:lpstr>
      <vt:lpstr>Слайд 7</vt:lpstr>
      <vt:lpstr>Көрсетілім </vt:lpstr>
      <vt:lpstr>Оқылым</vt:lpstr>
      <vt:lpstr>Слайд 10</vt:lpstr>
      <vt:lpstr>Слайд 11</vt:lpstr>
      <vt:lpstr>Слайд 12</vt:lpstr>
      <vt:lpstr>Слайд 13</vt:lpstr>
      <vt:lpstr>Көрсетілім</vt:lpstr>
      <vt:lpstr>Слайд 15</vt:lpstr>
      <vt:lpstr>Слайд 16</vt:lpstr>
      <vt:lpstr>Өлеңді мәнерлеп оқу</vt:lpstr>
      <vt:lpstr>     “Фишбоун” әдісі</vt:lpstr>
      <vt:lpstr>Буындардан кісі аттарын құрастыр</vt:lpstr>
      <vt:lpstr>Слайд 20</vt:lpstr>
      <vt:lpstr>Слайд 21</vt:lpstr>
      <vt:lpstr>Слайд 22</vt:lpstr>
      <vt:lpstr>Рефлексия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Karim_Gulsim</dc:creator>
  <cp:lastModifiedBy>Karim_Gulsim</cp:lastModifiedBy>
  <cp:revision>14</cp:revision>
  <dcterms:created xsi:type="dcterms:W3CDTF">2018-01-30T13:45:46Z</dcterms:created>
  <dcterms:modified xsi:type="dcterms:W3CDTF">2018-01-30T16:37:14Z</dcterms:modified>
</cp:coreProperties>
</file>