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8"/>
  </p:handoutMasterIdLst>
  <p:sldIdLst>
    <p:sldId id="256" r:id="rId5"/>
    <p:sldId id="260" r:id="rId6"/>
    <p:sldId id="261" r:id="rId7"/>
    <p:sldId id="262" r:id="rId8"/>
    <p:sldId id="286" r:id="rId9"/>
    <p:sldId id="264" r:id="rId10"/>
    <p:sldId id="290" r:id="rId11"/>
    <p:sldId id="274" r:id="rId12"/>
    <p:sldId id="292" r:id="rId13"/>
    <p:sldId id="294" r:id="rId14"/>
    <p:sldId id="270" r:id="rId15"/>
    <p:sldId id="271" r:id="rId16"/>
    <p:sldId id="272" r:id="rId17"/>
    <p:sldId id="295" r:id="rId18"/>
    <p:sldId id="277" r:id="rId19"/>
    <p:sldId id="278" r:id="rId20"/>
    <p:sldId id="279" r:id="rId21"/>
    <p:sldId id="280" r:id="rId22"/>
    <p:sldId id="281" r:id="rId23"/>
    <p:sldId id="282" r:id="rId24"/>
    <p:sldId id="296" r:id="rId25"/>
    <p:sldId id="275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77"/>
    <a:srgbClr val="AEEFFC"/>
    <a:srgbClr val="97EAFB"/>
    <a:srgbClr val="97F1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=""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1.jpeg"/><Relationship Id="rId5" Type="http://schemas.openxmlformats.org/officeDocument/2006/relationships/image" Target="../media/image23.png"/><Relationship Id="rId10" Type="http://schemas.openxmlformats.org/officeDocument/2006/relationships/image" Target="../media/image40.jpeg"/><Relationship Id="rId4" Type="http://schemas.openxmlformats.org/officeDocument/2006/relationships/image" Target="../media/image16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1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openxmlformats.org/officeDocument/2006/relationships/image" Target="../media/image4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2.png"/><Relationship Id="rId10" Type="http://schemas.openxmlformats.org/officeDocument/2006/relationships/image" Target="../media/image16.png"/><Relationship Id="rId19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17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jpe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3.pn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Theme: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best?</a:t>
            </a:r>
            <a:b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Grade: 5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by:Zholzhanova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Ermakhanova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the lesson: Competition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0" y="147359"/>
            <a:ext cx="8538693" cy="1475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14" y="897329"/>
            <a:ext cx="7782433" cy="9135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Third round: "Polyglot” 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71880" y="1591056"/>
            <a:ext cx="843867" cy="83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74" y="2391025"/>
            <a:ext cx="899883" cy="764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91" y="188979"/>
            <a:ext cx="1795065" cy="16219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1" y="232247"/>
            <a:ext cx="833546" cy="8017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45162" y="179938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We can </a:t>
            </a:r>
            <a:r>
              <a:rPr lang="en-US" sz="3600" b="1" dirty="0" smtClean="0"/>
              <a:t>count </a:t>
            </a:r>
            <a:r>
              <a:rPr lang="en-US" sz="3600" b="1" dirty="0"/>
              <a:t>with …  </a:t>
            </a:r>
          </a:p>
          <a:p>
            <a:r>
              <a:rPr lang="en-US" sz="3600" b="1" dirty="0" smtClean="0"/>
              <a:t>We can see with …      </a:t>
            </a:r>
          </a:p>
          <a:p>
            <a:r>
              <a:rPr lang="en-US" sz="3600" b="1" dirty="0" smtClean="0"/>
              <a:t>We </a:t>
            </a:r>
            <a:r>
              <a:rPr lang="en-US" sz="3600" b="1" dirty="0"/>
              <a:t>can touch with … </a:t>
            </a:r>
            <a:endParaRPr lang="en-US" sz="3600" b="1" dirty="0" smtClean="0"/>
          </a:p>
          <a:p>
            <a:r>
              <a:rPr lang="en-US" sz="3600" b="1" dirty="0" smtClean="0"/>
              <a:t>We </a:t>
            </a:r>
            <a:r>
              <a:rPr lang="en-US" sz="3600" b="1" dirty="0"/>
              <a:t>can run with …   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r>
              <a:rPr lang="en-US" sz="3600" b="1" dirty="0"/>
              <a:t>We can hear with … </a:t>
            </a:r>
          </a:p>
          <a:p>
            <a:r>
              <a:rPr lang="en-US" sz="3600" b="1" dirty="0"/>
              <a:t>We can smell with ..   </a:t>
            </a:r>
          </a:p>
          <a:p>
            <a:r>
              <a:rPr lang="en-US" sz="3600" b="1" dirty="0"/>
              <a:t>We can eat with …   </a:t>
            </a:r>
          </a:p>
          <a:p>
            <a:r>
              <a:rPr lang="en-US" sz="3600" b="1" dirty="0"/>
              <a:t>We can bite with …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89771" y="1911252"/>
            <a:ext cx="1049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fingers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89771" y="2496314"/>
            <a:ext cx="75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eyes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89771" y="2957979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hand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94645" y="3599878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legs</a:t>
            </a:r>
            <a:r>
              <a:rPr lang="en-US" sz="2400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50969" y="4179174"/>
            <a:ext cx="879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  </a:t>
            </a:r>
            <a:r>
              <a:rPr lang="en-US" sz="2400" b="1" dirty="0" smtClean="0"/>
              <a:t>ears</a:t>
            </a:r>
            <a:endParaRPr lang="en-US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50969" y="4632911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b="1" dirty="0" smtClean="0"/>
              <a:t>nose</a:t>
            </a:r>
            <a:endParaRPr lang="en-US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50969" y="5212207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b="1" dirty="0" smtClean="0"/>
              <a:t>mouth</a:t>
            </a:r>
            <a:endParaRPr lang="en-US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28445" y="5767953"/>
            <a:ext cx="108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b="1" dirty="0" smtClean="0"/>
              <a:t>teeth</a:t>
            </a:r>
            <a:endParaRPr lang="en-US" sz="2400" b="1" dirty="0"/>
          </a:p>
        </p:txBody>
      </p:sp>
      <p:pic>
        <p:nvPicPr>
          <p:cNvPr id="4098" name="Picture 2" descr="Картинки по запросу to write with fingers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86" y="1474370"/>
            <a:ext cx="1066482" cy="547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eye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86" y="2077575"/>
            <a:ext cx="1088882" cy="57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handwriting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86" y="2816072"/>
            <a:ext cx="1117233" cy="420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ears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86" y="4024044"/>
            <a:ext cx="1114015" cy="44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nos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86" y="4509270"/>
            <a:ext cx="1051696" cy="553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4" descr="Картинки по запросу mouth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3291" y="5111872"/>
            <a:ext cx="1188453" cy="562000"/>
          </a:xfrm>
          <a:prstGeom prst="rect">
            <a:avLst/>
          </a:prstGeom>
        </p:spPr>
      </p:pic>
      <p:pic>
        <p:nvPicPr>
          <p:cNvPr id="4112" name="Picture 16" descr="Картинки по запросу legs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65" y="3157954"/>
            <a:ext cx="385383" cy="794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Картинки по запросу teeth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846" y="5730062"/>
            <a:ext cx="1180849" cy="82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7569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42" y="456739"/>
            <a:ext cx="7357042" cy="1667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6"/>
            <a:ext cx="6242937" cy="11944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Fourth round: </a:t>
            </a:r>
            <a:r>
              <a:rPr lang="en-US" b="1" dirty="0" smtClean="0">
                <a:solidFill>
                  <a:srgbClr val="0070C0"/>
                </a:solidFill>
              </a:rPr>
              <a:t>Game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916541" y="1050778"/>
            <a:ext cx="617511" cy="7841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19" y="271955"/>
            <a:ext cx="1120417" cy="87866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3653" y="2309411"/>
            <a:ext cx="103416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586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84" y="238419"/>
            <a:ext cx="7564279" cy="3066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633" y="772032"/>
            <a:ext cx="6567691" cy="10431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Fifth round: “Do you know?”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2165267" y="3287882"/>
            <a:ext cx="2091262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RTORHEB-?</a:t>
            </a:r>
            <a:endParaRPr lang="ru-RU" dirty="0"/>
          </a:p>
        </p:txBody>
      </p:sp>
      <p:sp>
        <p:nvSpPr>
          <p:cNvPr id="33" name="Облако 32"/>
          <p:cNvSpPr/>
          <p:nvPr/>
        </p:nvSpPr>
        <p:spPr>
          <a:xfrm>
            <a:off x="1849832" y="5217599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EISSRT-?</a:t>
            </a:r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3676821" y="4084597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EIECN-?</a:t>
            </a:r>
            <a:endParaRPr lang="ru-RU" dirty="0"/>
          </a:p>
        </p:txBody>
      </p:sp>
      <p:sp>
        <p:nvSpPr>
          <p:cNvPr id="35" name="Облако 34"/>
          <p:cNvSpPr/>
          <p:nvPr/>
        </p:nvSpPr>
        <p:spPr>
          <a:xfrm>
            <a:off x="6033283" y="4030455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TUNA-?</a:t>
            </a:r>
            <a:endParaRPr lang="ru-RU" dirty="0"/>
          </a:p>
        </p:txBody>
      </p:sp>
      <p:sp>
        <p:nvSpPr>
          <p:cNvPr id="36" name="Облако 35"/>
          <p:cNvSpPr/>
          <p:nvPr/>
        </p:nvSpPr>
        <p:spPr>
          <a:xfrm>
            <a:off x="7759620" y="3344250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PWHENE-?</a:t>
            </a:r>
            <a:endParaRPr lang="ru-RU" dirty="0"/>
          </a:p>
        </p:txBody>
      </p:sp>
      <p:sp>
        <p:nvSpPr>
          <p:cNvPr id="37" name="Облако 36"/>
          <p:cNvSpPr/>
          <p:nvPr/>
        </p:nvSpPr>
        <p:spPr>
          <a:xfrm>
            <a:off x="6233980" y="5450781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NSO-?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333072" y="2348833"/>
            <a:ext cx="2150605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NAGMDRA-?</a:t>
            </a:r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185108" y="3783216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ADD- ?</a:t>
            </a:r>
          </a:p>
        </p:txBody>
      </p:sp>
      <p:sp>
        <p:nvSpPr>
          <p:cNvPr id="28" name="Облако 27"/>
          <p:cNvSpPr/>
          <p:nvPr/>
        </p:nvSpPr>
        <p:spPr>
          <a:xfrm>
            <a:off x="9856107" y="2370232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FWEI-?</a:t>
            </a:r>
            <a:endParaRPr lang="ru-RU" dirty="0"/>
          </a:p>
        </p:txBody>
      </p:sp>
      <p:sp>
        <p:nvSpPr>
          <p:cNvPr id="32" name="Облако 31"/>
          <p:cNvSpPr/>
          <p:nvPr/>
        </p:nvSpPr>
        <p:spPr>
          <a:xfrm>
            <a:off x="9645064" y="3959703"/>
            <a:ext cx="2191957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SHNDBUA-?</a:t>
            </a:r>
            <a:endParaRPr lang="ru-RU" dirty="0"/>
          </a:p>
        </p:txBody>
      </p:sp>
      <p:sp>
        <p:nvSpPr>
          <p:cNvPr id="38" name="Облако 37"/>
          <p:cNvSpPr/>
          <p:nvPr/>
        </p:nvSpPr>
        <p:spPr>
          <a:xfrm>
            <a:off x="8558139" y="5333811"/>
            <a:ext cx="2240690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GDAHURTE-?</a:t>
            </a:r>
            <a:endParaRPr lang="ru-RU" dirty="0"/>
          </a:p>
        </p:txBody>
      </p:sp>
      <p:sp>
        <p:nvSpPr>
          <p:cNvPr id="39" name="Облако 38"/>
          <p:cNvSpPr/>
          <p:nvPr/>
        </p:nvSpPr>
        <p:spPr>
          <a:xfrm>
            <a:off x="-17533" y="5317989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UMM-?</a:t>
            </a:r>
            <a:endParaRPr lang="ru-RU" dirty="0"/>
          </a:p>
        </p:txBody>
      </p:sp>
      <p:sp>
        <p:nvSpPr>
          <p:cNvPr id="40" name="Облако 39"/>
          <p:cNvSpPr/>
          <p:nvPr/>
        </p:nvSpPr>
        <p:spPr>
          <a:xfrm>
            <a:off x="100396" y="670342"/>
            <a:ext cx="2230680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DGANDRA-?</a:t>
            </a:r>
            <a:endParaRPr lang="ru-RU" dirty="0"/>
          </a:p>
        </p:txBody>
      </p:sp>
      <p:sp>
        <p:nvSpPr>
          <p:cNvPr id="41" name="Облако 40"/>
          <p:cNvSpPr/>
          <p:nvPr/>
        </p:nvSpPr>
        <p:spPr>
          <a:xfrm>
            <a:off x="9984283" y="670342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NIUCOS-?</a:t>
            </a:r>
            <a:endParaRPr lang="ru-RU" dirty="0"/>
          </a:p>
        </p:txBody>
      </p:sp>
      <p:sp>
        <p:nvSpPr>
          <p:cNvPr id="42" name="Облако 41"/>
          <p:cNvSpPr/>
          <p:nvPr/>
        </p:nvSpPr>
        <p:spPr>
          <a:xfrm>
            <a:off x="3954633" y="5450781"/>
            <a:ext cx="1885444" cy="12218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CUENL-?</a:t>
            </a:r>
            <a:endParaRPr lang="ru-RU" dirty="0"/>
          </a:p>
        </p:txBody>
      </p:sp>
      <p:pic>
        <p:nvPicPr>
          <p:cNvPr id="3074" name="Picture 2" descr="Картинки по запросу famil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58" y="1297734"/>
            <a:ext cx="3754319" cy="1454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3205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2" grpId="0" animBg="1"/>
      <p:bldP spid="26" grpId="0" animBg="1"/>
      <p:bldP spid="28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8" y="558966"/>
            <a:ext cx="9510243" cy="1654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070" y="988870"/>
            <a:ext cx="7606706" cy="9391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Sixth round </a:t>
            </a:r>
            <a:r>
              <a:rPr lang="en-US" b="1" dirty="0" smtClean="0"/>
              <a:t>“Describing people”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50">
            <a:off x="5253751" y="286194"/>
            <a:ext cx="1733926" cy="545544"/>
          </a:xfrm>
          <a:prstGeom prst="rect">
            <a:avLst/>
          </a:prstGeom>
        </p:spPr>
      </p:pic>
      <p:pic>
        <p:nvPicPr>
          <p:cNvPr id="2050" name="Picture 2" descr="Картинки по запросу unknow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927984"/>
            <a:ext cx="10032642" cy="5076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5398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128789"/>
            <a:ext cx="7065377" cy="11977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F1177"/>
                </a:solidFill>
              </a:rPr>
              <a:t>Seventh round “Who are they?”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AutoShape 2" descr="Картинки по запросу Fireman clipart"/>
          <p:cNvSpPr>
            <a:spLocks noChangeAspect="1" noChangeArrowheads="1"/>
          </p:cNvSpPr>
          <p:nvPr/>
        </p:nvSpPr>
        <p:spPr bwMode="auto">
          <a:xfrm>
            <a:off x="503304" y="21174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6" y="2723091"/>
            <a:ext cx="1964409" cy="1611244"/>
          </a:xfrm>
          <a:prstGeom prst="rect">
            <a:avLst/>
          </a:prstGeom>
        </p:spPr>
      </p:pic>
      <p:pic>
        <p:nvPicPr>
          <p:cNvPr id="1028" name="Picture 4" descr="Картинки по запросу docto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" y="938774"/>
            <a:ext cx="1711862" cy="161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dentis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" y="4686779"/>
            <a:ext cx="1865514" cy="172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police offic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13" y="4686778"/>
            <a:ext cx="1864015" cy="17298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34" name="Picture 10" descr="Картинки по запросу tailo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31" y="995473"/>
            <a:ext cx="1628697" cy="16112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36" name="Picture 12" descr="Картинки по запросу bake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21" y="2701228"/>
            <a:ext cx="1819167" cy="1586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babysitter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03" y="995473"/>
            <a:ext cx="1800311" cy="161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pizza delivery boy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40" y="4686779"/>
            <a:ext cx="1871220" cy="1729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teache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89" y="949950"/>
            <a:ext cx="1923660" cy="1702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Картинки по запросу cashier clipart"/>
          <p:cNvSpPr>
            <a:spLocks noChangeAspect="1" noChangeArrowheads="1"/>
          </p:cNvSpPr>
          <p:nvPr/>
        </p:nvSpPr>
        <p:spPr bwMode="auto">
          <a:xfrm>
            <a:off x="8874572" y="3341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6153" y="4686777"/>
            <a:ext cx="2148732" cy="1729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426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 letter of an English </a:t>
            </a:r>
            <a:r>
              <a:rPr lang="en-US" dirty="0" smtClean="0"/>
              <a:t>alphabet 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63" y="4034304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4" y="2962194"/>
            <a:ext cx="2356954" cy="1593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First day of the week?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the tree?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antonym of the word </a:t>
            </a:r>
            <a:r>
              <a:rPr lang="en-US" i="1" u="sng" dirty="0" smtClean="0"/>
              <a:t>serious?</a:t>
            </a:r>
            <a:endParaRPr lang="ru-RU" i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Eating in the morning is called what?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30303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3312" y="712099"/>
            <a:ext cx="7065377" cy="272701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aims:</a:t>
            </a:r>
            <a:r>
              <a:rPr lang="en-US" sz="31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1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n-US" sz="31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k-KZ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k-KZ" sz="2000" b="1" dirty="0"/>
              <a:t>Ағылшын </a:t>
            </a:r>
            <a:r>
              <a:rPr lang="kk-KZ" sz="2000" b="1" dirty="0" smtClean="0"/>
              <a:t>тілінде,</a:t>
            </a:r>
            <a:r>
              <a:rPr lang="ru-RU" sz="2200" b="1" dirty="0"/>
              <a:t>а</a:t>
            </a:r>
            <a:r>
              <a:rPr lang="ru-RU" sz="2200" b="1" dirty="0" smtClean="0"/>
              <a:t>лған </a:t>
            </a:r>
            <a:r>
              <a:rPr lang="ru-RU" sz="2200" b="1" dirty="0"/>
              <a:t>білімдерін</a:t>
            </a:r>
            <a:r>
              <a:rPr lang="en-US" sz="2200" b="1" dirty="0"/>
              <a:t>, </a:t>
            </a:r>
            <a:r>
              <a:rPr lang="ru-RU" sz="2200" b="1" dirty="0"/>
              <a:t>дағдыларын нақты ситуацияда қолдана білу</a:t>
            </a:r>
            <a:r>
              <a:rPr lang="en-US" sz="2200" b="1" dirty="0"/>
              <a:t>; </a:t>
            </a:r>
            <a:r>
              <a:rPr lang="ru-RU" sz="2200" b="1" dirty="0"/>
              <a:t>ой</a:t>
            </a:r>
            <a:r>
              <a:rPr lang="en-US" sz="2200" b="1" dirty="0"/>
              <a:t>-</a:t>
            </a:r>
            <a:r>
              <a:rPr lang="ru-RU" sz="2200" b="1" dirty="0"/>
              <a:t>өрісін кеңейту</a:t>
            </a:r>
            <a:r>
              <a:rPr lang="en-US" sz="2200" b="1" dirty="0"/>
              <a:t>; </a:t>
            </a:r>
            <a:r>
              <a:rPr lang="ru-RU" sz="2200" b="1" dirty="0"/>
              <a:t>логикалық ойлауды дамыту</a:t>
            </a:r>
            <a:r>
              <a:rPr lang="en-US" sz="2200" b="1" dirty="0"/>
              <a:t>; </a:t>
            </a:r>
            <a:r>
              <a:rPr lang="ru-RU" sz="2200" b="1" dirty="0"/>
              <a:t>тілдік</a:t>
            </a:r>
            <a:r>
              <a:rPr lang="en-US" sz="2200" b="1" dirty="0"/>
              <a:t>, </a:t>
            </a:r>
            <a:r>
              <a:rPr lang="ru-RU" sz="2200" b="1" dirty="0"/>
              <a:t>зияткерлік</a:t>
            </a:r>
            <a:r>
              <a:rPr lang="en-US" sz="2200" b="1" dirty="0"/>
              <a:t>, </a:t>
            </a:r>
            <a:r>
              <a:rPr lang="ru-RU" sz="2200" b="1" dirty="0"/>
              <a:t>танымдық қабілеттерін дамыту</a:t>
            </a:r>
            <a:r>
              <a:rPr lang="en-US" sz="2200" b="1" dirty="0"/>
              <a:t>;</a:t>
            </a:r>
            <a:br>
              <a:rPr lang="en-US" sz="2200" b="1" dirty="0"/>
            </a:br>
            <a:r>
              <a:rPr lang="en-US" sz="2200" b="1" dirty="0"/>
              <a:t>-</a:t>
            </a:r>
            <a:r>
              <a:rPr lang="ru-RU" sz="2200" b="1" dirty="0"/>
              <a:t>Топта жұмыс істеуді білу</a:t>
            </a:r>
            <a:r>
              <a:rPr lang="en-US" sz="2200" b="1" dirty="0"/>
              <a:t>; </a:t>
            </a:r>
            <a:r>
              <a:rPr lang="ru-RU" sz="2200" b="1" dirty="0"/>
              <a:t>ағылшын тіліне қызығушылығын арттыру</a:t>
            </a:r>
            <a:r>
              <a:rPr lang="en-US" sz="2200" b="1" dirty="0"/>
              <a:t>; </a:t>
            </a:r>
            <a:r>
              <a:rPr lang="ru-RU" sz="2200" b="1" dirty="0"/>
              <a:t>қарым</a:t>
            </a:r>
            <a:r>
              <a:rPr lang="en-US" sz="2200" b="1" dirty="0"/>
              <a:t>-</a:t>
            </a:r>
            <a:r>
              <a:rPr lang="ru-RU" sz="2200" b="1" dirty="0"/>
              <a:t>қатынас мәдениетін қалыптастыру</a:t>
            </a:r>
            <a:r>
              <a:rPr lang="en-US" sz="2200" b="1" dirty="0"/>
              <a:t>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6" y="3701139"/>
            <a:ext cx="5019365" cy="8718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27418" y="3903834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The kind:</a:t>
            </a:r>
            <a:r>
              <a:rPr lang="en-US" dirty="0" smtClean="0">
                <a:latin typeface="Comic Sans MS" pitchFamily="66" charset="0"/>
              </a:rPr>
              <a:t> a competition lesson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chimes.wav"/>
            </a:hlinkClick>
          </p:cNvPr>
          <p:cNvSpPr txBox="1"/>
          <p:nvPr/>
        </p:nvSpPr>
        <p:spPr>
          <a:xfrm>
            <a:off x="4119326" y="4869105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Visual aids:</a:t>
            </a:r>
            <a:r>
              <a:rPr lang="en-US" dirty="0" smtClean="0">
                <a:latin typeface="Comic Sans MS" pitchFamily="66" charset="0"/>
              </a:rPr>
              <a:t> interactive board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251740" y="1802287"/>
            <a:ext cx="677073" cy="7027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8" y="3581113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09" y="765261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194161" y="3309071"/>
            <a:ext cx="834274" cy="10598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08" y="1015488"/>
            <a:ext cx="1080779" cy="730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3495000" y="5477259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  <p:sp>
        <p:nvSpPr>
          <p:cNvPr id="28" name="5-конечная звезда 27"/>
          <p:cNvSpPr/>
          <p:nvPr/>
        </p:nvSpPr>
        <p:spPr>
          <a:xfrm>
            <a:off x="2548991" y="1132885"/>
            <a:ext cx="388418" cy="283221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0470" y="1900280"/>
            <a:ext cx="388418" cy="283221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7"/>
            <a:ext cx="7065377" cy="1829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great Kazakh </a:t>
            </a:r>
            <a:r>
              <a:rPr lang="en-US" dirty="0" smtClean="0"/>
              <a:t>poet …..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2135620" y="2287880"/>
            <a:ext cx="876306" cy="86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786606" y="1027927"/>
            <a:ext cx="1226279" cy="80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4388052" y="3620915"/>
            <a:ext cx="1265213" cy="114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3605426"/>
            <a:ext cx="899883" cy="7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1" y="4418761"/>
            <a:ext cx="1010721" cy="683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24">
            <a:off x="2076327" y="4078895"/>
            <a:ext cx="1010721" cy="68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700">
            <a:off x="2602310" y="4475404"/>
            <a:ext cx="1010721" cy="68338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an English poem…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8025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attention!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Картинки по запросу by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67" y="1536477"/>
            <a:ext cx="6338272" cy="2109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7660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moment: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1" y="4840168"/>
            <a:ext cx="4443789" cy="93108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19326" y="3782454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Greeting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hlinkClick r:id="" action="ppaction://hlinkshowjump?jump=nextslide">
              <a:snd r:embed="rId6" name="chimes.wav"/>
            </a:hlinkClick>
          </p:cNvPr>
          <p:cNvSpPr txBox="1"/>
          <p:nvPr/>
        </p:nvSpPr>
        <p:spPr>
          <a:xfrm>
            <a:off x="4050371" y="5039084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Divide into 2 teams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5644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2" y="889686"/>
            <a:ext cx="7065377" cy="47909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Our game consists of 7 rounds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Who is the fastest?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Who knows more words?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Polyglot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Game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Describing people.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Do you know...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Who are they?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290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3312" y="712099"/>
            <a:ext cx="7065377" cy="272701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8034" y="1573873"/>
            <a:ext cx="6959112" cy="4814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mic Sans MS" pitchFamily="66" charset="0"/>
              </a:rPr>
              <a:t>A tidy tiger tied a tighter tie to tidy her tiny tail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0077" y="281212"/>
            <a:ext cx="389241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atin typeface="Comic Sans MS" pitchFamily="66" charset="0"/>
              </a:rPr>
              <a:t>Tongue </a:t>
            </a:r>
            <a:r>
              <a:rPr lang="en-US" sz="4000" b="1" dirty="0">
                <a:latin typeface="Comic Sans MS" pitchFamily="66" charset="0"/>
              </a:rPr>
              <a:t>twister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647" b="25802"/>
          <a:stretch/>
        </p:blipFill>
        <p:spPr>
          <a:xfrm>
            <a:off x="7487146" y="1573873"/>
            <a:ext cx="4013688" cy="4633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2"/>
            <a:ext cx="8305046" cy="1289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429" y="272968"/>
            <a:ext cx="7588260" cy="2560383"/>
          </a:xfrm>
        </p:spPr>
        <p:txBody>
          <a:bodyPr/>
          <a:lstStyle/>
          <a:p>
            <a:pPr algn="l"/>
            <a:r>
              <a:rPr lang="en-US" dirty="0"/>
              <a:t> </a:t>
            </a:r>
            <a:r>
              <a:rPr lang="en-US" dirty="0" smtClean="0"/>
              <a:t>               “</a:t>
            </a:r>
            <a:r>
              <a:rPr lang="en-US" b="1" dirty="0" smtClean="0"/>
              <a:t>Introducing”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1 </a:t>
            </a:r>
            <a:r>
              <a:rPr lang="en-US" b="1" dirty="0" err="1" smtClean="0"/>
              <a:t>st</a:t>
            </a:r>
            <a:r>
              <a:rPr lang="en-US" b="1" dirty="0" smtClean="0"/>
              <a:t> Team          2 </a:t>
            </a:r>
            <a:r>
              <a:rPr lang="en-US" b="1" dirty="0" err="1" smtClean="0"/>
              <a:t>nd</a:t>
            </a:r>
            <a:r>
              <a:rPr lang="en-US" b="1" dirty="0" smtClean="0"/>
              <a:t> Team</a:t>
            </a:r>
            <a:br>
              <a:rPr lang="en-US" b="1" dirty="0" smtClean="0"/>
            </a:br>
            <a:r>
              <a:rPr lang="en-US" dirty="0" err="1" smtClean="0"/>
              <a:t>Intelligents</a:t>
            </a:r>
            <a:r>
              <a:rPr lang="en-US" dirty="0" smtClean="0"/>
              <a:t>             </a:t>
            </a:r>
            <a:r>
              <a:rPr lang="en-US" dirty="0" err="1" smtClean="0"/>
              <a:t>Clevers</a:t>
            </a:r>
            <a:r>
              <a:rPr lang="en-US" dirty="0" smtClean="0"/>
              <a:t>             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8779086" y="1946443"/>
            <a:ext cx="581024" cy="6030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71" y="4703792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626113" y="2448388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10130568" y="3514951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60136" y="93914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" y="4957683"/>
            <a:ext cx="1506835" cy="14470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518618" y="3863703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8" y="2567987"/>
            <a:ext cx="717409" cy="4403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611358" y="825811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4721" y="132022"/>
            <a:ext cx="735724" cy="874636"/>
          </a:xfrm>
          <a:prstGeom prst="rect">
            <a:avLst/>
          </a:prstGeom>
        </p:spPr>
      </p:pic>
      <p:pic>
        <p:nvPicPr>
          <p:cNvPr id="5122" name="Picture 2" descr="Картинки по запросу intelligent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77" y="3008377"/>
            <a:ext cx="3222492" cy="356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clever clip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58" y="3050075"/>
            <a:ext cx="3544758" cy="3524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43" y="166010"/>
            <a:ext cx="8305046" cy="205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601" y="438991"/>
            <a:ext cx="8136557" cy="1481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First </a:t>
            </a:r>
            <a:r>
              <a:rPr lang="en-US" b="1" dirty="0">
                <a:solidFill>
                  <a:srgbClr val="00B050"/>
                </a:solidFill>
              </a:rPr>
              <a:t>round: “Who is the </a:t>
            </a:r>
            <a:r>
              <a:rPr lang="en-US" b="1" dirty="0" smtClean="0">
                <a:solidFill>
                  <a:srgbClr val="00B050"/>
                </a:solidFill>
              </a:rPr>
              <a:t>fastest?”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" y="2438781"/>
            <a:ext cx="5019365" cy="8718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47" y="2315113"/>
            <a:ext cx="5463868" cy="102689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7" y="3414461"/>
            <a:ext cx="4443789" cy="931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441976" y="392709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88" y="931716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5" y="1623418"/>
            <a:ext cx="899883" cy="764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455608" y="3052718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434370" y="1032567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640572" y="-22336"/>
            <a:ext cx="1093134" cy="739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322693" y="260415"/>
            <a:ext cx="696731" cy="7456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4935858" y="5587977"/>
            <a:ext cx="1031290" cy="6752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14818" y="2586184"/>
            <a:ext cx="395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2.What colors are on Kazakhstan Flag?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9" name="TextBox 28">
            <a:hlinkClick r:id="" action="ppaction://hlinkshowjump?jump=nextslide">
              <a:snd r:embed="rId15" name="chimes.wav"/>
            </a:hlinkClick>
          </p:cNvPr>
          <p:cNvSpPr txBox="1"/>
          <p:nvPr/>
        </p:nvSpPr>
        <p:spPr>
          <a:xfrm>
            <a:off x="896153" y="2461024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1.How many seasons in a year?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8166" y="3673212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3. How many months in a year?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76" y="3388551"/>
            <a:ext cx="4443789" cy="9310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31955" y="3647587"/>
            <a:ext cx="3765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10386" y="3704094"/>
            <a:ext cx="333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How many days in a week?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" y="4473170"/>
            <a:ext cx="4443789" cy="93108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22675" y="4602447"/>
            <a:ext cx="3879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5. How many  letters are there </a:t>
            </a:r>
          </a:p>
          <a:p>
            <a:r>
              <a:rPr lang="en-US" b="1" dirty="0" smtClean="0">
                <a:latin typeface="Comic Sans MS" pitchFamily="66" charset="0"/>
              </a:rPr>
              <a:t>in English alphabet?</a:t>
            </a:r>
          </a:p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78" y="4486632"/>
            <a:ext cx="6107394" cy="87182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723771" y="4676624"/>
            <a:ext cx="4665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6.What color are the leaves in autumn</a:t>
            </a:r>
            <a:r>
              <a:rPr lang="en-US" dirty="0" smtClean="0">
                <a:latin typeface="Comic Sans MS" pitchFamily="66" charset="0"/>
              </a:rPr>
              <a:t>?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287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0" y="147358"/>
            <a:ext cx="8538693" cy="20467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14" y="897328"/>
            <a:ext cx="7782433" cy="13418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Second </a:t>
            </a:r>
            <a:r>
              <a:rPr lang="en-US" b="1" dirty="0">
                <a:solidFill>
                  <a:srgbClr val="0070C0"/>
                </a:solidFill>
              </a:rPr>
              <a:t>round</a:t>
            </a:r>
            <a:r>
              <a:rPr lang="en-US" b="1" dirty="0" smtClean="0">
                <a:solidFill>
                  <a:srgbClr val="0070C0"/>
                </a:solidFill>
              </a:rPr>
              <a:t>:”Who know more words?”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71880" y="1591056"/>
            <a:ext cx="843867" cy="83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84" y="3459971"/>
            <a:ext cx="899883" cy="764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91" y="188979"/>
            <a:ext cx="1795065" cy="16219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3" y="599081"/>
            <a:ext cx="833546" cy="801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13" y="2595007"/>
            <a:ext cx="4644661" cy="806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12" y="4373120"/>
            <a:ext cx="4630435" cy="803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492" y="2550005"/>
            <a:ext cx="4615318" cy="800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583" y="4373120"/>
            <a:ext cx="5023539" cy="8718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6831" y="2625044"/>
            <a:ext cx="175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Bedroom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7074" y="2595007"/>
            <a:ext cx="2177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Living room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5443" y="4469818"/>
            <a:ext cx="1892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Bathroom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47074" y="4469818"/>
            <a:ext cx="1464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Kitchen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528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76" y="224259"/>
            <a:ext cx="8538693" cy="1332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9116" y="278748"/>
            <a:ext cx="7782433" cy="13418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Key: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71880" y="1591056"/>
            <a:ext cx="843867" cy="83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84" y="3459971"/>
            <a:ext cx="899883" cy="764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91" y="188979"/>
            <a:ext cx="1795065" cy="16219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3" y="599081"/>
            <a:ext cx="833546" cy="801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07" y="1775635"/>
            <a:ext cx="4644661" cy="2269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15" y="4068026"/>
            <a:ext cx="4630435" cy="236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157" y="1557009"/>
            <a:ext cx="4615318" cy="243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157" y="3991098"/>
            <a:ext cx="5023539" cy="2439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5232" y="1990102"/>
            <a:ext cx="38593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Bedroom: bed, pillow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Poster,wardrobe,desk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3317" y="2087901"/>
            <a:ext cx="43756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Living room: sofa, carpet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rgbClr val="FFC000"/>
                </a:solidFill>
              </a:rPr>
              <a:t>urtains, armchair.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688" y="4450826"/>
            <a:ext cx="41365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Bathroom: mirror, bath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Toilet, washbasin.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2927" y="4450826"/>
            <a:ext cx="49694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Kitchen: fridge, sink, cooker,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Table, chair.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19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96391492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31DFE-ADDA-40FD-A6A5-EFD850C1BD2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tf96391492</Template>
  <TotalTime>0</TotalTime>
  <Words>305</Words>
  <Application>Microsoft Office PowerPoint</Application>
  <PresentationFormat>Произвольный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tf96391492</vt:lpstr>
      <vt:lpstr>Theme: Who is the best?  Grade: 5 Executed by:Zholzhanova A. Ermakhanova A. Type of the lesson: Competition</vt:lpstr>
      <vt:lpstr> The aims:       Ағылшын тілінде,алған білімдерін, дағдыларын нақты ситуацияда қолдана білу; ой-өрісін кеңейту; логикалық ойлауды дамыту; тілдік, зияткерлік, танымдық қабілеттерін дамыту; -Топта жұмыс істеуді білу; ағылшын тіліне қызығушылығын арттыру; қарым-қатынас мәдениетін қалыптастыру.  </vt:lpstr>
      <vt:lpstr>Organizational moment:</vt:lpstr>
      <vt:lpstr>Our game consists of 7 rounds: Who is the fastest? Who knows more words? Polyglot Game Describing people. Do you know... Who are they?  </vt:lpstr>
      <vt:lpstr>     </vt:lpstr>
      <vt:lpstr>                “Introducing”  1 st Team          2 nd Team Intelligents             Clevers              </vt:lpstr>
      <vt:lpstr>First round: “Who is the fastest?” </vt:lpstr>
      <vt:lpstr>Second round:”Who know more words?”   </vt:lpstr>
      <vt:lpstr> Key:</vt:lpstr>
      <vt:lpstr>Third round: "Polyglot”    </vt:lpstr>
      <vt:lpstr>Fourth round: Game </vt:lpstr>
      <vt:lpstr>Fifth round: “Do you know?” </vt:lpstr>
      <vt:lpstr>Sixth round “Describing people” </vt:lpstr>
      <vt:lpstr>Seventh round “Who are they?” </vt:lpstr>
      <vt:lpstr>The 4th letter of an English alphabet : </vt:lpstr>
      <vt:lpstr>First day of the week?</vt:lpstr>
      <vt:lpstr>What colour is the tree? </vt:lpstr>
      <vt:lpstr>What antonym of the word serious?</vt:lpstr>
      <vt:lpstr>Eating in the morning is called what? </vt:lpstr>
      <vt:lpstr>The great Kazakh poet …..</vt:lpstr>
      <vt:lpstr>Tell an English poem…</vt:lpstr>
      <vt:lpstr>Thank you for attention!</vt:lpstr>
      <vt:lpstr>Слайд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2017-02-24T18:17:46Z</dcterms:created>
  <dcterms:modified xsi:type="dcterms:W3CDTF">2017-12-11T05:55:50Z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