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60" r:id="rId2"/>
    <p:sldId id="463" r:id="rId3"/>
    <p:sldId id="464" r:id="rId4"/>
    <p:sldId id="430" r:id="rId5"/>
    <p:sldId id="439" r:id="rId6"/>
    <p:sldId id="376" r:id="rId7"/>
    <p:sldId id="309" r:id="rId8"/>
    <p:sldId id="317" r:id="rId9"/>
    <p:sldId id="370" r:id="rId10"/>
    <p:sldId id="423" r:id="rId11"/>
    <p:sldId id="455" r:id="rId12"/>
    <p:sldId id="466" r:id="rId13"/>
    <p:sldId id="467" r:id="rId14"/>
    <p:sldId id="440" r:id="rId15"/>
    <p:sldId id="468" r:id="rId16"/>
    <p:sldId id="465" r:id="rId17"/>
    <p:sldId id="469" r:id="rId18"/>
    <p:sldId id="470" r:id="rId19"/>
    <p:sldId id="471" r:id="rId20"/>
    <p:sldId id="472" r:id="rId21"/>
    <p:sldId id="473" r:id="rId22"/>
    <p:sldId id="462" r:id="rId23"/>
    <p:sldId id="461" r:id="rId24"/>
    <p:sldId id="431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8EA"/>
    <a:srgbClr val="800000"/>
    <a:srgbClr val="66FF99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81473" autoAdjust="0"/>
  </p:normalViewPr>
  <p:slideViewPr>
    <p:cSldViewPr>
      <p:cViewPr varScale="1">
        <p:scale>
          <a:sx n="69" d="100"/>
          <a:sy n="69" d="100"/>
        </p:scale>
        <p:origin x="10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5587C-68DF-4B25-9AEB-17E3DCC687E4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A61F7-7042-43DE-9D13-A8DE470578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5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61F7-7042-43DE-9D13-A8DE470578F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0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2C6A-3881-4253-AA64-A37115FE02F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3C4-F31E-4AD1-ABD6-949D871082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2C6A-3881-4253-AA64-A37115FE02F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3C4-F31E-4AD1-ABD6-949D871082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2C6A-3881-4253-AA64-A37115FE02F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3C4-F31E-4AD1-ABD6-949D871082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2C6A-3881-4253-AA64-A37115FE02F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3C4-F31E-4AD1-ABD6-949D871082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2C6A-3881-4253-AA64-A37115FE02F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3C4-F31E-4AD1-ABD6-949D871082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2C6A-3881-4253-AA64-A37115FE02F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3C4-F31E-4AD1-ABD6-949D871082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2C6A-3881-4253-AA64-A37115FE02F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3C4-F31E-4AD1-ABD6-949D871082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2C6A-3881-4253-AA64-A37115FE02F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3C4-F31E-4AD1-ABD6-949D871082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2C6A-3881-4253-AA64-A37115FE02F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3C4-F31E-4AD1-ABD6-949D871082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2C6A-3881-4253-AA64-A37115FE02F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3C4-F31E-4AD1-ABD6-949D871082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2C6A-3881-4253-AA64-A37115FE02F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3C4-F31E-4AD1-ABD6-949D871082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52C6A-3881-4253-AA64-A37115FE02F6}" type="datetimeFigureOut">
              <a:rPr lang="ru-RU" smtClean="0"/>
              <a:pPr/>
              <a:t>12.12.2019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03C4-F31E-4AD1-ABD6-949D871082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2" y="22312"/>
            <a:ext cx="9144000" cy="47667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kk-KZ" dirty="0" smtClean="0">
                <a:solidFill>
                  <a:schemeClr val="bg1"/>
                </a:solidFill>
              </a:rPr>
              <a:t>ТОПҚА БӨЛІНУ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6"/>
            <a:ext cx="4041775" cy="25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6672"/>
            <a:ext cx="4537520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ssyk's Golden Cataphract Warrior (close view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19" y="570993"/>
            <a:ext cx="4150867" cy="2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/>
          <p:cNvPicPr>
            <a:picLocks noGrp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8" t="26641" r="433" b="14285"/>
          <a:stretch/>
        </p:blipFill>
        <p:spPr bwMode="auto">
          <a:xfrm>
            <a:off x="3203848" y="3404426"/>
            <a:ext cx="4391471" cy="3600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9235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TExMWFRUXGSAbGBgYGBgeIBoeGhodGBodHh8fHSghGR8lHRUaITEhJSkrLi4uFx8zODMtNygtLisBCgoKBQUFDgUFDisZExkrKysrKysrKysrKysrKysrKysrKysrKysrKysrKysrKysrKysrKysrKysrKysrKysrK//AABEIALQBGAMBIgACEQEDEQH/xAAcAAABBQEBAQAAAAAAAAAAAAAEAgMFBgcAAQj/xABBEAACAQIEAwUFBwMCBgEFAAABAhEAAwQSITEFQVEGImFxgQcTMpGhFCNCUrHB0XKC4TNiFUOSovDxshZTY4Pi/8QAFAEBAAAAAAAAAAAAAAAAAAAAAP/EABQRAQAAAAAAAAAAAAAAAAAAAAD/2gAMAwEAAhEDEQA/ANZx10qhygk7aaxPP0qIxvEntBFs2vfDXN3gpHodya94hxm6jH7kwOZ/xUe/aT89tY8aAl+1KIQLtq7aJ/MunzGlFpxK1dAbuEGY7wnodDUFiO1NlSAUcA81Mj5Gkf8AFMFd3yE/7kj9CKCVTB4gEMnuRqSQBAP5Rt6zRdq0WuS3xDuyCY6zHKP1pOE4orDLbykxA1+pnpXlzEhCFidJPWP8kzQNcXYM4TJIXnprPKvQzOAqzKggiI0HKDofnTFzE5VEoS7DvZTEa6RPOmhbaBlulTMkXAQTPiNKDrtrXvhWJHxKSp8uYkV49tQAFJRvzNPl8QokF7ZEWgZ7pO4I6mNqKfDkCGVgpJMJsD5jlQMYHhhlHz67nx1/MN/Wpa7fCK1w6ToP2pjh5JRVPiPJRQeIuM7i3lDxuVYjLryB3gUHli9IJGZiZlR8JXnM7Ui5h4h0cqDuA3PyMiKbDJmADFTtDAg/OpD3UtntuBIiCoIPqKD2xcyqWJEZZkCJI68q9GORlAYaHXnHzGldbsuZV1AUDTKdJ69ZobCTOQrDHdvDpsKCRw9tTGXY6nWdB40JjTncjLM6AkePWIqRsQFk6D9uVBvh01y3OfSYoI21hJfKrFSJ1Uxr00MfSnRaBGR8t2BHfUGGnmdzRJSDplcRzMGfWnf+HmAZ7w1AER9ZoIC5wi0zGbTWzBXNbfT/AKTT3C+AtauA/aC6rrkZdZPwifOpbFW2OpUgkaz168xRWEtEfFvufPlQBYziVy3otosB+Lr8qB/+p3G9sfM03fssHZrbZVPITp8v4509E5S5W4pPeGWSo8xBoI0dt0JK4jDMoB30YefhRNniGCvapdKHzoI8Bw2IuuLZuWm1lg2hjqp1qGxXZi5/yjbvkHWIR/ARprQXC3gHA+7dbo15603g7hw65BbyBiTEHTqfCobsZgLy3mL+9QIPgfq2gg8xzq73Mba+FnQ8jJFBWMdY969kE/dK4a5/bqojxNW63i0OxFRV7B4Z5AZRO8Nv6bU2/CmA+7uA+BoJx7asO8Aw8QDUde7P2DqFKH/YxX6DSo5lxFtcwBJ6A/UU6OOOrZWWdtYjegXc4A4/0758rig/UQaGPCylwXnw6PcH41MnzgwZ+dSljjCNuIo61fVtiKCOs8cQmG7p6HQ/I11H4u0pU5lDQCYIBrqCGvYu4qS2UyN+YPiNqjsTY94oLpadGgHcN4yV0pWJaWBWJI7wE7+c/tRHvSjjIO8ywRynYedBCN2fw7N3Bdtkc0bMDO+m9M4zsTf1y3Ldwcg6x9RU8gZSG2Zp5D9Dr6TT2DzloLMsGTqf0P8ANBH9lOANZLtcQK7aQpJAUfyaMxPffKGUgEzmUGdfQiKJ4neuIAy5YO4Mz9NqHsYBcoZGILHUfEAdyJO1AvENaVgJPdkQNfpzpl7TOGyPLcp0MDkQf1iiLVkuTnuKSDAygHTxHWnLWEZZCwwbTc6T4GgCfHOhtg2yBz/LJGpJG/yonDY0l8qOGBO+o057aGKRxK+bQVJ0G5HU7DXSPWnsIqhRcbKCQe9EQvOek0EpYWZbrt5VGjhLKxcNmO45b7zG9QPGLV1n97ZxTqPysjhI5QQPrUfbx+NT4lLLr37b5hp4b0FwwWDaGDKBOnLbw5UzhbT2w8goN9FEk7CI0Pyqr4Xta8wbhU9GFTVjtK/MK3lQHYbFEKWdhHIbN9OXpRlq9mQFtJ15GAN9aDw3F7V45WtkFtNt/lRd6NF/DufBF1+poPHvIie9vMqjfvkAKOQE+FVXi3tRwtoxaV72upXQek71n/H0u4gfaXuM5uXSLdsyQFzELHTQVF4/CNaMXUKk7HkfI0G08E7c4LFaC4EY/guCD9dDVgW1Gtsx4bg/x6V87cL7P3cU+Swhc8yPhXzOwrW+weBu4O4+DvXPeSgu2zrH5XUT0MUF0s3gQSdCNx0oHHXgiy5hWB2mSTsPARzpy22ZmI2JjzC7n56UJxG4rXApbY7AgedABZuK5AXMrEwNA3LryFHOnwqApy6NET40DdsKLhUBSZ0M6jproaXi3DH4RnDGSu/7GgebFgHuqUy/iI1j13HrTWNVbgGZFJncaH+Z9aIu32I7ygEKIQ6z46a+dK4U6mQEUa66ztz6igKSyQmVDqqyC8nU7Tz61W7q2j8aZD1tmRqeh1qzYm5lts3Nv30/Sq/9ltwSQYBAiYHU9RQCDg+Zc9t1ZZjXumemvOhcRhr1vdXWOYn9qlPc5STlVrbAnISYE+OomnsF71gMzlEUQIiT0iNDrpQVfCdqGH/NZT0f/NWzgHE3vBs+V1EAaDc/4qMuS8i5aS8JOrIu3WV29al8Dhrdi13F9yG1OUEwz6A+gFBKPwq02uWD1H/kUw/CmEZH0A2NRq4J2E28Rn8yQaHvribYIl1PI6kDxoJO975BEGI5fzyr2q5Y49jbRi4UuIJ72x8J8a6gYxd+60So0MkqYOuwIIojh2OUL3mdSPxMNN4FFHhgDwpdWPJhIk01Y4eytqquoOuXX6UEnY4kSNGS4PrRVvELl95kyltxpJP4R49ai7eGttcEJDRqYI06dNdqlcRYbpoBpHU9fIbUEfiMYc3wZ2XoSPEkTpApdy8O7LEAiYOmvmOdMZSo1BEnbX67iuJiVGqnU5eR6TQP3XlS3u1Y6ZWXX101ojAXWa2sAyGgiOXmddKYw2DzIVQlSPEA6+VJm/bA89c/TlBX96A21i8zm2QPmCI8jrQt0q90LH3VqGYAbn8Cx/3EeVEX8UVtG5cTK0baExsBI6mB60hMLksQ7BXeXYx+I6x6aD0oB+Lu11hkc5QNAJ0PUxqPlQVqywBdwD4g6nUagrB60uxiDt8ZjWDBGszDa6edEW8WruQ0KeRPUdAevhQADJclWhhpHvADM+cMPnQTdn7Ly6B0y7m0SQPEowmPKamLgUjrBgg7A8onn61JYfEJasu6qRA2PM7ADzNBG8A4JctNne8LqsvcIEb6lj6VJ4bFW3DydGlf7Rp9dTTSkWcOA5gKsMegHec/tVXvm0iqxvoguk3Q+oCWRsAp3J2oFcQ7PXcOJw8X7K7WzAdR/tOzfrVZ4hiLd9lKE+/H3aWmEEM+kkHpSOK+0hLcfZi7jmbgy+R8apXHu2F3EuHfIGGzIsMP7pmg37h4tYC3hsKBLXDlERqQMzsfClW7ouXnxAiEmzZ8ST328p09K+ZLvEmYyWcnqWNKt8ZvKABdugDYB2geWtB9WYchRA5CB6c/U1Eqms3dBO/j5GRBr50w/arFIZXE3gRzzT+tWHhftQx1uA1xLy/luL+41oNtLgwNBm1J+mnKK9LDIVjXqeZB5HYCqTwj2o4O4R7+29hyIJjMvzGsVoOAv2b1vPaYFGM5kPMabGgHDE6u4BK6aDXwjl86d4fagEnnp5jcnrSb/DWPwsD/ANp/g0dh7QQRyUfXc0AuIvC7At3F05Tr8txTPuIMMkqTJy76D60DigjmTl1OpI+XQj50e9420NtCNDIJkz135UDb2l1CAkmCJmfUDlTVu07MYGp5RoBudNCNact8TYGGUHlI7p18G/ajE4skhSYY/mBH1GlAHhcITCkwWGv9PjI/eicVjFSUMrnEhiDEbDXyFGNZAkhYY6b9dKH4v3stuARuRz+hmgFFpWSJDxMAEGOe+80i3cZAIdl8D3p66N/NMvhEMACI6EyY+R0p/wB1dVSGZSxMhSM8r9DQeY4I6hbtlXzDvZTlPhpXV7aZdc4GYEABTv6HauoEm+ruGW4pjSCY2r37OzXJKqOcjQfSvLeDtloKlwdNwYnx3oy3wtbbBlZumUsY1/igTdura1dufM8z+wp+9fRkM6jw5/KhMTiFuLkt5Wg66gn5GmGsqVUaodtND9NN6ALEYxveHIWyrqQSJPMyD+xrz7XlZc6pqcwgwdDp4GnntsAQzK/Iq666CdSvKk4bBBkaVNqOQIYa8wKCStXkuDMVy6jX4STy85qUDjb9aFwbQoVyGZd9B6acqfutmhRz38qCN4m9tlZHbLniCdIgyuu24monEWLwLM5Zg25ADp5gbr6TUnxu6rdzp8vntQWIw7KFylresgAxqBvOqkHoaAKygYSR3tvuzOnOVbWvbeXN3XEg7NoY8m0ou5dLAZ0W408xl08GGk0h/dyUPvLfKHAdf3oCMBw9XchgRpoRIBPppRmItg3VtKAEtd9vFzogP1b5UBw7DFWz2rlqACJUsRH9E7is99oPbj3WbD4a4SSSblzmzHTToANKCw9tfaFbwrNbtZbr5csn4V6z+YnpWNcV4zfxd3OxLsdBpoByAA2FE9n+zl/HXNAcs6k7Ca11Oxlnh+FzKM19iqKxGxdgCR0gSfSgzXgPs3xeJhmGRTzar9wr2OYdQDeuFz0GlXnBo5jUKo26mji5WgzLtH2dwWFIt2rSs8qIYTuCTPkBPqKiL1i1ks/cW5fOT3fwq2VT6kEelXLttwkFLl9CfeFwwESJZRbIJ5AhV8iPGqX7xS7FJyLltp5IAJ9WzH1oG8RwjDMoLWFBJjukiojF9kLDT7t2tno2o+dT2JuagDZRH8mmjQUfiHZ3EWNYzp+ZdRSuBdpL2GMW3Kg7oZKn05HxFXN8eLeuaPD/ABUNiOH2caxFtPd3uUfC38Gg0vsF2yt4p8rFrbgSbbMCD4rOtaAIiGjXefGvlF0u4a7luZkdDodiCOYrSOzXGkxkLiMU9q+vwturjr4HwoNhuYO2wjQeRFD3MBcClUKsp5EQf4qlrwzGIMyFMQv/AOMwa8XtI1s5WNy0w5MDQXHE8Pc66NoNNtuXMU3xDCsoQroANYnTx0/ioLDdqrkkB1YjcHcVMcO7RF2VGt6sYkGglcIxYKdzEmep0FM4nDuXzQY9D4dKfXFKp70jMd406Ck4vHnT3YDqQZIInwA8aAJELZQAQQCCDpOvKZG1dbw7K2gZDqRr06big2x9xSF94F0gJetkTH+4daLwnGTpmWZbLNtswnxHKgbLZmBJ+Lcgbee4muqdNga90Gd40NeUDWEwoUbd6NTzpTONSdht+9eNdO0anaoviKfeALcYGNQMsfI0DVq5De8CKGnUxMfuK9u2zoVunMxiDBA9DqBRz2UZC2Xb02pGECOpOWY/Ny8qAN7Azd8DONMyHkfA0m9w9gQBdliZGbeOgNSV/CAqApy89RIM+NeYvDnIAqhgN41PpNAxZwhds7wCOQ6DoaLv38iM/M7ftScLb7gUTrvP/mlB4zEE9xkLRvkO3kN9qAO1Zd80BdiTJ39Rz8xTqy1uWJJGiidR4mNx5ik2WR2lHErAIYQf2onD4Yi4oK6cyfDbXegZF45IGrDZuWvlsfSuzsuVip8TAObpqNvlR9yyUdnyyT8JAGnnFVrtNxf3Fi5cYyoG0jU8uhGtBT+3nalcOrWrRIuPoxBGgOpExINUjsZ2YuY++JnLux6D+ajbS3MbiebFm09f/PpX0V2I4KmGshEykjS51zRP7/KgI4Vwa3hvcWbagAEuepyDn/cwoHttih77DWuha6R5DKv1Yn+2rDaYNfc/kVV9WJY/TLWV+0bi1+1jHxdl4TCm3bdCAQ4Ygt9WoNHwiyJaR4U7fePKq3b7XMeJXMHkT3Nqx727dJPckBo6RDr9aix7SMG4uMBeWzbIm6bfdOY5REHNqR05UFjxDlgysO6RB8jWc8ewwsXnCg+6JzLGuUnVlMbayR4HwrRExK5Vd7iqjRlZiFnNqN+s0zxDg2HuMHZcxjcEwfkYIoM0tsz6IjuT+VTp/FG2uzOOu7WhaHV2E/IVoGE4fbtn7pQs8wP3oq4GUjnQUjBeywtrfxOvRF/c1ZOD+z7C2GVwzs67En9gKncOp5mi1B60FX7d9i7eMtEgAXQNG6+dYLluYS97t5VlbQ9CK+pSfGs09q/ZUXrZxFsd9R3o5igmuxPaNcVYict0AC5AiTyIjkanSSUZHC3HnTOAYA3kisC7Dca+z4hC8wO6+sd06T6b19D4ZcNcRMpVtBBza/PnQVfEcHw9zvNhyrTq1l/1BqR4J2Z9w4uLed1ywqONQW/gVOXeGgzDGDyIBGlOYPDZYWZjvHfc6DyoPOJNACjl5/ttQK2lPePeG2kGD1nQ07iLwLksCRyiDr6GfSmriFcoIJDagHUaeexoPXxBbdtdssCI8mHOhzhbecEqFbbMpKf/AMmjjcHdgDKG2Jg7eO9JtKzSSAFmTy0+oNBIYS8igJmJjQE8/GeddQmGjOI+HWNOQ8tIrqAhnAljyGlQObOS2up1PTzB29KL4laHvAVZweYVh+h3olnV0JCyBuD3aAe2xIVc2UbAjSfMGkrj8tspEPPIRPiJ0onCFcpBSANTn/Y0tsIhBiRI5aigHXGD4mJzDYHugj9KfwWIZ2JMAeAgj12NIsYIoGy5WnaP42muwtshT3CCdSI1gfzQLxmLZIYIWDGJBGnTQ70HYxShpzkE/huCN9N6U2MF2FMoZ+F1jbf/AN0q+oPfAz9VBBBA/egZTCsCCRK7mIP6/wA0u7iMhBzkZ5OXceGh/ahferCoC1nWdNN/DY0elxCArD3jg7kAH+KB2xim5jUiRlOp/tNY37a+0fvbiYZNk7zaQZOgB6861W5ZTMXFx7bDUgnQxpHSvnXtLjftGPv3NI94YjaF7o/Sgvnsa7P53e6dkEA/7jufQVsvDcELSkZ2Ykkkt1J+e0DfkKpfYMjCYS0Msl1zt17x/irjdxwNhroBEKSAeo2+tAnhzAo9wnR3ZvQHKPogrGuLcTOKVsBZtC5iMZdLuzbWkzZlOmxAXMTyA5zWt8V+5wmQHXKtpfFnhPXUzUZY7J4bDveu2Lfu711CpeS0aRIBOmsEgbwKDF+Gm/duFLt3Lax18WLuIA1b3JHdH5Q0py6TsavXtc4hhrOBPDUOS4FttbQLplV43GxgE670F2i7I3cNwvCW7IN+7hsSbrm2pJIJJkDfSEFSftlyfYQxRGuvcRbbFRmEyxg7jQRHjQV7haNxm/aF0lcFhVRcs/6jhAPmY35Lpuage1fHLr8QuHDXXtW0dbFoW2KgBe4BA0OuY7Vdv/o+zwy3cxoLl7eHMoxBGcqBI0n4uXjVB4fgYTh+Y96/iTcY/wC1XRAfLRj60GtdsO1S8OtKQguXGbKqkxMfESeQA+pFP8A7ZW8ZhXxBQ2VttDm4VyiAGJDD8IB3gVk3a/ihxl3EYsn7m0RZsT+IsSZ88oZz5rU9xxjguBWbEQ+Igt45j71/oFWg1zA2wyhluKynUFSCD5HailA61XexnDxhsDh7WxVAW/qbvN9WpXabtDZwNoXrxbKXCAKATrJJgkSAASfKgsJcEUyVDAqwBB0oa1mYBlkggEaQYIkSOR12pFq5rrQYD284V9kxrBfhJkeRqd7PY8ughrilBAZQSI31qb9s2BR1W4mrJ3XjlIzAef8ANR/sU4sEutbeMjCDPht+tBYeC8YxDXUS3eVwzAbkEddOdadnhWbfp+goMcOw0i9btpnGisoGk6UXduoFggkDp+tBH2wjTMGBpJB1+hmlX3YIEIGusz9O9+lOXrVp4yuBGwP+daasMMpBOp3zSIA6A6TQO3u5bUnUtAnQQB9B0rkJZXb4REfWdxyptFXIYzA7hthHmNKeuscoGUpO5iQfGRQLwagAtvynTXmdRXV66kWwvM7+v+Aa9oBuI4hEcAAFwCYBAPhE7mgVxKGRLWyw1DA/+qd4ziUbMPd5gPxgBo61FC+GYM2YDbuNIMcsp1oJY2z7vKsEE65dfLqKXhcEcucTmA0Ve7JHXlUXh2DnKAAC26sUYTscpqa4PaeGzszawJEHTn40CLd64XAKZRzBG3WCKPLQpbmdv2pV0cpmf051HcYlsoEgDw/agSLMh2mCDHQajXehRhFTKyKFkcmjWflTlm5INuRvqd/Qg0u1lVgoGYjddR8gaBkO4c5yrrOkrB9CNDrS8NhE95mhkYakSY6+VO2rQ+JiLYY6RI18QdK67dIJ/CDuToSRznbWgB7V+7XB37qyMqEgqZExXzTw4SSTuY+pr6A9pF8WuFX43uCOXPTlvXz/AMOOv9w/Wg+hbCwiDooH0qyXrMW7Nr8zLPkv3jf/ABj1qiYa9iPtdq2qg2rhU/CxkEd45gIXKBtV/wAZiAt4E7W7ZP8Ac5gfRG+dAJxjv4nC2eWZrzDwtCF/73HyqTv4cNrNVi3xF2xD38uU5BbWdYUEsfUk/QU+nEmDSNPLn6bUEwlpkO0ionj/AAWziQnvrZYW3DpuMrA76b7bGp3A4sXFkeooiKDO/aHgMRisJcs4fKxZlJBYKYU5iAdtSBvWe+0bAvabAYe2hlLARY5sSBE9ZH1r6AfBofwjWmL/AAxTtpG0669R0oMJ4vwJRfwHCkMwBcxBHNn1c+iKQPAiju2uHbH8Ut4K02UWrZzHcISMzGPABF9a0k9lLSYk4sWpvMuUuGbUafhmAYUDSqTiPZ9jrd+5icJjAty4SWzrlJzGYJhgRty5UEYuP4jwi9ZF+4MRhrjZQCS2kgNE95GAMjUiprtmwx/F8LgV1tYf7299GIP9oUf/ALKRY7I467dXE8TdbyYYF7dizqbjL3gICgCSBO5O2gpvgHDMRb4dxLH3bbLi8SlwgEEMiiZ0Oo1k+SrQJbE4njGIupYxD4bBWWyhkkG63XQieu8AEczQ/DMRjcHjLmAd3xIIHuXYN8TQV7xn82okxFG9hu0mAwvC7Za8odMxdJ77OSTou5kRB2ir12U4gMciYpVdbQHcDiDn2c+S/CD50EN254OtrhZT4mBDM3NmJlj9flFZF7PbmXGBeU9T5cq2ntw3vMFiLx+HLltj/aDq39x28AKxXsLazcStryLcjHjQfSGBsgKq8ok+ulADCKLg93mUZtQCR5+BFSmcKjN6D00FR1m0xg7EsQDJGkc40oGcQHk/A4nTMpH1FO27QK5pZTtAIYedIV1J1DaGCwB1PXSu9+ZUpEgEEwDPjyM0B2ExLBYDI45DQaeVSWHv5hqMp6VCi2pXQgQdon9dRT+AJk6nQbSfTQ7UCuL4j3a+9KO6gkEWxLa6THMDWuo/7Qi6FgPM11BTsPdhiJDMQSIBRiehGxpNp5tn3ixGiZxGp/3Del5WkNbuqw1hbg16aTrSLtgiQysuYycneXr8J2HlQOYW0mdWuZwq6n8SyNu8OXhVpw2KS4JRgfI1WMDoAVCsMxJg5ST0KnwqwWLa5Q62wjERHPWgXdAZWJ22+X+ajGZyTczlVWJQwQR4dKNxFzLIbKT+BZgxQjFBaLOPcgnn16yKBu/j1z920WXeVImfI1J3L6ggtlnTU6HWo61hw5zKyssbjU/MUnF284W0VnXciZ8+lBKtbU6zGmgO3nQf2BywLEEc2U/qp0pv3L2rRAkQ0jL3voeVV7tn22TBYcmVa+4IRRI9WHKKCje2/tGHZMJbOinM8eHwj9/lWX4Vt67F4hrjM7EszGSTzpGHOtB9Tdh8St7B2LkAnKNYGhiKMx3DS7Fp3/bSs+9ivHh9muWWP+lLf271p2Acm2ubR8oLDxOp+U0EO3BG60lOBnmascUk0EbgOHe7bMCdtfGuHHsPOVryodouA2zP94E1JA0gurCCVYdCQfpQLRpEgyDzBkH1r2o5+BWZzW1Nlj+KyxT5gd1vUGkGxirfw3Ld9el0e7f/AK0BU+qCgk6Rctht6B/4sF/1rdyz4sMyf9aSvzijcPiEdc1tldeqkMPoaAe5hyPhpm8H6E1IzXq0FDx/ZHBrBTB2ftN1stvu6A7tcK/D3BLbbwOdWlsKEt28Jb0XLB6i2PiPmx09SeVM8MYXHuYx9EgpZnlbUyz/AN7CfFVWpDA221uOIZ9SPyqPhX0Gp8SaCp+1fEi3gGUaZmVR5f8AgrIPZnaL8TUjlP8AFXb23cXGe1hwfhBdv0FRvsE4bnv3sQROQQPNv8frQbFxNsqqo5b+Qptb8W2G2o6c/L9aViRc95KqpMRE6xTVnBZtW0MEAHQ+GvSgHFwtosHnGhg+kGl/ZGLBWIBOokggfPWnlwTW1z7uPAGPLrpQ1twJnU66ePLRtaBV4gaFpbmOWm0BqkcIkIIGplo2/wDWtRl6z8B5E6gjX5GpuwoExoAIA+poIG9btse8r22Jg/iE78thXV61oPLsupJ2mfpXUEezJcEsFYyQM/dbbl40XhMPckZGIA3VtQ3kacOHDXCrosDUEb7dK7E4YzCXMhmBy9OlAZb4cGX7xQG5xtRNlQkKPhX9TXW70CDMxzqI47iba2s9y6bcGe6wnWgexV8FpdZWY1EwB9RS8TldfuzI5nQxHKDVTxHtEwVlQrXTfM6lVkx6aT61V+Ie1hFLDD2NG53GA+gn9aDU1wuW1mAymZ7hy6fpSf8AiiW1f3riV1BeBpHWsCx3tHxjqU98VU7hQP1Mmq5j+N3r3+pcZ/6iT/gUGz9qfaxbtoVwwzXOp1UeXX0rFuKcRuYi41y6xZiZJoIsTvSloPFEUuYNeARSjb0mgsfY3i32bFI7fAe646qa+kWzOVuJDW2UHQ666z418pWGlY5j6its9j3bEOgwd5u8o+7J5jp5ig0a3iWBg6+dHUn3YOppFyz0Zl8qBriDRbfyqlZfnVj4ngr7CJzL4afSoO5ZZT3lI8xQeJeZT3WZfImjU4veX8RPmAaCcCa9vcqCetcfYDVQfIxTVy9hbjZntZX/ADqCp/6kIaohjppHjSHagsdiy3/JxWcfkvAP/wBwyv8AMmkY4Ym4nuTaVM5ytdS4CFQ/GQCFYMRoND8W+lV0NVj4PcZLTXHLEfhWfQR4kmKAy5bBZLKgC3bALAbQP9NPpJ8FHWn8biVto1xzCqCSfKvMFYKr3tXY5nI/Mf2GgHgKyr2xdrxH2Gy2p1ukch+X+aDNO2HGjicRdvH8bQo6KNBW6eyHgn2bh9ssIe794392o+kVivYfs8cdiwsfdW9XPLwHqfoK+kbeLS2BbGmUZRIgaCBQRfaCyPeZwLkwJa22o9OlJtYx9kvBo/BdEH5+ddiYzlm97bfmyd5Z69a69hXuKNbd/LrI7rSOvWgWOMXUP3thlX8yHMPl50ZY4rZuGA6E9GEH6+VRtu5C3WcXLDc2MlZJ/D8qe4ZZS40XGs3VAGUxDz40Eu+HVmDEEEeOlIvXConLIjTWCSTt8qLubR10oHjNtyvcXMBuOtAyb9o6tKnxBEeorygsVi1DkaqIGhkctoIg15QVXF9q7C2s7XkZuRmDHpuageKe1BFCi0hcjnciB5c6yS9i2JPLyocmaC58S9omLuFoulQ3Jf8ANVnF8VuXDLuzHqzE/rQNeE0DjXiedJpIpQoOivYq09m+wWMxgzLbKIN2fT5Dc1q/ZP2d2sOJgG+PxsM3yB0X0oMc4b2Qxl4ZlsMqxOZ+6I9dasuA9k+JuAE37IB/LLR+lbnoFMjQCNun+ar5VSSQqkbdww287GgzO77JbqtH2gHx92Y/+VJ4h7I8cglGt3fASD9ZrVrd24LZCNmYGT70cuQmi7fFmRVLg675e8B0+dB828V4HicIwN+y9vXRiO6fUaU3h8QyEXLbFSDII3U19QnF2cQpRwlxToVI/Y1kvbz2Ze6Jv4EEru1k7j+n+KC5ezb2hrjQLF6ExAHpcjmPHwrQ6+P7GIa24dCVZT5FSP0IrWeyHtjIy2sasjb3q7/3Dn5ig2evHQEQQCOh1oHhfGsPiFDWLyXAfysJ+W9H0EfiODWm/Dl8VqPxHAW/CwYeOhqwV1BT7/Cbi/gPprQmUjT6Gr3TN/Bo/wASg0FNwlsu4TmT9OZq0Kma4FHwWo/647o/tUz5sOlCcSxWFwKNcd1SAYzNqegHOsm7Ue1R2Q2MHKA/HdPxMTqxA5STQXP2je0JMIpsWCHxBESNrfifHwrCG95duBRL3bjbnqeZpNpLl24ERWu3XOgGpJNbJ7N+w4wpFy+A1946jIDuBO+29BauwXZZMDhktrDXG77vHxMdvT+KlLuEdZOXSZlW366GicRiskRGpgA7EDTflS7mNBWGXf1GnlQAs8kydQJn4Tv8qbvZTJiJGuYEaTrDDlT7jMdCY5x3h4yNwKGuXBPd+StGn9LUHFLpHcuadGKsv80XhOFAtnupbzqQVZJE+dM4K0GaCDO8FQPqNJqatqAABoBQeO4BkkAAfrTDcUtD8YoXieq95GZSZJU7chpzqIGGss2VLhVvyuCKCebH2G0LKR4iuqs47hl9QCiC4OeUiuoPmFjqa8mvWGtLs2GbRVJ8qBuK9Aqa4PwE3Whs39KCSf4qxt2ftWl7yqn9TSfkKCiZOtXvsTxTh1hkNy2wujX3j94A+XTyqPvYazsoZj4CKHv8JCzm3Oyjeg3LA9oLF5M1t0ZhHwHLv4VOcNxJcTmJA5MsGeWvOvmZ8G9vvZinQA61YeA9vcZhRDL723Mw2h+dBv3EWhVSJJ5fqajL+GU/EBy3H7iqJg/arZuuC/3RiMriVPqNquHCOL27yMVZQBrKsGB8udAdxBIVQjaeUg+BoP7NAXJoxPeyHSPI0fhschtQrCTyEAifA86QMOWBJGaOoykeooGMReAuRlSRG+hJ5kUdg8WWZiQwEQAYInbQ02+HtAay4I0nUD1p7AYHKBAAnvGCY8KCl+0D2fWMRFyyVs3zudg3n/NYzxrgd/CsVv2yvRhqp8jX0VxS6feEMYAGzCVPryoLF4FLoCsgKkbrqo66Gg+dsJi7lpg9p2RhqCpINXzg/thx9lQlz3d8D8TCGPmRv8qlcZ7O8LdY+6um0Y+v9J/aqfj+wuLtkjKGHXaaDRcL7crcD3mEcNzysI9Jo9Pbbg9Js3x10H81jZ7K4vlh3b+mD+9IHZzFzH2a7P8ASaDWsZ7b7X/Kwrn+pgKrHGfa/jbwK2glgHmolvmdqqtrsljSY+zsv9ZA/epnAezjFMwF5hZX80FqCr4/H3LzF71xnbqxn/1Un2e7L4nGEC0mVP8A7j6D0/N6Vo/Z7sFhsOwa7ZOJB0DyDHjl2rQL+HRLKKApnVVeAYjYdKCE7B9l8LgQYn38DO7jf+k8h5VdRiFZZBVo2IM68qh8O9shFZWScyhW7wnqTR3DcOiKMuXvd4ldiBoKB7HkqgULI5mAY9DQgaEEcj+Hueeh3o/FoXECCvMTB8INAEqRlZTm5Bu8PASNqBJ7zgABSTOxU6eI0NN4jCuAxJIE6AqG5/OkW85JMwRtlYET5HajExV1VJfKTyBEf4oH8AUCgBv/AHziaKutAoMXUuQjoRInw+Yp0YcLosnnBPTagb4kgKhOvny8RtQNoKGQKSyg7yG38TqBTh4hkJ95bII3Kaj5U5bS3cHvFggbEiIoA7eHYM2UsCN8rbf2nSvaKGDcfC5IO86z6ivKD5n4dwm2dWBPmal7aBdFAA8K9rqBGFB98IZlnfKYqTfCqrARM7k6n611dQPMMsMN9htp5eNE47BpatB1Eu+7tqfTpXtdQDYnhFtLXvYLOdZYzVOxTl21OnSurqAXiGCUHSaGwt57TZrdx0I5g11dQXbst2pv3G93cK3B1ZdfmCK1zC4tvsyQdzr4+Gte11B5wq3nGaSpJPwkgfKrINAY5QPpXV1BG3bAZtSY6cqE90HUgiMhMZdP0rq6gB4lYCi2Yzafi1mlYpYtyCRJBP8A4eVdXUAOHUG5013Gm1WjDbt6fpXV1AE9oGZGbz13NeNYDDNJU7Qp0020rq6gS1377JAgCRpGunSmOI3T7yGhweTAGPLpXV1A/hsEqKHQshMSAdD6GaseHABIAAAAAFdXUDjWh5eVRmJw4SSpIJ1Jmva6gFsP31BAJ3mNad4g5VdyfBtRXldQH8JMrsB5Uag7x8hXV1BB2rIuM7GVYE6qYnz60jE3zJQwVPKP4rq6gYvg2rc22ZfXp511dX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kz.otyrar.kz/wp-content/uploads/2014/01/05-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8" y="160338"/>
            <a:ext cx="8819309" cy="65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908720"/>
            <a:ext cx="44759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ДЕРЕКПЕН</a:t>
            </a:r>
            <a:endParaRPr lang="ru-RU" sz="60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22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256007"/>
              </p:ext>
            </p:extLst>
          </p:nvPr>
        </p:nvGraphicFramePr>
        <p:xfrm>
          <a:off x="323526" y="2709860"/>
          <a:ext cx="8640961" cy="3542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7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3600" dirty="0">
                          <a:effectLst/>
                        </a:rPr>
                        <a:t>Кім?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3600" dirty="0">
                          <a:effectLst/>
                        </a:rPr>
                        <a:t>Не?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3600" dirty="0">
                          <a:effectLst/>
                        </a:rPr>
                        <a:t>Неге?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3600" dirty="0">
                          <a:effectLst/>
                        </a:rPr>
                        <a:t>Қашан?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3600" dirty="0">
                          <a:effectLst/>
                        </a:rPr>
                        <a:t>Қалай?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9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352400"/>
            <a:ext cx="88924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kk-KZ" alt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Жұппен. </a:t>
            </a:r>
            <a:r>
              <a:rPr lang="kk-KZ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kk-KZ" alt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-тапсырма.</a:t>
            </a:r>
            <a:r>
              <a:rPr kumimoji="0" lang="kk-KZ" alt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Дерекпен жұмыс. </a:t>
            </a:r>
            <a:r>
              <a:rPr kumimoji="0" lang="kk-KZ" alt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Есік қорғанын қазу және зерттеу  жұмыстары: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5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8133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2-</a:t>
            </a:r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Топтық тапсырма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І-топ: Картамен жұмыс</a:t>
            </a:r>
            <a:endParaRPr lang="ru-RU" sz="2800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Қазақстан териториясында «Алтын адам» жәдігерлерінің табылған аумағын атап,картадан көрсету.</a:t>
            </a:r>
            <a:endParaRPr lang="ru-RU" sz="28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ІІ-топ: Анықта</a:t>
            </a:r>
            <a:endParaRPr lang="ru-RU" sz="2800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Есік обасынан табылған «Алтын адам» кім болды?</a:t>
            </a:r>
            <a:r>
              <a:rPr lang="kk-KZ" sz="2800" b="1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деген зерттеу сұрағы негізінде оқушылар зерттеу жүргізіп, дәлелдер іздейді.</a:t>
            </a:r>
            <a:endParaRPr lang="ru-RU" sz="28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ІІІ-топ: Археологтан сұхбат ал</a:t>
            </a:r>
            <a:endParaRPr lang="ru-RU" sz="2800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1. Ең алғаш «Алтын адамды көрген кезде сіз қандай ойда болдыңыз?</a:t>
            </a:r>
            <a:endParaRPr lang="ru-RU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2. Есік обасында қазба жұмыстары қалай жүрді? Археолог ретінде сізді не қызықтырды?</a:t>
            </a:r>
            <a:endParaRPr lang="ru-RU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108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2223" b="-865"/>
          <a:stretch/>
        </p:blipFill>
        <p:spPr>
          <a:xfrm>
            <a:off x="251520" y="274638"/>
            <a:ext cx="8568952" cy="625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961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2983558"/>
            <a:ext cx="4645025" cy="3874441"/>
          </a:xfrm>
          <a:prstGeom prst="rect">
            <a:avLst/>
          </a:prstGeom>
        </p:spPr>
      </p:pic>
      <p:pic>
        <p:nvPicPr>
          <p:cNvPr id="8" name="Picture 2" descr="Картинки по запросу есік қорғаны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983558"/>
            <a:ext cx="4498975" cy="38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кэмел ақышев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6632"/>
            <a:ext cx="5077073" cy="2866926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1" name="Объект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48064" y="116633"/>
            <a:ext cx="3960440" cy="286692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5495" y="2852936"/>
            <a:ext cx="7920881" cy="12871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АРХЕОЛОГҚА </a:t>
            </a:r>
          </a:p>
          <a:p>
            <a:pPr algn="ctr"/>
            <a:r>
              <a:rPr lang="kk-KZ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-СҰРАҚ ҚОЙЫҢЫЗ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52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7504" y="8092"/>
            <a:ext cx="849694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 тапсырмаларының бірін таңдап орындаңыз.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 жұмыс: Сараланған тапсырмалар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тапсырмасы: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	«Жалған» - «Ақиқат»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 адам» 1970ж. ашылды 	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«Алтын адамды» ашқан- К. Ақышев 	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«Алтын адамда» аң стилі  басым. 	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4.Алтын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көшірмесі Бәйтерекке орнатылған. 	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5.Алтын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 барыс бейнеленбеген 	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Күміс тостағанда 26 таңбалы жазу бар. 	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В-тапсырмасы: Есік обасынан табылған маңызды үш заттың тізімін жасап, сипаттаңыз.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1-зат..........................................................................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2-зат..........................................................................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3-зат.........................................................................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С-тапсырмасы: берілген сөйлемдерді толықтырыңыз.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1.Алтын адамды 1969 - 1970 жылдары...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Алтын адам киімі төрт мыңға жуық...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Алтын адам ерекше ..........туындысы...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Алтын адам сақтардың дүниетанымын....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Алтын адамда ......... стиль.......</a:t>
            </a:r>
          </a:p>
        </p:txBody>
      </p:sp>
    </p:spTree>
    <p:extLst>
      <p:ext uri="{BB962C8B-B14F-4D97-AF65-F5344CB8AC3E}">
        <p14:creationId xmlns:p14="http://schemas.microsoft.com/office/powerpoint/2010/main" val="2325337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тапсырмасы: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	«Жалған» - «Ақиқат»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«Алтын адам» 1970ж. ашылды 	 (ақиқат)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«Алтын адамды» ашқан- К. Ақышев 	 (ақиқат)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«Алтын адамда» аң стилі  басым. 	 (ақиқат)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4.Алтын адам көшірмесі Бәйтерекке орнатылған. 	 (жалған)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5.Алтын адамда барыс бейнеленбеген 	жалған)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Күміс тостағанда 26 таңбалы жазу бар. 	 (ақиқат)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3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760640"/>
          </a:xfrm>
        </p:spPr>
        <p:txBody>
          <a:bodyPr>
            <a:noAutofit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В-тапсырмасы: Есік обасынан табылған маңызды үш заттың тізімін жасап, сипаттаңыз.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1.зат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..алтын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кешек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,.........................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2.зат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жүзік,алқа,әшекейбұйымдар</a:t>
            </a:r>
          </a:p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3.зат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...күміс тостаған,қыш ыдыстар..........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10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5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С-тапсырмасы: берілген сөйлемдерді толықтырыңыз.</a:t>
            </a:r>
            <a:endParaRPr lang="ru-RU" sz="5900" b="1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5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1.Алтын адамды 1969 - 1970 жылдары...</a:t>
            </a:r>
            <a:r>
              <a:rPr lang="kk-KZ" sz="5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арх.К.Ақышевтың жетекшілігімен Есік обасынан табылды.</a:t>
            </a:r>
            <a:br>
              <a:rPr lang="kk-KZ" sz="5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Алтын адам киімі төрт мыңға жуық...</a:t>
            </a:r>
            <a:r>
              <a:rPr lang="kk-KZ" sz="5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алтын әшекейлермен безендірілген</a:t>
            </a:r>
            <a:endParaRPr lang="ru-RU" sz="59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5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Алтын адам ерекше ..</a:t>
            </a:r>
            <a:r>
              <a:rPr lang="kk-KZ" sz="5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өнер........</a:t>
            </a:r>
            <a:r>
              <a:rPr lang="kk-KZ" sz="5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туындысы...</a:t>
            </a:r>
            <a:endParaRPr lang="ru-RU" sz="59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5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Алтын адам сақтардың дүниетанымын....</a:t>
            </a:r>
            <a:endParaRPr lang="ru-RU" sz="59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5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Алтын адамда </a:t>
            </a:r>
            <a:r>
              <a:rPr lang="kk-KZ" sz="5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...аңдық...... </a:t>
            </a:r>
            <a:r>
              <a:rPr lang="kk-KZ" sz="5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стиль......</a:t>
            </a:r>
            <a:r>
              <a:rPr lang="kk-KZ" sz="5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.басым</a:t>
            </a:r>
            <a:endParaRPr lang="ru-RU" sz="59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85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 байланыс</a:t>
            </a:r>
            <a:r>
              <a:rPr lang="kk-KZ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«ҚҚҚ» әдісі бойынша бүгінгі сабақта сіздерге </a:t>
            </a:r>
            <a:r>
              <a:rPr lang="kk-KZ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қызық, не қиын, не құнды болды</a:t>
            </a:r>
            <a:r>
              <a:rPr lang="kk-KZ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(ауызша айтады) </a:t>
            </a:r>
            <a:endParaRPr lang="ru-RU" sz="4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74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2349500" algn="l"/>
              </a:tabLst>
            </a:pPr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«Миға шабуыл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1.Сақтар дегеніміз кімдер?</a:t>
            </a:r>
            <a:r>
              <a:rPr lang="ru-RU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2.Сақтар туралы  жазған грек тарихшылары кімдер?</a:t>
            </a:r>
            <a:r>
              <a:rPr lang="ru-RU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3.Грек тарихшышы Геродот өз жазбаларында сақтарды қалай атаған?</a:t>
            </a:r>
            <a:r>
              <a:rPr lang="ru-RU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4.Сақтар қандай халық болған?</a:t>
            </a:r>
            <a:r>
              <a:rPr lang="ru-RU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5.Сақтар неше  топқа бөлінген?</a:t>
            </a:r>
            <a:endParaRPr lang="ru-RU" sz="4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873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</a:rPr>
              <a:t>Үй тапсырмасын беру: </a:t>
            </a:r>
            <a:r>
              <a:rPr lang="kk-KZ" sz="5400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</a:rPr>
              <a:t>«Алтын адам» - сақ патшасы» тақырыбына әңгіме жазу.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887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1113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Сәйкестендіріңіз: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r>
              <a:rPr lang="kk-KZ" dirty="0">
                <a:solidFill>
                  <a:srgbClr val="FFFF00"/>
                </a:solidFill>
              </a:rPr>
              <a:t>1. Күн Құдайы-ең құдіретті құдай.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kk-KZ" dirty="0">
                <a:solidFill>
                  <a:srgbClr val="FFFF00"/>
                </a:solidFill>
              </a:rPr>
              <a:t>2. О дүниеде өмір бар деп сенді.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kk-KZ" dirty="0">
                <a:solidFill>
                  <a:srgbClr val="FFFF00"/>
                </a:solidFill>
              </a:rPr>
              <a:t>3. Әлем ұғымы: аспан, жер, жер асты.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kk-KZ" dirty="0" smtClean="0">
                <a:solidFill>
                  <a:srgbClr val="FFFF00"/>
                </a:solidFill>
              </a:rPr>
              <a:t>4</a:t>
            </a:r>
            <a:r>
              <a:rPr lang="kk-KZ" dirty="0">
                <a:solidFill>
                  <a:srgbClr val="FFFF00"/>
                </a:solidFill>
              </a:rPr>
              <a:t>. Патша Күн Құдайымен тең. 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kk-KZ" dirty="0">
                <a:solidFill>
                  <a:srgbClr val="FFFF00"/>
                </a:solidFill>
              </a:rPr>
              <a:t>5. Ата-баба аруақтарына сиынды.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kk-KZ" dirty="0">
                <a:solidFill>
                  <a:srgbClr val="FFFF00"/>
                </a:solidFill>
              </a:rPr>
              <a:t>6. </a:t>
            </a:r>
            <a:r>
              <a:rPr lang="kk-KZ" dirty="0" smtClean="0">
                <a:solidFill>
                  <a:srgbClr val="FFFF00"/>
                </a:solidFill>
              </a:rPr>
              <a:t> </a:t>
            </a:r>
            <a:r>
              <a:rPr lang="kk-KZ" dirty="0">
                <a:solidFill>
                  <a:srgbClr val="FFFF00"/>
                </a:solidFill>
              </a:rPr>
              <a:t>Дүниенің төрт бұрышы ұғымы</a:t>
            </a:r>
            <a:r>
              <a:rPr lang="kk-KZ" dirty="0" smtClean="0">
                <a:solidFill>
                  <a:srgbClr val="FFFF00"/>
                </a:solidFill>
              </a:rPr>
              <a:t>.</a:t>
            </a:r>
          </a:p>
          <a:p>
            <a:r>
              <a:rPr lang="kk-KZ" dirty="0" smtClean="0">
                <a:solidFill>
                  <a:srgbClr val="FFFF00"/>
                </a:solidFill>
              </a:rPr>
              <a:t>7. Сақтар </a:t>
            </a:r>
            <a:r>
              <a:rPr lang="kk-KZ" dirty="0">
                <a:solidFill>
                  <a:srgbClr val="FFFF00"/>
                </a:solidFill>
              </a:rPr>
              <a:t>аңдарға табынды.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  <a:solidFill>
            <a:srgbClr val="7030A0"/>
          </a:solidFill>
        </p:spPr>
        <p:txBody>
          <a:bodyPr>
            <a:normAutofit fontScale="85000" lnSpcReduction="20000"/>
          </a:bodyPr>
          <a:lstStyle/>
          <a:p>
            <a:r>
              <a:rPr lang="kk-KZ" dirty="0">
                <a:solidFill>
                  <a:schemeClr val="bg1"/>
                </a:solidFill>
              </a:rPr>
              <a:t>А-Аңдық стиль дамыды.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kk-KZ" dirty="0">
                <a:solidFill>
                  <a:schemeClr val="bg1"/>
                </a:solidFill>
              </a:rPr>
              <a:t>В-Заттарын бірге жерлеу.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kk-KZ" dirty="0">
                <a:solidFill>
                  <a:schemeClr val="bg1"/>
                </a:solidFill>
              </a:rPr>
              <a:t>С-Жылқыны құрбандыққа шалды.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kk-KZ" dirty="0">
                <a:solidFill>
                  <a:schemeClr val="bg1"/>
                </a:solidFill>
              </a:rPr>
              <a:t>D-Алтын киіммен жерленді.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kk-KZ" dirty="0">
                <a:solidFill>
                  <a:schemeClr val="bg1"/>
                </a:solidFill>
              </a:rPr>
              <a:t>Е-биік қорғандар тұрғызды.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kk-KZ" dirty="0">
                <a:solidFill>
                  <a:schemeClr val="bg1"/>
                </a:solidFill>
              </a:rPr>
              <a:t>Ғ-Алтын адам бас киімі.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kk-KZ" dirty="0">
                <a:solidFill>
                  <a:schemeClr val="bg1"/>
                </a:solidFill>
              </a:rPr>
              <a:t>О-Патша билігі кеңістігі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825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Дұрыс жауап: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7931224" cy="5544616"/>
          </a:xfrm>
        </p:spPr>
        <p:txBody>
          <a:bodyPr>
            <a:normAutofit fontScale="55000" lnSpcReduction="20000"/>
          </a:bodyPr>
          <a:lstStyle/>
          <a:p>
            <a:r>
              <a:rPr lang="kk-KZ" sz="4500" b="1" dirty="0"/>
              <a:t>1. Сақтар аңдарға табынды. – «Аңдық стилі» дамыды.</a:t>
            </a:r>
            <a:endParaRPr lang="ru-RU" sz="4500" b="1" dirty="0"/>
          </a:p>
          <a:p>
            <a:r>
              <a:rPr lang="kk-KZ" sz="4500" b="1" dirty="0"/>
              <a:t>2. О дүниеде өмір бар деп сенді. – Заттарын бірге</a:t>
            </a:r>
            <a:endParaRPr lang="ru-RU" sz="4500" b="1" dirty="0"/>
          </a:p>
          <a:p>
            <a:r>
              <a:rPr lang="kk-KZ" sz="4500" b="1" dirty="0"/>
              <a:t>жерлеу.</a:t>
            </a:r>
            <a:endParaRPr lang="ru-RU" sz="4500" b="1" dirty="0"/>
          </a:p>
          <a:p>
            <a:r>
              <a:rPr lang="kk-KZ" sz="4500" b="1" dirty="0"/>
              <a:t>3. Күн Құдайы-ең құдіретті құдай. – Жылқыны құр-</a:t>
            </a:r>
            <a:endParaRPr lang="ru-RU" sz="4500" b="1" dirty="0"/>
          </a:p>
          <a:p>
            <a:r>
              <a:rPr lang="kk-KZ" sz="4500" b="1" dirty="0"/>
              <a:t>бандыққа шалды.</a:t>
            </a:r>
            <a:endParaRPr lang="ru-RU" sz="4500" b="1" dirty="0"/>
          </a:p>
          <a:p>
            <a:r>
              <a:rPr lang="kk-KZ" sz="4500" b="1" dirty="0"/>
              <a:t>4. Патша Күн Құдайымен тең. – Алтын киіммен</a:t>
            </a:r>
            <a:endParaRPr lang="ru-RU" sz="4500" b="1" dirty="0"/>
          </a:p>
          <a:p>
            <a:r>
              <a:rPr lang="kk-KZ" sz="4500" b="1" dirty="0"/>
              <a:t>жерленді.</a:t>
            </a:r>
            <a:endParaRPr lang="ru-RU" sz="4500" b="1" dirty="0"/>
          </a:p>
          <a:p>
            <a:r>
              <a:rPr lang="kk-KZ" sz="4500" b="1" dirty="0"/>
              <a:t>5. Ата-баба аруақтарына сиынды. – Биік қорғандар</a:t>
            </a:r>
            <a:endParaRPr lang="ru-RU" sz="4500" b="1" dirty="0"/>
          </a:p>
          <a:p>
            <a:r>
              <a:rPr lang="kk-KZ" sz="4500" b="1" dirty="0"/>
              <a:t>тұрғызды.</a:t>
            </a:r>
            <a:endParaRPr lang="ru-RU" sz="4500" b="1" dirty="0"/>
          </a:p>
          <a:p>
            <a:r>
              <a:rPr lang="kk-KZ" sz="4500" b="1" dirty="0"/>
              <a:t>6. Әлем ұғымы: аспан, жер, жер асты. – «Алтын</a:t>
            </a:r>
            <a:endParaRPr lang="ru-RU" sz="4500" b="1" dirty="0"/>
          </a:p>
          <a:p>
            <a:r>
              <a:rPr lang="kk-KZ" sz="4500" b="1" dirty="0"/>
              <a:t>адам» бас киімі.</a:t>
            </a:r>
            <a:endParaRPr lang="ru-RU" sz="4500" b="1" dirty="0"/>
          </a:p>
          <a:p>
            <a:r>
              <a:rPr lang="kk-KZ" sz="4500" b="1" dirty="0"/>
              <a:t>7. Дүниенің төрт бұрышы ұғымы. – Патша билігінің</a:t>
            </a:r>
            <a:endParaRPr lang="ru-RU" sz="4500" b="1" dirty="0"/>
          </a:p>
          <a:p>
            <a:r>
              <a:rPr lang="kk-KZ" sz="4500" b="1" dirty="0"/>
              <a:t>кеңістігі.</a:t>
            </a:r>
            <a:endParaRPr lang="ru-RU" sz="45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0647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АҢДЫҚ СТИЛЬ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Алтын адам» кар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4644006" cy="59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7" y="836712"/>
            <a:ext cx="4499991" cy="594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431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kk-KZ" sz="8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Бейнематериал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58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AutoShape 2" descr="Картинки по запросу Алтын адам» карта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870945"/>
            <a:ext cx="2236722" cy="3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30" name="Picture 6" descr="Картинки по запросу Алтын адам» ка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23"/>
            <a:ext cx="2693922" cy="303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54063"/>
            <a:ext cx="2627784" cy="3687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922" y="44624"/>
            <a:ext cx="3102214" cy="3034333"/>
          </a:xfrm>
          <a:prstGeom prst="rect">
            <a:avLst/>
          </a:prstGeom>
        </p:spPr>
      </p:pic>
      <p:pic>
        <p:nvPicPr>
          <p:cNvPr id="17" name="Рисунок 16" descr="http://www.voxpopuli.kz/userfiles/posts/1244/d8a332d71e9408aaa80cedbcab5d5b44_bi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23"/>
            <a:ext cx="3312368" cy="300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2660853" y="3060755"/>
            <a:ext cx="3102214" cy="3588493"/>
          </a:xfrm>
          <a:prstGeom prst="rect">
            <a:avLst/>
          </a:prstGeom>
          <a:ln>
            <a:solidFill>
              <a:srgbClr val="CED8EA"/>
            </a:solidFill>
            <a:prstDash val="lgDashDotDot"/>
          </a:ln>
        </p:spPr>
      </p:pic>
      <p:pic>
        <p:nvPicPr>
          <p:cNvPr id="13" name="Picture 2" descr="Картинки по запросу алтын адам фот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054063"/>
            <a:ext cx="3312368" cy="354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095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4624"/>
            <a:ext cx="8640960" cy="6624735"/>
          </a:xfrm>
        </p:spPr>
        <p:txBody>
          <a:bodyPr>
            <a:normAutofit fontScale="90000"/>
          </a:bodyPr>
          <a:lstStyle/>
          <a:p>
            <a:pPr algn="l"/>
            <a:r>
              <a:rPr lang="kk-KZ" b="1" dirty="0" smtClean="0">
                <a:solidFill>
                  <a:srgbClr val="FF0000"/>
                </a:solidFill>
              </a:rPr>
              <a:t/>
            </a:r>
            <a:br>
              <a:rPr lang="kk-KZ" b="1" dirty="0" smtClean="0">
                <a:solidFill>
                  <a:srgbClr val="FF0000"/>
                </a:solidFill>
              </a:rPr>
            </a:br>
            <a:r>
              <a:rPr lang="kk-KZ" b="1" dirty="0" smtClean="0">
                <a:solidFill>
                  <a:srgbClr val="FF0000"/>
                </a:solidFill>
              </a:rPr>
              <a:t>СУРЕТТЕР ЖИНАҒЫМЕН ЖҰМЫС:</a:t>
            </a:r>
            <a:br>
              <a:rPr lang="kk-KZ" b="1" dirty="0" smtClean="0">
                <a:solidFill>
                  <a:srgbClr val="FF0000"/>
                </a:solidFill>
              </a:rPr>
            </a:br>
            <a:r>
              <a:rPr lang="kk-KZ" dirty="0" smtClean="0"/>
              <a:t>1.Суреттерде </a:t>
            </a:r>
            <a:r>
              <a:rPr lang="kk-KZ" dirty="0"/>
              <a:t>не көріп отырсыздар?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kk-KZ" dirty="0" smtClean="0"/>
              <a:t>Не ерекше болды?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</a:t>
            </a:r>
            <a:r>
              <a:rPr lang="ru-RU" dirty="0" smtClean="0"/>
              <a:t>.</a:t>
            </a:r>
            <a:r>
              <a:rPr lang="kk-KZ" dirty="0" smtClean="0"/>
              <a:t>Осы </a:t>
            </a:r>
            <a:r>
              <a:rPr lang="kk-KZ" dirty="0"/>
              <a:t>жәдігерлер туралы не білесіздер?</a:t>
            </a:r>
            <a:r>
              <a:rPr lang="ru-RU" dirty="0"/>
              <a:t/>
            </a:r>
            <a:br>
              <a:rPr lang="ru-RU" dirty="0"/>
            </a:br>
            <a:r>
              <a:rPr lang="kk-KZ" dirty="0"/>
              <a:t>4</a:t>
            </a:r>
            <a:r>
              <a:rPr lang="kk-KZ" dirty="0" smtClean="0"/>
              <a:t>. </a:t>
            </a:r>
            <a:r>
              <a:rPr lang="kk-KZ" dirty="0"/>
              <a:t>Тақырыпты болжап көріңіз....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183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1368"/>
          </a:xfrm>
          <a:solidFill>
            <a:srgbClr val="00206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  <a:prstGeom prst="ellipse">
            <a:avLst/>
          </a:prstGeom>
          <a:solidFill>
            <a:srgbClr val="4E3B30">
              <a:lumMod val="20000"/>
              <a:lumOff val="80000"/>
            </a:srgbClr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>
            <a:normAutofit fontScale="25000" lnSpcReduction="20000"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«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5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k-KZ" sz="5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kk-KZ" sz="17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kk-KZ" sz="1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1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1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1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1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en-US" sz="1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kk-KZ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19200" b="1" dirty="0">
                <a:solidFill>
                  <a:srgbClr val="FF000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«Алтын адам» археологиялық олжасы.</a:t>
            </a:r>
            <a:endParaRPr lang="ru-RU" sz="19200" b="1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2800" b="1" dirty="0">
                <a:solidFill>
                  <a:srgbClr val="002060"/>
                </a:solidFill>
                <a:latin typeface="Times New Roman" panose="02020603050405020304" pitchFamily="18" charset="0"/>
                <a:ea typeface="MS Minngs"/>
                <a:cs typeface="Times New Roman" panose="02020603050405020304" pitchFamily="18" charset="0"/>
              </a:rPr>
              <a:t>Зерттеу сұрағы: Есік обасынан табылған «Алтын  адам» кім болды?</a:t>
            </a:r>
            <a:endParaRPr lang="ru-RU" sz="128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6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26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40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5229200"/>
            <a:ext cx="410445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7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37" y="116632"/>
            <a:ext cx="9123463" cy="59766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МАҚСАТТАРЫ:</a:t>
            </a:r>
          </a:p>
          <a:p>
            <a:r>
              <a:rPr lang="kk-KZ" sz="3600" dirty="0"/>
              <a:t> </a:t>
            </a:r>
            <a:endParaRPr lang="ru-RU" sz="3600" dirty="0"/>
          </a:p>
          <a:p>
            <a:r>
              <a:rPr lang="kk-KZ" sz="4000" b="1" dirty="0" smtClean="0"/>
              <a:t>5.2.3.1   </a:t>
            </a:r>
            <a:r>
              <a:rPr lang="kk-KZ" sz="4000" b="1" dirty="0"/>
              <a:t>қазақстандық ғалымдардың  археологиялық жаңалықтарын білу</a:t>
            </a:r>
            <a:endParaRPr lang="ru-RU" sz="4000" b="1" dirty="0"/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5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95536" y="332656"/>
            <a:ext cx="8568952" cy="6120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5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5400" dirty="0" smtClean="0"/>
              <a:t> </a:t>
            </a:r>
            <a:r>
              <a:rPr lang="kk-KZ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ДЕСКРИПТОРЛАР:</a:t>
            </a:r>
          </a:p>
          <a:p>
            <a:pPr marL="0" indent="0">
              <a:buNone/>
            </a:pPr>
            <a:r>
              <a:rPr lang="ru-RU" sz="5900" dirty="0" smtClean="0"/>
              <a:t>1</a:t>
            </a:r>
            <a:r>
              <a:rPr lang="ru-RU" sz="5900" dirty="0"/>
              <a:t>. </a:t>
            </a:r>
            <a:r>
              <a:rPr lang="ru-RU" sz="5900" dirty="0" err="1"/>
              <a:t>Деректермен</a:t>
            </a:r>
            <a:r>
              <a:rPr lang="ru-RU" sz="5900" dirty="0"/>
              <a:t> </a:t>
            </a:r>
            <a:r>
              <a:rPr lang="ru-RU" sz="5900" dirty="0" err="1"/>
              <a:t>жұмыс</a:t>
            </a:r>
            <a:r>
              <a:rPr lang="ru-RU" sz="5900" dirty="0"/>
              <a:t> </a:t>
            </a:r>
            <a:r>
              <a:rPr lang="ru-RU" sz="5900" dirty="0" err="1"/>
              <a:t>жасап</a:t>
            </a:r>
            <a:r>
              <a:rPr lang="ru-RU" sz="5900" dirty="0"/>
              <a:t>, </a:t>
            </a:r>
            <a:r>
              <a:rPr lang="ru-RU" sz="5900" dirty="0" err="1"/>
              <a:t>археологтардың</a:t>
            </a:r>
            <a:r>
              <a:rPr lang="ru-RU" sz="5900" dirty="0"/>
              <a:t> </a:t>
            </a:r>
            <a:r>
              <a:rPr lang="ru-RU" sz="5900" dirty="0" err="1"/>
              <a:t>жаңалықтары</a:t>
            </a:r>
            <a:r>
              <a:rPr lang="ru-RU" sz="5900" dirty="0"/>
              <a:t> </a:t>
            </a:r>
            <a:r>
              <a:rPr lang="ru-RU" sz="5900" dirty="0" err="1"/>
              <a:t>туралы</a:t>
            </a:r>
            <a:r>
              <a:rPr lang="ru-RU" sz="5900" dirty="0"/>
              <a:t> </a:t>
            </a:r>
            <a:r>
              <a:rPr lang="ru-RU" sz="5900" dirty="0" err="1"/>
              <a:t>мәлімет</a:t>
            </a:r>
            <a:r>
              <a:rPr lang="ru-RU" sz="5900" dirty="0"/>
              <a:t> </a:t>
            </a:r>
            <a:r>
              <a:rPr lang="ru-RU" sz="5900" dirty="0" err="1"/>
              <a:t>жинап</a:t>
            </a:r>
            <a:r>
              <a:rPr lang="ru-RU" sz="5900" dirty="0"/>
              <a:t>, </a:t>
            </a:r>
            <a:r>
              <a:rPr lang="ru-RU" sz="5900" dirty="0" err="1"/>
              <a:t>кестені</a:t>
            </a:r>
            <a:r>
              <a:rPr lang="ru-RU" sz="5900" dirty="0"/>
              <a:t> </a:t>
            </a:r>
            <a:r>
              <a:rPr lang="ru-RU" sz="5900" dirty="0" err="1"/>
              <a:t>толтырады</a:t>
            </a:r>
            <a:r>
              <a:rPr lang="ru-RU" sz="5900" dirty="0"/>
              <a:t>.</a:t>
            </a:r>
          </a:p>
          <a:p>
            <a:pPr marL="0" indent="0">
              <a:buNone/>
            </a:pPr>
            <a:r>
              <a:rPr lang="ru-RU" sz="5900" dirty="0"/>
              <a:t>2.Есік </a:t>
            </a:r>
            <a:r>
              <a:rPr lang="ru-RU" sz="5900" dirty="0" err="1"/>
              <a:t>қорғанын</a:t>
            </a:r>
            <a:r>
              <a:rPr lang="ru-RU" sz="5900" dirty="0"/>
              <a:t> </a:t>
            </a:r>
            <a:r>
              <a:rPr lang="ru-RU" sz="5900" dirty="0" err="1"/>
              <a:t>зерттеу</a:t>
            </a:r>
            <a:r>
              <a:rPr lang="ru-RU" sz="5900" dirty="0"/>
              <a:t> </a:t>
            </a:r>
            <a:r>
              <a:rPr lang="ru-RU" sz="5900" dirty="0" err="1"/>
              <a:t>туралы</a:t>
            </a:r>
            <a:r>
              <a:rPr lang="ru-RU" sz="5900" dirty="0"/>
              <a:t> </a:t>
            </a:r>
            <a:r>
              <a:rPr lang="ru-RU" sz="5900" dirty="0" err="1"/>
              <a:t>археологтан</a:t>
            </a:r>
            <a:r>
              <a:rPr lang="ru-RU" sz="5900" dirty="0"/>
              <a:t> </a:t>
            </a:r>
            <a:r>
              <a:rPr lang="ru-RU" sz="5900" dirty="0" err="1"/>
              <a:t>сұхбат</a:t>
            </a:r>
            <a:r>
              <a:rPr lang="ru-RU" sz="5900" dirty="0"/>
              <a:t> </a:t>
            </a:r>
            <a:r>
              <a:rPr lang="ru-RU" sz="5900" dirty="0" err="1"/>
              <a:t>алу</a:t>
            </a:r>
            <a:r>
              <a:rPr lang="ru-RU" sz="5900" dirty="0"/>
              <a:t> </a:t>
            </a:r>
            <a:r>
              <a:rPr lang="ru-RU" sz="5900" dirty="0" err="1"/>
              <a:t>үшін</a:t>
            </a:r>
            <a:r>
              <a:rPr lang="ru-RU" sz="5900" dirty="0"/>
              <a:t> кем </a:t>
            </a:r>
            <a:r>
              <a:rPr lang="ru-RU" sz="5900" dirty="0" err="1"/>
              <a:t>дегенде</a:t>
            </a:r>
            <a:r>
              <a:rPr lang="ru-RU" sz="5900" dirty="0"/>
              <a:t> 2 </a:t>
            </a:r>
            <a:r>
              <a:rPr lang="ru-RU" sz="5900" dirty="0" err="1"/>
              <a:t>сұрақ</a:t>
            </a:r>
            <a:r>
              <a:rPr lang="ru-RU" sz="5900" dirty="0"/>
              <a:t> </a:t>
            </a:r>
            <a:r>
              <a:rPr lang="ru-RU" sz="5900" dirty="0" err="1"/>
              <a:t>құрастырады</a:t>
            </a:r>
            <a:r>
              <a:rPr lang="ru-RU" sz="5900" dirty="0"/>
              <a:t>.</a:t>
            </a:r>
          </a:p>
          <a:p>
            <a:pPr marL="0" indent="0">
              <a:buNone/>
            </a:pPr>
            <a:r>
              <a:rPr lang="ru-RU" sz="5900" dirty="0"/>
              <a:t>3.Есік қорғанынан табылған адам неліктен «Алтын адам» деп аталды? </a:t>
            </a:r>
            <a:endParaRPr lang="ru-RU" sz="5900" dirty="0" smtClean="0"/>
          </a:p>
          <a:p>
            <a:pPr marL="0" indent="0">
              <a:buNone/>
            </a:pPr>
            <a:r>
              <a:rPr lang="ru-RU" sz="5900" dirty="0" smtClean="0"/>
              <a:t>4. </a:t>
            </a:r>
            <a:r>
              <a:rPr lang="ru-RU" sz="5900" dirty="0"/>
              <a:t>Есік обасының археологиялық олжаларын біледі;</a:t>
            </a:r>
          </a:p>
          <a:p>
            <a:pPr marL="0" indent="0">
              <a:buFont typeface="Arial" pitchFamily="34" charset="0"/>
              <a:buNone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64609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467544" y="188640"/>
            <a:ext cx="8424936" cy="640871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сөздер:</a:t>
            </a:r>
          </a:p>
          <a:p>
            <a:r>
              <a:rPr lang="kk-KZ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Көсем, патша, археология, қорған,</a:t>
            </a:r>
          </a:p>
          <a:p>
            <a:r>
              <a:rPr lang="kk-KZ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Алтын </a:t>
            </a:r>
            <a:r>
              <a:rPr lang="ru-RU" sz="4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ңдық 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3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503</Words>
  <Application>Microsoft Office PowerPoint</Application>
  <PresentationFormat>Экран (4:3)</PresentationFormat>
  <Paragraphs>150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Franklin Gothic Book</vt:lpstr>
      <vt:lpstr>MS Minngs</vt:lpstr>
      <vt:lpstr>Times New Roman</vt:lpstr>
      <vt:lpstr>Тема Office</vt:lpstr>
      <vt:lpstr>Презентация PowerPoint</vt:lpstr>
      <vt:lpstr>«Миға шабуыл» 1.Сақтар дегеніміз кімдер? 2.Сақтар туралы  жазған грек тарихшылары кімдер? 3.Грек тарихшышы Геродот өз жазбаларында сақтарды қалай атаған? 4.Сақтар қандай халық болған? 5.Сақтар неше  топқа бөлінген?</vt:lpstr>
      <vt:lpstr>Бейнематериал</vt:lpstr>
      <vt:lpstr>Презентация PowerPoint</vt:lpstr>
      <vt:lpstr> СУРЕТТЕР ЖИНАҒЫМЕН ЖҰМЫС: 1.Суреттерде не көріп отырсыздар?  2. Не ерекше болды? 3.Осы жәдігерлер туралы не білесіздер? 4. Тақырыпты болжап көріңіз....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A-тапсырмасы:  Тұжырым «Жалған» - «Ақиқат» 1. «Алтын адам» 1970ж. ашылды   (ақиқат) 2. «Алтын адамды» ашқан- К. Ақышев   (ақиқат) 3. «Алтын адамда» аң стилі  басым.   (ақиқат) 4.Алтын адам көшірмесі Бәйтерекке орнатылған.   (жалған) 5.Алтын адамда барыс бейнеленбеген  жалған)  6. Күміс тостағанда 26 таңбалы жазу бар.   (ақиқат)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Сәйкестендіріңіз:</vt:lpstr>
      <vt:lpstr>Дұрыс жауап:</vt:lpstr>
      <vt:lpstr>АҢДЫҚ СТИЛЬ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Мирас</cp:lastModifiedBy>
  <cp:revision>279</cp:revision>
  <cp:lastPrinted>2016-03-01T07:15:11Z</cp:lastPrinted>
  <dcterms:created xsi:type="dcterms:W3CDTF">2012-02-11T12:03:49Z</dcterms:created>
  <dcterms:modified xsi:type="dcterms:W3CDTF">2019-12-12T14:41:36Z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677572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