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2" r:id="rId3"/>
    <p:sldId id="273" r:id="rId4"/>
    <p:sldId id="266" r:id="rId5"/>
    <p:sldId id="274" r:id="rId6"/>
    <p:sldId id="275" r:id="rId7"/>
    <p:sldId id="276" r:id="rId8"/>
    <p:sldId id="277" r:id="rId9"/>
    <p:sldId id="278" r:id="rId10"/>
    <p:sldId id="279" r:id="rId11"/>
    <p:sldId id="271" r:id="rId12"/>
    <p:sldId id="28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484784"/>
            <a:ext cx="7772400" cy="1470025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latin typeface="Book Antiqua" pitchFamily="18" charset="0"/>
              </a:rPr>
              <a:t>Language Focus</a:t>
            </a:r>
            <a:br>
              <a:rPr lang="en-US" sz="3200" dirty="0" smtClean="0">
                <a:latin typeface="Book Antiqua" pitchFamily="18" charset="0"/>
              </a:rPr>
            </a:br>
            <a:r>
              <a:rPr lang="en-US" sz="3200" dirty="0" smtClean="0">
                <a:latin typeface="Book Antiqua" pitchFamily="18" charset="0"/>
              </a:rPr>
              <a:t>Present Perfect: </a:t>
            </a:r>
            <a:r>
              <a:rPr lang="en-US" sz="3200" dirty="0" smtClean="0">
                <a:latin typeface="Book Antiqua" pitchFamily="18" charset="0"/>
              </a:rPr>
              <a:t>questions</a:t>
            </a:r>
            <a:endParaRPr lang="ru-RU" sz="3200" dirty="0">
              <a:latin typeface="Book Antiqu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348880"/>
            <a:ext cx="8077200" cy="691504"/>
          </a:xfrm>
        </p:spPr>
        <p:txBody>
          <a:bodyPr/>
          <a:lstStyle/>
          <a:p>
            <a:pPr algn="ctr"/>
            <a:r>
              <a:rPr lang="en-US" dirty="0" smtClean="0"/>
              <a:t>Grade 6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32656"/>
            <a:ext cx="8820472" cy="46256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solidFill>
                  <a:schemeClr val="bg1">
                    <a:lumMod val="95000"/>
                  </a:schemeClr>
                </a:solidFill>
                <a:latin typeface="Arial Black" pitchFamily="34" charset="0"/>
              </a:rPr>
              <a:t>Somebody has broken the window</a:t>
            </a:r>
            <a:endParaRPr lang="ru-RU" sz="3600" dirty="0">
              <a:solidFill>
                <a:schemeClr val="bg1">
                  <a:lumMod val="9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33794" name="Picture 2" descr="Картинки по запросу broken windo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700808"/>
            <a:ext cx="6840760" cy="454766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 descr="Картинки по запросу present perfect worksheet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652" name="AutoShape 4" descr="Картинки по запросу present perfect worksheet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654" name="AutoShape 6" descr="Картинки по запросу present perfect worksheet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656" name="AutoShape 8" descr="Картинки по запросу present perfect worksheet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Облако 6"/>
          <p:cNvSpPr/>
          <p:nvPr/>
        </p:nvSpPr>
        <p:spPr>
          <a:xfrm>
            <a:off x="2915816" y="2132856"/>
            <a:ext cx="3240360" cy="1584176"/>
          </a:xfrm>
          <a:prstGeom prst="cloud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Constantia" pitchFamily="18" charset="0"/>
              </a:rPr>
              <a:t>Have you ridden a horse?</a:t>
            </a:r>
            <a:endParaRPr lang="ru-RU" sz="2000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8" name="Облако 7"/>
          <p:cNvSpPr/>
          <p:nvPr/>
        </p:nvSpPr>
        <p:spPr>
          <a:xfrm>
            <a:off x="2987824" y="3789040"/>
            <a:ext cx="3240360" cy="1584176"/>
          </a:xfrm>
          <a:prstGeom prst="cloud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Constantia" pitchFamily="18" charset="0"/>
              </a:rPr>
              <a:t>Have you done something dangerous?</a:t>
            </a:r>
            <a:endParaRPr lang="ru-RU" sz="2000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10" name="Облако 9"/>
          <p:cNvSpPr/>
          <p:nvPr/>
        </p:nvSpPr>
        <p:spPr>
          <a:xfrm>
            <a:off x="6228184" y="4941168"/>
            <a:ext cx="3240360" cy="1584176"/>
          </a:xfrm>
          <a:prstGeom prst="cloud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Constantia" pitchFamily="18" charset="0"/>
              </a:rPr>
              <a:t>Have you ever slept for more than 12 hours?</a:t>
            </a:r>
            <a:endParaRPr lang="ru-RU" sz="2000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11" name="Облако 10"/>
          <p:cNvSpPr/>
          <p:nvPr/>
        </p:nvSpPr>
        <p:spPr>
          <a:xfrm>
            <a:off x="3131840" y="5273824"/>
            <a:ext cx="3240360" cy="1584176"/>
          </a:xfrm>
          <a:prstGeom prst="cloud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Constantia" pitchFamily="18" charset="0"/>
              </a:rPr>
              <a:t>Have you seen a ghost?</a:t>
            </a:r>
            <a:endParaRPr lang="ru-RU" sz="2000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12" name="Облако 11"/>
          <p:cNvSpPr/>
          <p:nvPr/>
        </p:nvSpPr>
        <p:spPr>
          <a:xfrm>
            <a:off x="0" y="4869160"/>
            <a:ext cx="3240360" cy="1584176"/>
          </a:xfrm>
          <a:prstGeom prst="cloud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Constantia" pitchFamily="18" charset="0"/>
              </a:rPr>
              <a:t>Have you  met a famous person?</a:t>
            </a:r>
            <a:endParaRPr lang="ru-RU" sz="2000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13" name="Облако 12"/>
          <p:cNvSpPr/>
          <p:nvPr/>
        </p:nvSpPr>
        <p:spPr>
          <a:xfrm>
            <a:off x="0" y="3284984"/>
            <a:ext cx="3240360" cy="1584176"/>
          </a:xfrm>
          <a:prstGeom prst="cloud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Constantia" pitchFamily="18" charset="0"/>
              </a:rPr>
              <a:t>Have you swim the ocean?</a:t>
            </a:r>
            <a:endParaRPr lang="ru-RU" sz="2000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14" name="Облако 13"/>
          <p:cNvSpPr/>
          <p:nvPr/>
        </p:nvSpPr>
        <p:spPr>
          <a:xfrm>
            <a:off x="0" y="1628800"/>
            <a:ext cx="3240360" cy="1584176"/>
          </a:xfrm>
          <a:prstGeom prst="cloud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Constantia" pitchFamily="18" charset="0"/>
              </a:rPr>
              <a:t>Have you had a toothache?</a:t>
            </a:r>
            <a:endParaRPr lang="ru-RU" sz="2000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15" name="Облако 14"/>
          <p:cNvSpPr/>
          <p:nvPr/>
        </p:nvSpPr>
        <p:spPr>
          <a:xfrm>
            <a:off x="0" y="0"/>
            <a:ext cx="3240360" cy="1584176"/>
          </a:xfrm>
          <a:prstGeom prst="cloud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Constantia" pitchFamily="18" charset="0"/>
              </a:rPr>
              <a:t>Have you cried during sad movie?</a:t>
            </a:r>
            <a:endParaRPr lang="ru-RU" sz="2000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17" name="Облако 16"/>
          <p:cNvSpPr/>
          <p:nvPr/>
        </p:nvSpPr>
        <p:spPr>
          <a:xfrm rot="21289924">
            <a:off x="6148929" y="3355693"/>
            <a:ext cx="3240360" cy="1584176"/>
          </a:xfrm>
          <a:prstGeom prst="cloud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Constantia" pitchFamily="18" charset="0"/>
              </a:rPr>
              <a:t>Have you made a snowman&gt;</a:t>
            </a:r>
            <a:endParaRPr lang="ru-RU" sz="2000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18" name="Облако 17"/>
          <p:cNvSpPr/>
          <p:nvPr/>
        </p:nvSpPr>
        <p:spPr>
          <a:xfrm rot="424703">
            <a:off x="5818381" y="1678398"/>
            <a:ext cx="3240360" cy="1584176"/>
          </a:xfrm>
          <a:prstGeom prst="cloud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Constantia" pitchFamily="18" charset="0"/>
              </a:rPr>
              <a:t>Have you ever been in TV?</a:t>
            </a:r>
            <a:endParaRPr lang="ru-RU" sz="2000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19" name="Облако 18"/>
          <p:cNvSpPr/>
          <p:nvPr/>
        </p:nvSpPr>
        <p:spPr>
          <a:xfrm rot="744388">
            <a:off x="5771295" y="14176"/>
            <a:ext cx="3240360" cy="1584176"/>
          </a:xfrm>
          <a:prstGeom prst="cloud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Constantia" pitchFamily="18" charset="0"/>
              </a:rPr>
              <a:t>Have you ever been lost?</a:t>
            </a:r>
            <a:endParaRPr lang="ru-RU" sz="2000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20" name="Облако 19"/>
          <p:cNvSpPr/>
          <p:nvPr/>
        </p:nvSpPr>
        <p:spPr>
          <a:xfrm>
            <a:off x="2843808" y="548680"/>
            <a:ext cx="3240360" cy="1584176"/>
          </a:xfrm>
          <a:prstGeom prst="cloud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Constantia" pitchFamily="18" charset="0"/>
              </a:rPr>
              <a:t>Have you tried Chinese food?</a:t>
            </a:r>
            <a:endParaRPr lang="ru-RU" sz="2000" b="1" dirty="0">
              <a:solidFill>
                <a:schemeClr val="tx1"/>
              </a:solidFill>
              <a:latin typeface="Constantia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rial Black" pitchFamily="34" charset="0"/>
              </a:rPr>
              <a:t>Homework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79712" y="3140968"/>
            <a:ext cx="5904656" cy="114975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Arial Black" pitchFamily="34" charset="0"/>
              </a:rPr>
              <a:t>Exercise 2, 3. p59</a:t>
            </a:r>
          </a:p>
          <a:p>
            <a:pPr>
              <a:buNone/>
            </a:pPr>
            <a:r>
              <a:rPr lang="en-US" dirty="0" smtClean="0">
                <a:latin typeface="Arial Black" pitchFamily="34" charset="0"/>
              </a:rPr>
              <a:t>Exercise </a:t>
            </a:r>
            <a:r>
              <a:rPr lang="en-US" dirty="0" smtClean="0">
                <a:latin typeface="Arial Black" pitchFamily="34" charset="0"/>
              </a:rPr>
              <a:t>2, </a:t>
            </a:r>
            <a:r>
              <a:rPr lang="en-US" dirty="0" smtClean="0">
                <a:latin typeface="Arial Black" pitchFamily="34" charset="0"/>
              </a:rPr>
              <a:t>7. p61</a:t>
            </a:r>
            <a:endParaRPr lang="ru-RU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792" y="332656"/>
            <a:ext cx="4258816" cy="1041304"/>
          </a:xfrm>
        </p:spPr>
        <p:txBody>
          <a:bodyPr/>
          <a:lstStyle/>
          <a:p>
            <a:r>
              <a:rPr lang="en-US" dirty="0" smtClean="0"/>
              <a:t>Present Perfect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19872" y="3140968"/>
            <a:ext cx="2458616" cy="86172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000" dirty="0" smtClean="0">
                <a:latin typeface="Arial Black" pitchFamily="34" charset="0"/>
              </a:rPr>
              <a:t>Video</a:t>
            </a:r>
            <a:endParaRPr lang="ru-RU" sz="40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When we use: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408176"/>
            <a:ext cx="8471792" cy="1872208"/>
          </a:xfrm>
        </p:spPr>
        <p:txBody>
          <a:bodyPr/>
          <a:lstStyle/>
          <a:p>
            <a:pPr marL="118872" indent="0">
              <a:buNone/>
            </a:pPr>
            <a:r>
              <a:rPr lang="en-US" b="1" dirty="0" smtClean="0"/>
              <a:t>	Something </a:t>
            </a:r>
            <a:r>
              <a:rPr lang="en-US" b="1" dirty="0" smtClean="0"/>
              <a:t>happened in the past.</a:t>
            </a:r>
          </a:p>
          <a:p>
            <a:pPr marL="633222" indent="-514350">
              <a:buNone/>
            </a:pPr>
            <a:r>
              <a:rPr lang="en-US" b="1" dirty="0" smtClean="0"/>
              <a:t>But it has connection with the present</a:t>
            </a:r>
          </a:p>
          <a:p>
            <a:pPr marL="633222" indent="-514350">
              <a:buNone/>
            </a:pPr>
            <a:r>
              <a:rPr lang="en-US" dirty="0" smtClean="0"/>
              <a:t>                       </a:t>
            </a:r>
            <a:r>
              <a:rPr lang="en-US" b="1" dirty="0" smtClean="0">
                <a:solidFill>
                  <a:srgbClr val="FF0000"/>
                </a:solidFill>
                <a:latin typeface="Arial Black" pitchFamily="34" charset="0"/>
              </a:rPr>
              <a:t>I have lost my keys</a:t>
            </a:r>
            <a:endParaRPr lang="ru-RU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026" name="AutoShape 2" descr="Картинки по запросу keys pictu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" name="Рисунок 4" descr="photo-1564767609342-620cb19b235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3329701"/>
            <a:ext cx="4104456" cy="308244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71800" y="1691354"/>
            <a:ext cx="3960440" cy="6463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Form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0" name="Picture 2" descr="Картинки по запросу present perfect form"/>
          <p:cNvPicPr>
            <a:picLocks noChangeAspect="1" noChangeArrowheads="1"/>
          </p:cNvPicPr>
          <p:nvPr/>
        </p:nvPicPr>
        <p:blipFill rotWithShape="1">
          <a:blip r:embed="rId2" cstate="print"/>
          <a:srcRect l="13548" t="31589" r="13650" b="8580"/>
          <a:stretch/>
        </p:blipFill>
        <p:spPr bwMode="auto">
          <a:xfrm>
            <a:off x="1187624" y="2681536"/>
            <a:ext cx="6768752" cy="417646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987824" y="1691354"/>
            <a:ext cx="5976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Black" panose="020B0A04020102020204" pitchFamily="34" charset="0"/>
              </a:rPr>
              <a:t>Have/has +V3</a:t>
            </a:r>
            <a:endParaRPr lang="ru-RU" sz="3600" dirty="0"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Past Participle or V3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1774824"/>
          <a:ext cx="9144000" cy="4246463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43319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120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9287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  <a:latin typeface="Constantia" pitchFamily="18" charset="0"/>
                        </a:rPr>
                        <a:t>Regular verbs</a:t>
                      </a:r>
                      <a:endParaRPr lang="ru-RU" sz="4400" dirty="0">
                        <a:solidFill>
                          <a:schemeClr val="tx1"/>
                        </a:solidFill>
                        <a:latin typeface="Constant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  <a:latin typeface="Constantia" pitchFamily="18" charset="0"/>
                        </a:rPr>
                        <a:t>Irregular verbs</a:t>
                      </a:r>
                      <a:endParaRPr lang="ru-RU" sz="4400" dirty="0">
                        <a:solidFill>
                          <a:schemeClr val="tx1"/>
                        </a:solidFill>
                        <a:latin typeface="Constant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7176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rgbClr val="FF0000"/>
                          </a:solidFill>
                          <a:latin typeface="Constantia" pitchFamily="18" charset="0"/>
                        </a:rPr>
                        <a:t>Verb +</a:t>
                      </a:r>
                      <a:r>
                        <a:rPr lang="en-US" sz="4400" baseline="0" dirty="0" smtClean="0">
                          <a:solidFill>
                            <a:srgbClr val="FF0000"/>
                          </a:solidFill>
                          <a:latin typeface="Constantia" pitchFamily="18" charset="0"/>
                        </a:rPr>
                        <a:t> ED</a:t>
                      </a:r>
                    </a:p>
                    <a:p>
                      <a:pPr algn="ctr"/>
                      <a:r>
                        <a:rPr lang="en-US" sz="4400" baseline="0" dirty="0" smtClean="0">
                          <a:solidFill>
                            <a:schemeClr val="tx1"/>
                          </a:solidFill>
                          <a:latin typeface="Constantia" pitchFamily="18" charset="0"/>
                        </a:rPr>
                        <a:t>Play-played</a:t>
                      </a:r>
                    </a:p>
                    <a:p>
                      <a:pPr algn="ctr"/>
                      <a:r>
                        <a:rPr lang="en-US" sz="4400" baseline="0" dirty="0" smtClean="0">
                          <a:solidFill>
                            <a:schemeClr val="tx1"/>
                          </a:solidFill>
                          <a:latin typeface="Constantia" pitchFamily="18" charset="0"/>
                        </a:rPr>
                        <a:t>Stay-stayed</a:t>
                      </a:r>
                    </a:p>
                    <a:p>
                      <a:pPr algn="ctr"/>
                      <a:r>
                        <a:rPr lang="en-US" sz="4400" baseline="0" dirty="0" smtClean="0">
                          <a:solidFill>
                            <a:schemeClr val="tx1"/>
                          </a:solidFill>
                          <a:latin typeface="Constantia" pitchFamily="18" charset="0"/>
                        </a:rPr>
                        <a:t>Love-loved</a:t>
                      </a:r>
                      <a:endParaRPr lang="ru-RU" sz="4400" dirty="0">
                        <a:solidFill>
                          <a:schemeClr val="tx1"/>
                        </a:solidFill>
                        <a:latin typeface="Constant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  <a:latin typeface="Constantia" pitchFamily="18" charset="0"/>
                        </a:rPr>
                        <a:t>Go - went –</a:t>
                      </a:r>
                      <a:r>
                        <a:rPr lang="en-US" sz="4400" dirty="0" smtClean="0">
                          <a:solidFill>
                            <a:srgbClr val="FF0000"/>
                          </a:solidFill>
                          <a:latin typeface="Constantia" pitchFamily="18" charset="0"/>
                        </a:rPr>
                        <a:t>gone</a:t>
                      </a:r>
                    </a:p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  <a:latin typeface="Constantia" pitchFamily="18" charset="0"/>
                        </a:rPr>
                        <a:t>Do - did - </a:t>
                      </a:r>
                      <a:r>
                        <a:rPr lang="en-US" sz="4400" dirty="0" smtClean="0">
                          <a:solidFill>
                            <a:srgbClr val="FF0000"/>
                          </a:solidFill>
                          <a:latin typeface="Constantia" pitchFamily="18" charset="0"/>
                        </a:rPr>
                        <a:t>done</a:t>
                      </a:r>
                    </a:p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  <a:latin typeface="Constantia" pitchFamily="18" charset="0"/>
                        </a:rPr>
                        <a:t>Lose – lost - </a:t>
                      </a:r>
                      <a:r>
                        <a:rPr lang="en-US" sz="4400" dirty="0" smtClean="0">
                          <a:solidFill>
                            <a:srgbClr val="FF0000"/>
                          </a:solidFill>
                          <a:latin typeface="Constantia" pitchFamily="18" charset="0"/>
                        </a:rPr>
                        <a:t>lost</a:t>
                      </a:r>
                    </a:p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  <a:latin typeface="Constantia" pitchFamily="18" charset="0"/>
                        </a:rPr>
                        <a:t>Take – took - </a:t>
                      </a:r>
                      <a:r>
                        <a:rPr lang="en-US" sz="4400" dirty="0" smtClean="0">
                          <a:solidFill>
                            <a:srgbClr val="FF0000"/>
                          </a:solidFill>
                          <a:latin typeface="Constantia" pitchFamily="18" charset="0"/>
                        </a:rPr>
                        <a:t>taken</a:t>
                      </a:r>
                      <a:r>
                        <a:rPr lang="en-US" sz="4400" dirty="0" smtClean="0">
                          <a:solidFill>
                            <a:schemeClr val="tx1"/>
                          </a:solidFill>
                          <a:latin typeface="Constantia" pitchFamily="18" charset="0"/>
                        </a:rPr>
                        <a:t> </a:t>
                      </a:r>
                      <a:endParaRPr lang="ru-RU" sz="4400" dirty="0">
                        <a:solidFill>
                          <a:schemeClr val="tx1"/>
                        </a:solidFill>
                        <a:latin typeface="Constant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 descr="Картинки по запросу affirmative negative present perfec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9178640"/>
              </p:ext>
            </p:extLst>
          </p:nvPr>
        </p:nvGraphicFramePr>
        <p:xfrm>
          <a:off x="155575" y="160338"/>
          <a:ext cx="8808912" cy="6314782"/>
        </p:xfrm>
        <a:graphic>
          <a:graphicData uri="http://schemas.openxmlformats.org/drawingml/2006/table">
            <a:tbl>
              <a:tblPr firstRow="1" bandRow="1">
                <a:tableStyleId>{638B1855-1B75-4FBE-930C-398BA8C253C6}</a:tableStyleId>
              </a:tblPr>
              <a:tblGrid>
                <a:gridCol w="2936304">
                  <a:extLst>
                    <a:ext uri="{9D8B030D-6E8A-4147-A177-3AD203B41FA5}">
                      <a16:colId xmlns:a16="http://schemas.microsoft.com/office/drawing/2014/main" val="1052300452"/>
                    </a:ext>
                  </a:extLst>
                </a:gridCol>
                <a:gridCol w="2936304">
                  <a:extLst>
                    <a:ext uri="{9D8B030D-6E8A-4147-A177-3AD203B41FA5}">
                      <a16:colId xmlns:a16="http://schemas.microsoft.com/office/drawing/2014/main" val="3473026690"/>
                    </a:ext>
                  </a:extLst>
                </a:gridCol>
                <a:gridCol w="2936304">
                  <a:extLst>
                    <a:ext uri="{9D8B030D-6E8A-4147-A177-3AD203B41FA5}">
                      <a16:colId xmlns:a16="http://schemas.microsoft.com/office/drawing/2014/main" val="370343773"/>
                    </a:ext>
                  </a:extLst>
                </a:gridCol>
              </a:tblGrid>
              <a:tr h="1468462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Affirmative</a:t>
                      </a:r>
                    </a:p>
                    <a:p>
                      <a:pPr algn="ctr"/>
                      <a:r>
                        <a:rPr lang="kk-KZ" sz="4000" dirty="0" smtClean="0"/>
                        <a:t>Хабарлы</a:t>
                      </a:r>
                      <a:endParaRPr lang="ru-RU" sz="4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Negative</a:t>
                      </a:r>
                      <a:endParaRPr lang="kk-KZ" sz="4000" dirty="0" smtClean="0"/>
                    </a:p>
                    <a:p>
                      <a:pPr algn="ctr"/>
                      <a:r>
                        <a:rPr lang="kk-KZ" sz="4000" dirty="0" smtClean="0"/>
                        <a:t>Болымсыз</a:t>
                      </a:r>
                      <a:endParaRPr lang="ru-RU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Question</a:t>
                      </a:r>
                      <a:endParaRPr lang="kk-KZ" sz="4000" dirty="0" smtClean="0"/>
                    </a:p>
                    <a:p>
                      <a:pPr algn="ctr"/>
                      <a:r>
                        <a:rPr lang="kk-KZ" sz="4000" dirty="0" smtClean="0"/>
                        <a:t>Сұраулы</a:t>
                      </a:r>
                      <a:endParaRPr lang="ru-RU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39139391"/>
                  </a:ext>
                </a:extLst>
              </a:tr>
              <a:tr h="3260978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2400" dirty="0" smtClean="0">
                          <a:latin typeface="Arial Black" panose="020B0A04020102020204" pitchFamily="34" charset="0"/>
                        </a:rPr>
                        <a:t>I have seen this movie  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en-US" sz="2400" dirty="0" smtClean="0">
                        <a:latin typeface="Arial Black" panose="020B0A04020102020204" pitchFamily="34" charset="0"/>
                      </a:endParaRPr>
                    </a:p>
                    <a:p>
                      <a:pPr marL="342900" indent="-342900">
                        <a:buAutoNum type="arabicPeriod"/>
                      </a:pPr>
                      <a:endParaRPr lang="en-US" sz="2400" dirty="0" smtClean="0">
                        <a:latin typeface="Arial Black" panose="020B0A04020102020204" pitchFamily="34" charset="0"/>
                      </a:endParaRPr>
                    </a:p>
                    <a:p>
                      <a:pPr marL="342900" indent="-342900">
                        <a:buAutoNum type="arabicPeriod"/>
                      </a:pPr>
                      <a:endParaRPr lang="en-US" sz="2400" dirty="0" smtClean="0">
                        <a:latin typeface="Arial Black" panose="020B0A04020102020204" pitchFamily="34" charset="0"/>
                      </a:endParaRP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2400" dirty="0" smtClean="0">
                          <a:latin typeface="Arial Black" panose="020B0A04020102020204" pitchFamily="34" charset="0"/>
                        </a:rPr>
                        <a:t> She</a:t>
                      </a:r>
                      <a:r>
                        <a:rPr lang="en-US" sz="2400" baseline="0" dirty="0" smtClean="0">
                          <a:latin typeface="Arial Black" panose="020B0A04020102020204" pitchFamily="34" charset="0"/>
                        </a:rPr>
                        <a:t> has cleaned the house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en-US" sz="2400" baseline="0" dirty="0" smtClean="0">
                        <a:latin typeface="Arial Black" panose="020B0A04020102020204" pitchFamily="34" charset="0"/>
                      </a:endParaRPr>
                    </a:p>
                    <a:p>
                      <a:pPr marL="342900" indent="-342900">
                        <a:buAutoNum type="arabicPeriod"/>
                      </a:pPr>
                      <a:endParaRPr lang="en-US" sz="2400" baseline="0" dirty="0" smtClean="0">
                        <a:latin typeface="Arial Black" panose="020B0A04020102020204" pitchFamily="34" charset="0"/>
                      </a:endParaRP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2400" baseline="0" dirty="0" smtClean="0">
                          <a:latin typeface="Arial Black" panose="020B0A04020102020204" pitchFamily="34" charset="0"/>
                        </a:rPr>
                        <a:t>They have eaten lunch </a:t>
                      </a:r>
                      <a:endParaRPr lang="ru-RU" sz="2400" dirty="0">
                        <a:latin typeface="Arial Black" panose="020B0A040201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2400" baseline="0" dirty="0" smtClean="0">
                          <a:latin typeface="Arial Black" panose="020B0A04020102020204" pitchFamily="34" charset="0"/>
                        </a:rPr>
                        <a:t>I have not seen this movie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en-US" sz="2400" baseline="0" dirty="0" smtClean="0">
                        <a:latin typeface="Arial Black" panose="020B0A04020102020204" pitchFamily="34" charset="0"/>
                      </a:endParaRPr>
                    </a:p>
                    <a:p>
                      <a:pPr marL="342900" indent="-342900">
                        <a:buAutoNum type="arabicPeriod"/>
                      </a:pPr>
                      <a:endParaRPr lang="en-US" sz="2400" baseline="0" dirty="0" smtClean="0">
                        <a:latin typeface="Arial Black" panose="020B0A04020102020204" pitchFamily="34" charset="0"/>
                      </a:endParaRP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2400" baseline="0" dirty="0" smtClean="0">
                          <a:latin typeface="Arial Black" panose="020B0A04020102020204" pitchFamily="34" charset="0"/>
                        </a:rPr>
                        <a:t> She has not cleaned the house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en-US" sz="2400" baseline="0" dirty="0" smtClean="0">
                        <a:latin typeface="Arial Black" panose="020B0A04020102020204" pitchFamily="34" charset="0"/>
                      </a:endParaRPr>
                    </a:p>
                    <a:p>
                      <a:pPr marL="342900" indent="-342900">
                        <a:buAutoNum type="arabicPeriod"/>
                      </a:pPr>
                      <a:endParaRPr lang="en-US" sz="2400" baseline="0" dirty="0" smtClean="0">
                        <a:latin typeface="Arial Black" panose="020B0A04020102020204" pitchFamily="34" charset="0"/>
                      </a:endParaRP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2400" baseline="0" dirty="0" smtClean="0">
                          <a:latin typeface="Arial Black" panose="020B0A04020102020204" pitchFamily="34" charset="0"/>
                        </a:rPr>
                        <a:t>They have not eaten lunch</a:t>
                      </a:r>
                      <a:endParaRPr lang="ru-RU" sz="2400" dirty="0">
                        <a:latin typeface="Arial Black" panose="020B0A040201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2400" dirty="0" smtClean="0">
                          <a:latin typeface="Arial Black" panose="020B0A04020102020204" pitchFamily="34" charset="0"/>
                        </a:rPr>
                        <a:t>Have you seen this movie?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en-US" sz="2400" dirty="0" smtClean="0">
                        <a:latin typeface="Arial Black" panose="020B0A04020102020204" pitchFamily="34" charset="0"/>
                      </a:endParaRPr>
                    </a:p>
                    <a:p>
                      <a:pPr marL="342900" indent="-342900">
                        <a:buAutoNum type="arabicPeriod"/>
                      </a:pPr>
                      <a:endParaRPr lang="en-US" sz="2400" dirty="0" smtClean="0">
                        <a:latin typeface="Arial Black" panose="020B0A04020102020204" pitchFamily="34" charset="0"/>
                      </a:endParaRP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2400" dirty="0" smtClean="0">
                          <a:latin typeface="Arial Black" panose="020B0A04020102020204" pitchFamily="34" charset="0"/>
                        </a:rPr>
                        <a:t>Has she cleaned the house?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en-US" sz="2400" dirty="0" smtClean="0">
                        <a:latin typeface="Arial Black" panose="020B0A04020102020204" pitchFamily="34" charset="0"/>
                      </a:endParaRPr>
                    </a:p>
                    <a:p>
                      <a:pPr marL="342900" indent="-342900">
                        <a:buAutoNum type="arabicPeriod"/>
                      </a:pPr>
                      <a:endParaRPr lang="en-US" sz="2400" dirty="0" smtClean="0">
                        <a:latin typeface="Arial Black" panose="020B0A04020102020204" pitchFamily="34" charset="0"/>
                      </a:endParaRP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2400" dirty="0" smtClean="0">
                          <a:latin typeface="Arial Black" panose="020B0A04020102020204" pitchFamily="34" charset="0"/>
                        </a:rPr>
                        <a:t>Have they eaten lunch?</a:t>
                      </a:r>
                    </a:p>
                    <a:p>
                      <a:endParaRPr lang="ru-RU" sz="2400" dirty="0">
                        <a:latin typeface="Arial Black" panose="020B0A040201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106941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332656"/>
            <a:ext cx="8229600" cy="93372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dirty="0" smtClean="0">
                <a:solidFill>
                  <a:schemeClr val="bg1">
                    <a:lumMod val="95000"/>
                  </a:schemeClr>
                </a:solidFill>
                <a:latin typeface="Arial Black" pitchFamily="34" charset="0"/>
              </a:rPr>
              <a:t>I have cleaned my shoes</a:t>
            </a:r>
          </a:p>
          <a:p>
            <a:pPr>
              <a:buNone/>
            </a:pPr>
            <a:endParaRPr lang="ru-RU" sz="4400" dirty="0"/>
          </a:p>
        </p:txBody>
      </p:sp>
      <p:pic>
        <p:nvPicPr>
          <p:cNvPr id="36866" name="Picture 2" descr="Картинки по запросу clean sho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556792"/>
            <a:ext cx="6480720" cy="475358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332656"/>
            <a:ext cx="8229600" cy="46256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>
                <a:solidFill>
                  <a:schemeClr val="bg1">
                    <a:lumMod val="95000"/>
                  </a:schemeClr>
                </a:solidFill>
                <a:latin typeface="Arial Black" pitchFamily="34" charset="0"/>
              </a:rPr>
              <a:t>I have lost my passport</a:t>
            </a:r>
            <a:endParaRPr lang="ru-RU" sz="4000" dirty="0">
              <a:solidFill>
                <a:schemeClr val="bg1">
                  <a:lumMod val="9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5842" name="AutoShape 2" descr="Картинки по запросу passpo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" name="Рисунок 4" descr="shutterstock_709756675-edit-800x45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1628800"/>
            <a:ext cx="7620000" cy="42862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332656"/>
            <a:ext cx="8229600" cy="46256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solidFill>
                  <a:schemeClr val="bg1">
                    <a:lumMod val="95000"/>
                  </a:schemeClr>
                </a:solidFill>
                <a:latin typeface="Arial Black" pitchFamily="34" charset="0"/>
              </a:rPr>
              <a:t>We have bought  the new car</a:t>
            </a:r>
            <a:endParaRPr lang="ru-RU" sz="3600" dirty="0">
              <a:solidFill>
                <a:schemeClr val="bg1">
                  <a:lumMod val="9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34818" name="Picture 2" descr="Картинки по запросу toyota 5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484784"/>
            <a:ext cx="6408712" cy="480160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89</TotalTime>
  <Words>218</Words>
  <Application>Microsoft Office PowerPoint</Application>
  <PresentationFormat>Экран (4:3)</PresentationFormat>
  <Paragraphs>68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2" baseType="lpstr">
      <vt:lpstr>Arial</vt:lpstr>
      <vt:lpstr>Arial Black</vt:lpstr>
      <vt:lpstr>Book Antiqua</vt:lpstr>
      <vt:lpstr>Constantia</vt:lpstr>
      <vt:lpstr>Corbel</vt:lpstr>
      <vt:lpstr>Times New Roman</vt:lpstr>
      <vt:lpstr>Wingdings</vt:lpstr>
      <vt:lpstr>Wingdings 2</vt:lpstr>
      <vt:lpstr>Wingdings 3</vt:lpstr>
      <vt:lpstr>Модульная</vt:lpstr>
      <vt:lpstr>Language Focus Present Perfect: questions</vt:lpstr>
      <vt:lpstr>Present Perfect</vt:lpstr>
      <vt:lpstr>When we use:</vt:lpstr>
      <vt:lpstr>Form</vt:lpstr>
      <vt:lpstr>Past Participle or V3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 Focus Present Perfect: affirmative and negative</dc:title>
  <cp:lastModifiedBy>Пользователь</cp:lastModifiedBy>
  <cp:revision>13</cp:revision>
  <dcterms:modified xsi:type="dcterms:W3CDTF">2020-01-16T17:18:43Z</dcterms:modified>
</cp:coreProperties>
</file>