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96" r:id="rId4"/>
    <p:sldId id="258" r:id="rId5"/>
    <p:sldId id="289" r:id="rId6"/>
    <p:sldId id="285" r:id="rId7"/>
    <p:sldId id="290" r:id="rId8"/>
    <p:sldId id="259" r:id="rId9"/>
    <p:sldId id="279" r:id="rId10"/>
    <p:sldId id="260" r:id="rId11"/>
    <p:sldId id="281" r:id="rId12"/>
    <p:sldId id="282" r:id="rId13"/>
    <p:sldId id="264" r:id="rId14"/>
    <p:sldId id="267" r:id="rId15"/>
    <p:sldId id="268" r:id="rId16"/>
    <p:sldId id="286" r:id="rId17"/>
    <p:sldId id="288" r:id="rId18"/>
    <p:sldId id="269" r:id="rId19"/>
    <p:sldId id="271" r:id="rId20"/>
    <p:sldId id="274" r:id="rId21"/>
    <p:sldId id="277" r:id="rId22"/>
    <p:sldId id="275" r:id="rId23"/>
    <p:sldId id="276" r:id="rId24"/>
    <p:sldId id="287" r:id="rId25"/>
    <p:sldId id="291" r:id="rId26"/>
    <p:sldId id="292" r:id="rId27"/>
    <p:sldId id="293" r:id="rId28"/>
    <p:sldId id="29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9"/>
    <p:penClr>
      <a:srgbClr val="FF0000"/>
    </p:penClr>
  </p:showPr>
  <p:clrMru>
    <a:srgbClr val="CC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05" autoAdjust="0"/>
  </p:normalViewPr>
  <p:slideViewPr>
    <p:cSldViewPr>
      <p:cViewPr>
        <p:scale>
          <a:sx n="50" d="100"/>
          <a:sy n="50" d="100"/>
        </p:scale>
        <p:origin x="-2550"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B3CF-8393-4D64-BFEB-239A25EDF86E}" type="datetimeFigureOut">
              <a:rPr lang="ru-RU" smtClean="0"/>
              <a:pPr/>
              <a:t>13.11.2019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E5E22-5277-4B44-AC92-5740A3230B89}" type="slidenum">
              <a:rPr lang="ru-RU" smtClean="0"/>
              <a:pPr/>
              <a:t>‹#›</a:t>
            </a:fld>
            <a:endParaRPr lang="ru-RU"/>
          </a:p>
        </p:txBody>
      </p:sp>
    </p:spTree>
    <p:extLst>
      <p:ext uri="{BB962C8B-B14F-4D97-AF65-F5344CB8AC3E}">
        <p14:creationId xmlns="" xmlns:p14="http://schemas.microsoft.com/office/powerpoint/2010/main" val="268920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BE5E22-5277-4B44-AC92-5740A3230B89}" type="slidenum">
              <a:rPr lang="ru-RU" smtClean="0"/>
              <a:pPr/>
              <a:t>20</a:t>
            </a:fld>
            <a:endParaRPr lang="ru-RU"/>
          </a:p>
        </p:txBody>
      </p:sp>
    </p:spTree>
    <p:extLst>
      <p:ext uri="{BB962C8B-B14F-4D97-AF65-F5344CB8AC3E}">
        <p14:creationId xmlns="" xmlns:p14="http://schemas.microsoft.com/office/powerpoint/2010/main" val="280314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advClick="0" advTm="7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13.11.2019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Users\PACKARD%20BELL\Music\&#1050;&#1257;&#1079;&#1110;&#1084;&#1085;&#1110;&#1187;%20&#1179;&#1072;&#1088;&#1072;&#1089;&#1099;(&#1084;&#1080;&#1085;&#1091;&#1089;).mp3" TargetMode="Externa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jpeg"/><Relationship Id="rId10" Type="http://schemas.openxmlformats.org/officeDocument/2006/relationships/image" Target="../media/image42.jpeg"/><Relationship Id="rId4" Type="http://schemas.microsoft.com/office/2007/relationships/hdphoto" Target="../media/hdphoto2.wdp"/><Relationship Id="rId9"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rot="16200000">
            <a:off x="1143000" y="-1071539"/>
            <a:ext cx="6858000" cy="9144000"/>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20" name="Прямоугольник 19"/>
          <p:cNvSpPr/>
          <p:nvPr/>
        </p:nvSpPr>
        <p:spPr>
          <a:xfrm>
            <a:off x="71406" y="3164681"/>
            <a:ext cx="8929718"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cap="none" spc="50" dirty="0" smtClean="0">
                <a:ln w="11430">
                  <a:solidFill>
                    <a:srgbClr val="FFFF00"/>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Ұлы ақын, </a:t>
            </a:r>
            <a:r>
              <a:rPr lang="kk-KZ" sz="4400" b="1" cap="none" spc="50" dirty="0" smtClean="0">
                <a:ln w="11430">
                  <a:solidFill>
                    <a:srgbClr val="FFFF00"/>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сазгер,аудармашы, </a:t>
            </a:r>
            <a:r>
              <a:rPr lang="kk-KZ" sz="4400" b="1" cap="none" spc="50" dirty="0" smtClean="0">
                <a:ln w="11430">
                  <a:solidFill>
                    <a:srgbClr val="FFFF00"/>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қоғам қайраткері, қазақ әдебиеті негізін қалаған ағартушы </a:t>
            </a:r>
          </a:p>
          <a:p>
            <a:pPr algn="ctr"/>
            <a:r>
              <a:rPr lang="kk-KZ" sz="4500" b="1" cap="none" spc="50" dirty="0" smtClean="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Абай (Ибраһим) Құнанбай</a:t>
            </a:r>
            <a:r>
              <a:rPr lang="kk-KZ" sz="4500" b="1" spc="50" dirty="0" smtClean="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ұ</a:t>
            </a:r>
            <a:r>
              <a:rPr lang="kk-KZ" sz="4500" b="1" cap="none" spc="50" dirty="0" smtClean="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лына </a:t>
            </a:r>
          </a:p>
          <a:p>
            <a:pPr algn="ctr"/>
            <a:r>
              <a:rPr lang="ru-RU" sz="4500" b="1" spc="50" dirty="0" smtClean="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175 </a:t>
            </a:r>
            <a:r>
              <a:rPr lang="ru-RU" sz="4500" b="1" spc="50" dirty="0" err="1" smtClean="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жыл</a:t>
            </a:r>
            <a:endParaRPr lang="ru-RU" sz="4500" b="1" cap="none" spc="50" dirty="0">
              <a:ln w="11430">
                <a:solidFill>
                  <a:srgbClr val="FFFF00"/>
                </a:solidFill>
              </a:ln>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6150" name="Picture 6" descr="ÐÐ°ÑÑÐ¸Ð½ÐºÐ¸ Ð¿Ð¾ Ð·Ð°Ð¿ÑÐ¾ÑÑ Ð°Ð±Ð°Ð¹ ÒÒ±Ð½Ð°Ð½Ð±Ð°ÐµÐ²"/>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14275"/>
          <a:stretch/>
        </p:blipFill>
        <p:spPr bwMode="auto">
          <a:xfrm rot="10800000" flipV="1">
            <a:off x="1799691" y="188640"/>
            <a:ext cx="5544616" cy="28556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Көзімнің қарасы(минус).mp3">
            <a:hlinkClick r:id="" action="ppaction://media"/>
          </p:cNvPr>
          <p:cNvPicPr>
            <a:picLocks noRot="1" noChangeAspect="1"/>
          </p:cNvPicPr>
          <p:nvPr>
            <a:audioFile r:link="rId1"/>
          </p:nvPr>
        </p:nvPicPr>
        <p:blipFill>
          <a:blip r:embed="rId7" cstate="print"/>
          <a:stretch>
            <a:fillRect/>
          </a:stretch>
        </p:blipFill>
        <p:spPr>
          <a:xfrm>
            <a:off x="395536" y="332656"/>
            <a:ext cx="304800" cy="304800"/>
          </a:xfrm>
          <a:prstGeom prst="rect">
            <a:avLst/>
          </a:prstGeom>
        </p:spPr>
      </p:pic>
    </p:spTree>
    <p:extLst>
      <p:ext uri="{BB962C8B-B14F-4D97-AF65-F5344CB8AC3E}">
        <p14:creationId xmlns="" xmlns:p14="http://schemas.microsoft.com/office/powerpoint/2010/main" val="770234579"/>
      </p:ext>
    </p:extLst>
  </p:cSld>
  <p:clrMapOvr>
    <a:masterClrMapping/>
  </p:clrMapOvr>
  <p:transition spd="slow" advClick="0" advTm="1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7" y="-117817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2" name="Прямоугольник 11"/>
          <p:cNvSpPr/>
          <p:nvPr/>
        </p:nvSpPr>
        <p:spPr>
          <a:xfrm>
            <a:off x="928662" y="188695"/>
            <a:ext cx="6945106" cy="1569660"/>
          </a:xfrm>
          <a:prstGeom prst="rect">
            <a:avLst/>
          </a:prstGeom>
          <a:solidFill>
            <a:srgbClr val="92D050"/>
          </a:solidFill>
        </p:spPr>
        <p:txBody>
          <a:bodyPr wrap="none">
            <a:spAutoFit/>
          </a:bodyPr>
          <a:lstStyle/>
          <a:p>
            <a:pPr algn="ctr"/>
            <a:endParaRPr lang="kk-KZ" sz="3200" b="1" dirty="0" smtClean="0">
              <a:solidFill>
                <a:srgbClr val="C00000"/>
              </a:solidFill>
              <a:latin typeface="Times New Roman" pitchFamily="18" charset="0"/>
              <a:cs typeface="Times New Roman" pitchFamily="18" charset="0"/>
            </a:endParaRPr>
          </a:p>
          <a:p>
            <a:pPr algn="ctr"/>
            <a:r>
              <a:rPr lang="kk-KZ" sz="3200" b="1" dirty="0" smtClean="0">
                <a:solidFill>
                  <a:srgbClr val="002060"/>
                </a:solidFill>
                <a:latin typeface="Times New Roman" pitchFamily="18" charset="0"/>
                <a:cs typeface="Times New Roman" pitchFamily="18" charset="0"/>
              </a:rPr>
              <a:t>Абай Құнанбайұлының ұл</a:t>
            </a:r>
            <a:r>
              <a:rPr lang="ru-RU" sz="3200" b="1" dirty="0" smtClean="0">
                <a:solidFill>
                  <a:srgbClr val="002060"/>
                </a:solidFill>
                <a:latin typeface="Times New Roman" pitchFamily="18" charset="0"/>
                <a:cs typeface="Times New Roman" pitchFamily="18" charset="0"/>
              </a:rPr>
              <a:t>-</a:t>
            </a:r>
            <a:r>
              <a:rPr lang="kk-KZ" sz="3200" b="1" dirty="0" smtClean="0">
                <a:solidFill>
                  <a:srgbClr val="002060"/>
                </a:solidFill>
                <a:latin typeface="Times New Roman" pitchFamily="18" charset="0"/>
                <a:cs typeface="Times New Roman" pitchFamily="18" charset="0"/>
              </a:rPr>
              <a:t>қыздары</a:t>
            </a:r>
          </a:p>
          <a:p>
            <a:pPr algn="ctr"/>
            <a:endParaRPr lang="ru-RU" sz="3200" b="1" dirty="0">
              <a:solidFill>
                <a:srgbClr val="002060"/>
              </a:solidFill>
              <a:latin typeface="Times New Roman" pitchFamily="18" charset="0"/>
              <a:cs typeface="Times New Roman" pitchFamily="18" charset="0"/>
            </a:endParaRPr>
          </a:p>
        </p:txBody>
      </p:sp>
      <p:sp>
        <p:nvSpPr>
          <p:cNvPr id="13" name="Стрелка вниз 12"/>
          <p:cNvSpPr/>
          <p:nvPr/>
        </p:nvSpPr>
        <p:spPr>
          <a:xfrm>
            <a:off x="4197688" y="1783099"/>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4" name="Таблица 13"/>
          <p:cNvGraphicFramePr>
            <a:graphicFrameLocks noGrp="1"/>
          </p:cNvGraphicFramePr>
          <p:nvPr>
            <p:extLst>
              <p:ext uri="{D42A27DB-BD31-4B8C-83A1-F6EECF244321}">
                <p14:modId xmlns="" xmlns:p14="http://schemas.microsoft.com/office/powerpoint/2010/main" val="2945317066"/>
              </p:ext>
            </p:extLst>
          </p:nvPr>
        </p:nvGraphicFramePr>
        <p:xfrm>
          <a:off x="861656" y="2489131"/>
          <a:ext cx="3336032" cy="4053840"/>
        </p:xfrm>
        <a:graphic>
          <a:graphicData uri="http://schemas.openxmlformats.org/drawingml/2006/table">
            <a:tbl>
              <a:tblPr firstRow="1" bandRow="1">
                <a:tableStyleId>{EB9631B5-78F2-41C9-869B-9F39066F8104}</a:tableStyleId>
              </a:tblPr>
              <a:tblGrid>
                <a:gridCol w="346506"/>
                <a:gridCol w="2989526"/>
              </a:tblGrid>
              <a:tr h="528849">
                <a:tc gridSpan="2">
                  <a:txBody>
                    <a:bodyPr/>
                    <a:lstStyle/>
                    <a:p>
                      <a:pPr algn="ctr"/>
                      <a:r>
                        <a:rPr lang="kk-KZ" sz="2800" dirty="0" smtClean="0">
                          <a:latin typeface="Times New Roman" pitchFamily="18" charset="0"/>
                          <a:cs typeface="Times New Roman" pitchFamily="18" charset="0"/>
                        </a:rPr>
                        <a:t>Ділдәдан</a:t>
                      </a:r>
                    </a:p>
                    <a:p>
                      <a:pPr algn="ctr"/>
                      <a:endParaRPr lang="ru-RU" sz="2800" dirty="0">
                        <a:solidFill>
                          <a:schemeClr val="tx1"/>
                        </a:solidFill>
                        <a:latin typeface="Times New Roman" pitchFamily="18" charset="0"/>
                        <a:cs typeface="Times New Roman" pitchFamily="18" charset="0"/>
                      </a:endParaRPr>
                    </a:p>
                  </a:txBody>
                  <a:tcPr/>
                </a:tc>
                <a:tc hMerge="1">
                  <a:txBody>
                    <a:bodyPr/>
                    <a:lstStyle/>
                    <a:p>
                      <a:pPr algn="ctr"/>
                      <a:endParaRPr lang="ru-RU" dirty="0"/>
                    </a:p>
                  </a:txBody>
                  <a:tcPr/>
                </a:tc>
              </a:tr>
              <a:tr h="139040">
                <a:tc>
                  <a:txBody>
                    <a:bodyPr/>
                    <a:lstStyle/>
                    <a:p>
                      <a:r>
                        <a:rPr lang="ru-RU" sz="2800" dirty="0" smtClean="0"/>
                        <a:t>1</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Ақылбай</a:t>
                      </a:r>
                      <a:endParaRPr lang="ru-RU"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2</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800" kern="1200" dirty="0" smtClean="0">
                          <a:effectLst/>
                          <a:latin typeface="Times New Roman" pitchFamily="18" charset="0"/>
                          <a:cs typeface="Times New Roman" pitchFamily="18" charset="0"/>
                        </a:rPr>
                        <a:t>Әбдірахман,</a:t>
                      </a:r>
                      <a:endParaRPr lang="ru-RU"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3</a:t>
                      </a:r>
                      <a:endParaRPr lang="ru-RU" sz="2800" dirty="0" smtClean="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800" kern="1200" dirty="0" smtClean="0">
                          <a:effectLst/>
                          <a:latin typeface="Times New Roman" pitchFamily="18" charset="0"/>
                          <a:cs typeface="Times New Roman" pitchFamily="18" charset="0"/>
                        </a:rPr>
                        <a:t>Кұлбадан</a:t>
                      </a:r>
                      <a:endParaRPr lang="ru-RU" sz="280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4</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800" kern="1200" dirty="0" smtClean="0">
                          <a:effectLst/>
                          <a:latin typeface="Times New Roman" pitchFamily="18" charset="0"/>
                          <a:cs typeface="Times New Roman" pitchFamily="18" charset="0"/>
                        </a:rPr>
                        <a:t>Әкімбай</a:t>
                      </a:r>
                      <a:endParaRPr lang="ru-RU"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r>
                        <a:rPr lang="ru-RU" sz="2800" dirty="0" smtClean="0"/>
                        <a:t>5</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Мағаұия</a:t>
                      </a:r>
                      <a:endParaRPr lang="ru-RU"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r>
                        <a:rPr lang="ru-RU" sz="2800" dirty="0" smtClean="0"/>
                        <a:t>6</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kk-KZ" sz="2800" dirty="0" smtClean="0">
                          <a:latin typeface="Times New Roman" pitchFamily="18" charset="0"/>
                          <a:cs typeface="Times New Roman" pitchFamily="18" charset="0"/>
                        </a:rPr>
                        <a:t>Райхан</a:t>
                      </a:r>
                      <a:endParaRPr lang="ru-RU"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20" name="Таблица 19"/>
          <p:cNvGraphicFramePr>
            <a:graphicFrameLocks noGrp="1"/>
          </p:cNvGraphicFramePr>
          <p:nvPr>
            <p:extLst>
              <p:ext uri="{D42A27DB-BD31-4B8C-83A1-F6EECF244321}">
                <p14:modId xmlns="" xmlns:p14="http://schemas.microsoft.com/office/powerpoint/2010/main" val="393315667"/>
              </p:ext>
            </p:extLst>
          </p:nvPr>
        </p:nvGraphicFramePr>
        <p:xfrm>
          <a:off x="4682320" y="2474622"/>
          <a:ext cx="3336032" cy="3017520"/>
        </p:xfrm>
        <a:graphic>
          <a:graphicData uri="http://schemas.openxmlformats.org/drawingml/2006/table">
            <a:tbl>
              <a:tblPr firstRow="1" bandRow="1">
                <a:tableStyleId>{00A15C55-8517-42AA-B614-E9B94910E393}</a:tableStyleId>
              </a:tblPr>
              <a:tblGrid>
                <a:gridCol w="346506"/>
                <a:gridCol w="2989526"/>
              </a:tblGrid>
              <a:tr h="528849">
                <a:tc gridSpan="2">
                  <a:txBody>
                    <a:bodyPr/>
                    <a:lstStyle/>
                    <a:p>
                      <a:pPr algn="ctr"/>
                      <a:r>
                        <a:rPr lang="kk-KZ" sz="2800" dirty="0" smtClean="0">
                          <a:latin typeface="Times New Roman" pitchFamily="18" charset="0"/>
                          <a:cs typeface="Times New Roman" pitchFamily="18" charset="0"/>
                        </a:rPr>
                        <a:t>Әйкерімнен (Шүкімән)</a:t>
                      </a:r>
                      <a:endParaRPr lang="ru-RU" sz="2800" dirty="0">
                        <a:solidFill>
                          <a:schemeClr val="tx1"/>
                        </a:solidFill>
                        <a:latin typeface="Times New Roman" pitchFamily="18" charset="0"/>
                        <a:cs typeface="Times New Roman" pitchFamily="18" charset="0"/>
                      </a:endParaRPr>
                    </a:p>
                  </a:txBody>
                  <a:tcPr/>
                </a:tc>
                <a:tc hMerge="1">
                  <a:txBody>
                    <a:bodyPr/>
                    <a:lstStyle/>
                    <a:p>
                      <a:pPr algn="ctr"/>
                      <a:endParaRPr lang="ru-RU" dirty="0"/>
                    </a:p>
                  </a:txBody>
                  <a:tcPr/>
                </a:tc>
              </a:tr>
              <a:tr h="139040">
                <a:tc>
                  <a:txBody>
                    <a:bodyPr/>
                    <a:lstStyle/>
                    <a:p>
                      <a:r>
                        <a:rPr lang="ru-RU" sz="2800" dirty="0" smtClean="0"/>
                        <a:t>1</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Тұрағұл</a:t>
                      </a:r>
                      <a:r>
                        <a:rPr lang="kk-KZ" sz="2800" kern="1200" dirty="0" smtClean="0">
                          <a:effectLst/>
                          <a:latin typeface="Times New Roman" pitchFamily="18" charset="0"/>
                          <a:cs typeface="Times New Roman" pitchFamily="18" charset="0"/>
                        </a:rPr>
                        <a:t>, </a:t>
                      </a:r>
                      <a:endParaRPr lang="ru-RU" sz="2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2</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Мекайыл</a:t>
                      </a:r>
                      <a:endParaRPr lang="ru-RU" sz="2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3</a:t>
                      </a:r>
                      <a:endParaRPr lang="ru-RU" sz="2800" dirty="0" smtClean="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Ізкаіл</a:t>
                      </a:r>
                      <a:endParaRPr lang="ru-RU" sz="2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4</a:t>
                      </a:r>
                      <a:endParaRPr lang="ru-RU" sz="28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2800" kern="1200" dirty="0" smtClean="0">
                          <a:effectLst/>
                          <a:latin typeface="Times New Roman" pitchFamily="18" charset="0"/>
                          <a:cs typeface="Times New Roman" pitchFamily="18" charset="0"/>
                        </a:rPr>
                        <a:t>Кенже</a:t>
                      </a:r>
                      <a:endParaRPr lang="ru-RU" sz="2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4098" name="Picture 2" descr="https://tengrinews.kz/userdata/images/u255/resized/eca38196507ee8a81effdc305320856f.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60810" y="288547"/>
            <a:ext cx="5571430" cy="430699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323526" y="4775114"/>
            <a:ext cx="7920880" cy="184665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400" b="1" dirty="0">
                <a:latin typeface="Times New Roman" pitchFamily="18" charset="0"/>
                <a:cs typeface="Times New Roman" pitchFamily="18" charset="0"/>
              </a:rPr>
              <a:t>Абай </a:t>
            </a:r>
            <a:r>
              <a:rPr lang="ru-RU" sz="2400" b="1" dirty="0" err="1">
                <a:latin typeface="Times New Roman" pitchFamily="18" charset="0"/>
                <a:cs typeface="Times New Roman" pitchFamily="18" charset="0"/>
              </a:rPr>
              <a:t>отбасымен</a:t>
            </a:r>
            <a:r>
              <a:rPr lang="ru-RU" sz="2400" dirty="0">
                <a:latin typeface="Times New Roman" pitchFamily="18" charset="0"/>
                <a:cs typeface="Times New Roman" pitchFamily="18" charset="0"/>
              </a:rPr>
              <a:t>, 1903 </a:t>
            </a:r>
            <a:r>
              <a:rPr lang="ru-RU" sz="2400" dirty="0" err="1">
                <a:latin typeface="Times New Roman" pitchFamily="18" charset="0"/>
                <a:cs typeface="Times New Roman" pitchFamily="18" charset="0"/>
              </a:rPr>
              <a:t>жыл</a:t>
            </a:r>
            <a:r>
              <a:rPr lang="ru-RU" sz="2400" dirty="0">
                <a:latin typeface="Times New Roman" pitchFamily="18" charset="0"/>
                <a:cs typeface="Times New Roman" pitchFamily="18" charset="0"/>
              </a:rPr>
              <a:t>. 1-қатарда: </a:t>
            </a:r>
            <a:r>
              <a:rPr lang="ru-RU" sz="2400" dirty="0" err="1">
                <a:latin typeface="Times New Roman" pitchFamily="18" charset="0"/>
                <a:cs typeface="Times New Roman" pitchFamily="18" charset="0"/>
              </a:rPr>
              <a:t>Пәкизат, </a:t>
            </a:r>
            <a:r>
              <a:rPr lang="ru-RU" sz="2400" dirty="0" err="1" smtClean="0">
                <a:latin typeface="Times New Roman" pitchFamily="18" charset="0"/>
                <a:cs typeface="Times New Roman" pitchFamily="18" charset="0"/>
              </a:rPr>
              <a:t>Тұрағұл </a:t>
            </a:r>
            <a:r>
              <a:rPr lang="ru-RU" sz="2400" dirty="0" err="1">
                <a:latin typeface="Times New Roman" pitchFamily="18" charset="0"/>
                <a:cs typeface="Times New Roman" pitchFamily="18" charset="0"/>
              </a:rPr>
              <a:t>Абайұлы, Әубәкір Ақылбайұлы.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Отырған</a:t>
            </a:r>
            <a:r>
              <a:rPr lang="ru-RU" sz="2400" dirty="0">
                <a:latin typeface="Times New Roman" pitchFamily="18" charset="0"/>
                <a:cs typeface="Times New Roman" pitchFamily="18" charset="0"/>
              </a:rPr>
              <a:t> Абай </a:t>
            </a:r>
            <a:r>
              <a:rPr lang="ru-RU" sz="2400" dirty="0" err="1">
                <a:latin typeface="Times New Roman" pitchFamily="18" charset="0"/>
                <a:cs typeface="Times New Roman" pitchFamily="18" charset="0"/>
              </a:rPr>
              <a:t>Құнанбайұлы</a:t>
            </a:r>
            <a:r>
              <a:rPr lang="ru-RU" sz="2400" dirty="0">
                <a:latin typeface="Times New Roman" pitchFamily="18" charset="0"/>
                <a:cs typeface="Times New Roman" pitchFamily="18" charset="0"/>
              </a:rPr>
              <a:t>. 3-қатарда: </a:t>
            </a:r>
            <a:r>
              <a:rPr lang="ru-RU" sz="2400" dirty="0" err="1">
                <a:latin typeface="Times New Roman" pitchFamily="18" charset="0"/>
                <a:cs typeface="Times New Roman" pitchFamily="18" charset="0"/>
              </a:rPr>
              <a:t>Мағауия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Абайұлы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Еркежан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Кәмәлия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Әубәкірдің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әйелі</a:t>
            </a:r>
            <a:r>
              <a:rPr lang="ru-RU" sz="2400" dirty="0">
                <a:latin typeface="Times New Roman" pitchFamily="18" charset="0"/>
                <a:cs typeface="Times New Roman" pitchFamily="18" charset="0"/>
              </a:rPr>
              <a:t>).</a:t>
            </a:r>
            <a:r>
              <a:rPr lang="ru-RU" dirty="0"/>
              <a:t/>
            </a:r>
            <a:br>
              <a:rPr lang="ru-RU" dirty="0"/>
            </a:br>
            <a:endParaRPr lang="ru-RU" dirty="0"/>
          </a:p>
        </p:txBody>
      </p:sp>
    </p:spTree>
    <p:extLst>
      <p:ext uri="{BB962C8B-B14F-4D97-AF65-F5344CB8AC3E}">
        <p14:creationId xmlns="" xmlns:p14="http://schemas.microsoft.com/office/powerpoint/2010/main" val="3794010123"/>
      </p:ext>
    </p:extLst>
  </p:cSld>
  <p:clrMapOvr>
    <a:masterClrMapping/>
  </p:clrMapOvr>
  <p:transition spd="slow" advClick="0" advTm="12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rot="16200000">
            <a:off x="970871" y="-1097907"/>
            <a:ext cx="6858001" cy="9053811"/>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3074" name="Picture 2" descr="https://avatars.mds.yandex.net/get-pdb/1624992/d6b771a6-ba64-487d-9138-60e9ac87edbc/s120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61139" y="137395"/>
            <a:ext cx="2702375" cy="333912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ds05.infourok.ru/uploads/ex/0735/00097d14-ccfc8f43/27/hello_html_m4b15c746.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1270626"/>
            <a:ext cx="3644755" cy="4922556"/>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20" name="Прямоугольник 19"/>
          <p:cNvSpPr/>
          <p:nvPr/>
        </p:nvSpPr>
        <p:spPr>
          <a:xfrm>
            <a:off x="3635896" y="3885637"/>
            <a:ext cx="4842745"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200" b="1" spc="300" dirty="0" err="1">
                <a:latin typeface="Times New Roman" pitchFamily="18" charset="0"/>
                <a:cs typeface="Times New Roman" pitchFamily="18" charset="0"/>
              </a:rPr>
              <a:t>С</a:t>
            </a:r>
            <a:r>
              <a:rPr lang="ru-RU" sz="2200" b="1" spc="300" dirty="0" err="1" smtClean="0">
                <a:latin typeface="Times New Roman" pitchFamily="18" charset="0"/>
                <a:cs typeface="Times New Roman" pitchFamily="18" charset="0"/>
              </a:rPr>
              <a:t>уретте</a:t>
            </a:r>
            <a:r>
              <a:rPr lang="ru-RU" sz="2200" b="1" spc="300" dirty="0" smtClean="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Абайдың</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Ділдәдан</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туған</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тұңғыш</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баласы</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Ақылбай</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және</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Абайдың</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өзі</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және</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Әйгерімнен</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туған</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ұлы</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Тұрағұл</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Сурет</a:t>
            </a:r>
            <a:r>
              <a:rPr lang="ru-RU" sz="2200" b="1" spc="300" dirty="0">
                <a:latin typeface="Times New Roman" pitchFamily="18" charset="0"/>
                <a:cs typeface="Times New Roman" pitchFamily="18" charset="0"/>
              </a:rPr>
              <a:t> 1896 </a:t>
            </a:r>
            <a:r>
              <a:rPr lang="ru-RU" sz="2200" b="1" spc="300" dirty="0" err="1">
                <a:latin typeface="Times New Roman" pitchFamily="18" charset="0"/>
                <a:cs typeface="Times New Roman" pitchFamily="18" charset="0"/>
              </a:rPr>
              <a:t>жылы</a:t>
            </a:r>
            <a:r>
              <a:rPr lang="ru-RU" sz="2200" b="1" spc="300" dirty="0">
                <a:latin typeface="Times New Roman" pitchFamily="18" charset="0"/>
                <a:cs typeface="Times New Roman" pitchFamily="18" charset="0"/>
              </a:rPr>
              <a:t> Семей </a:t>
            </a:r>
            <a:r>
              <a:rPr lang="ru-RU" sz="2200" b="1" spc="300" dirty="0" err="1">
                <a:latin typeface="Times New Roman" pitchFamily="18" charset="0"/>
                <a:cs typeface="Times New Roman" pitchFamily="18" charset="0"/>
              </a:rPr>
              <a:t>қаласында</a:t>
            </a:r>
            <a:r>
              <a:rPr lang="ru-RU" sz="2200" b="1" spc="300" dirty="0">
                <a:latin typeface="Times New Roman" pitchFamily="18" charset="0"/>
                <a:cs typeface="Times New Roman" pitchFamily="18" charset="0"/>
              </a:rPr>
              <a:t> </a:t>
            </a:r>
            <a:r>
              <a:rPr lang="ru-RU" sz="2200" b="1" spc="300" dirty="0" err="1">
                <a:latin typeface="Times New Roman" pitchFamily="18" charset="0"/>
                <a:cs typeface="Times New Roman" pitchFamily="18" charset="0"/>
              </a:rPr>
              <a:t>түсірілген</a:t>
            </a:r>
            <a:r>
              <a:rPr lang="ru-RU" sz="2200" b="1" spc="300" dirty="0">
                <a:latin typeface="Times New Roman" pitchFamily="18" charset="0"/>
                <a:cs typeface="Times New Roman" pitchFamily="18" charset="0"/>
              </a:rPr>
              <a:t>. </a:t>
            </a:r>
            <a:r>
              <a:rPr lang="ru-RU" sz="2200" b="1" spc="300" dirty="0" err="1" smtClean="0">
                <a:latin typeface="Times New Roman" pitchFamily="18" charset="0"/>
                <a:cs typeface="Times New Roman" pitchFamily="18" charset="0"/>
              </a:rPr>
              <a:t>Түпнұсқа</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846445248"/>
      </p:ext>
    </p:extLst>
  </p:cSld>
  <p:clrMapOvr>
    <a:masterClrMapping/>
  </p:clrMapOvr>
  <p:transition spd="slow" advClick="0" advTm="12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30" y="-1141799"/>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1" name="Прямоугольник 10"/>
          <p:cNvSpPr/>
          <p:nvPr/>
        </p:nvSpPr>
        <p:spPr>
          <a:xfrm>
            <a:off x="1073746" y="2786058"/>
            <a:ext cx="6954638"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2">
              <a:lnSpc>
                <a:spcPct val="150000"/>
              </a:lnSpc>
            </a:pPr>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Шын </a:t>
            </a:r>
            <a:r>
              <a:rPr lang="kk-KZ" sz="2400" dirty="0">
                <a:latin typeface="Times New Roman" pitchFamily="18" charset="0"/>
                <a:cs typeface="Times New Roman" pitchFamily="18" charset="0"/>
              </a:rPr>
              <a:t>хакім, сөзің асыл – баға жетпес</a:t>
            </a:r>
            <a:endParaRPr lang="ru-RU" sz="2400" dirty="0">
              <a:latin typeface="Times New Roman" pitchFamily="18" charset="0"/>
              <a:cs typeface="Times New Roman" pitchFamily="18" charset="0"/>
            </a:endParaRPr>
          </a:p>
          <a:p>
            <a:pPr lvl="2"/>
            <a:r>
              <a:rPr lang="kk-KZ" sz="2400" dirty="0" smtClean="0">
                <a:latin typeface="Times New Roman" pitchFamily="18" charset="0"/>
                <a:cs typeface="Times New Roman" pitchFamily="18" charset="0"/>
              </a:rPr>
              <a:t> Бір </a:t>
            </a:r>
            <a:r>
              <a:rPr lang="kk-KZ" sz="2400" dirty="0">
                <a:latin typeface="Times New Roman" pitchFamily="18" charset="0"/>
                <a:cs typeface="Times New Roman" pitchFamily="18" charset="0"/>
              </a:rPr>
              <a:t>сөзің мың жыл жүрсе дәмі кетпес.</a:t>
            </a:r>
            <a:endParaRPr lang="ru-RU" sz="2400" dirty="0">
              <a:latin typeface="Times New Roman" pitchFamily="18" charset="0"/>
              <a:cs typeface="Times New Roman" pitchFamily="18" charset="0"/>
            </a:endParaRPr>
          </a:p>
          <a:p>
            <a:pPr lvl="2"/>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Қарадан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хакім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сендей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жанның</a:t>
            </a:r>
            <a:r>
              <a:rPr lang="ru-RU" sz="2400" dirty="0">
                <a:latin typeface="Times New Roman" pitchFamily="18" charset="0"/>
                <a:cs typeface="Times New Roman" pitchFamily="18" charset="0"/>
              </a:rPr>
              <a:t> </a:t>
            </a:r>
          </a:p>
          <a:p>
            <a:pPr lvl="2"/>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Әлемнің </a:t>
            </a:r>
            <a:r>
              <a:rPr lang="ru-RU" sz="2400" dirty="0" err="1">
                <a:latin typeface="Times New Roman" pitchFamily="18" charset="0"/>
                <a:cs typeface="Times New Roman" pitchFamily="18" charset="0"/>
              </a:rPr>
              <a:t>құлағынан әні кетпес</a:t>
            </a:r>
            <a:r>
              <a:rPr lang="ru-RU" sz="2400" dirty="0" smtClean="0">
                <a:latin typeface="Times New Roman" pitchFamily="18" charset="0"/>
                <a:cs typeface="Times New Roman" pitchFamily="18" charset="0"/>
              </a:rPr>
              <a:t>!</a:t>
            </a:r>
          </a:p>
          <a:p>
            <a:pPr lvl="2"/>
            <a:endParaRPr lang="ru-RU" sz="2400" dirty="0">
              <a:latin typeface="Times New Roman" pitchFamily="18" charset="0"/>
              <a:cs typeface="Times New Roman" pitchFamily="18" charset="0"/>
            </a:endParaRPr>
          </a:p>
          <a:p>
            <a:pPr lvl="2"/>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Ай, жыл өтер, дүние көшін тартар, 	</a:t>
            </a:r>
            <a:endParaRPr lang="ru-RU" sz="2400" dirty="0">
              <a:latin typeface="Times New Roman" pitchFamily="18" charset="0"/>
              <a:cs typeface="Times New Roman" pitchFamily="18" charset="0"/>
            </a:endParaRPr>
          </a:p>
          <a:p>
            <a:pPr lvl="2"/>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Өлтіріп</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талай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жүгін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артар</a:t>
            </a:r>
            <a:r>
              <a:rPr lang="ru-RU" sz="2400" dirty="0">
                <a:latin typeface="Times New Roman" pitchFamily="18" charset="0"/>
                <a:cs typeface="Times New Roman" pitchFamily="18" charset="0"/>
              </a:rPr>
              <a:t>.</a:t>
            </a:r>
          </a:p>
          <a:p>
            <a:pPr lvl="2"/>
            <a:r>
              <a:rPr lang="kk-KZ" sz="2400" dirty="0" smtClean="0">
                <a:latin typeface="Times New Roman" pitchFamily="18" charset="0"/>
                <a:cs typeface="Times New Roman" pitchFamily="18" charset="0"/>
              </a:rPr>
              <a:t> Көз </a:t>
            </a:r>
            <a:r>
              <a:rPr lang="kk-KZ" sz="2400" dirty="0">
                <a:latin typeface="Times New Roman" pitchFamily="18" charset="0"/>
                <a:cs typeface="Times New Roman" pitchFamily="18" charset="0"/>
              </a:rPr>
              <a:t>ашып, жұртын ояу болған сайын, </a:t>
            </a:r>
            <a:endParaRPr lang="ru-RU" sz="2400" dirty="0">
              <a:latin typeface="Times New Roman" pitchFamily="18" charset="0"/>
              <a:cs typeface="Times New Roman" pitchFamily="18" charset="0"/>
            </a:endParaRPr>
          </a:p>
          <a:p>
            <a:pPr lvl="2"/>
            <a:r>
              <a:rPr lang="ru-RU"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Хакім </a:t>
            </a:r>
            <a:r>
              <a:rPr lang="kk-KZ" sz="2400" dirty="0">
                <a:latin typeface="Times New Roman" pitchFamily="18" charset="0"/>
                <a:cs typeface="Times New Roman" pitchFamily="18" charset="0"/>
              </a:rPr>
              <a:t>ата, тыныш бол, қадірің артар</a:t>
            </a:r>
            <a:r>
              <a:rPr lang="kk-KZ" sz="2400" dirty="0" smtClean="0">
                <a:latin typeface="Times New Roman" pitchFamily="18" charset="0"/>
                <a:cs typeface="Times New Roman" pitchFamily="18" charset="0"/>
              </a:rPr>
              <a:t>.</a:t>
            </a:r>
            <a:endParaRPr lang="kk-KZ" sz="2200" dirty="0" smtClean="0">
              <a:latin typeface="Times New Roman" pitchFamily="18" charset="0"/>
              <a:cs typeface="Times New Roman" pitchFamily="18" charset="0"/>
            </a:endParaRPr>
          </a:p>
          <a:p>
            <a:pPr lvl="2" algn="r"/>
            <a:r>
              <a:rPr lang="kk-KZ" sz="2800" b="1" i="1" dirty="0" smtClean="0">
                <a:latin typeface="Times New Roman" pitchFamily="18" charset="0"/>
                <a:cs typeface="Times New Roman" pitchFamily="18" charset="0"/>
              </a:rPr>
              <a:t>Мағжан Жұмабаев</a:t>
            </a:r>
          </a:p>
        </p:txBody>
      </p:sp>
      <p:pic>
        <p:nvPicPr>
          <p:cNvPr id="20" name="Рисунок 1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2" y="214290"/>
            <a:ext cx="3787763" cy="2432585"/>
          </a:xfrm>
          <a:prstGeom prst="rect">
            <a:avLst/>
          </a:prstGeom>
          <a:ln>
            <a:solidFill>
              <a:schemeClr val="tx1"/>
            </a:solidFill>
          </a:ln>
        </p:spPr>
      </p:pic>
      <p:pic>
        <p:nvPicPr>
          <p:cNvPr id="1026" name="Picture 2" descr="https://egemen.kz/article_photo/1537412894_article_b.jpeg?width=600&amp;height=31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r="7747"/>
          <a:stretch/>
        </p:blipFill>
        <p:spPr bwMode="auto">
          <a:xfrm>
            <a:off x="4180639" y="214290"/>
            <a:ext cx="3840719" cy="2435517"/>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3748" y="2588477"/>
            <a:ext cx="4320480" cy="3674109"/>
          </a:xfrm>
          <a:prstGeom prst="rect">
            <a:avLst/>
          </a:prstGeom>
        </p:spPr>
      </p:pic>
      <p:sp>
        <p:nvSpPr>
          <p:cNvPr id="11" name="Прямоугольник 10"/>
          <p:cNvSpPr/>
          <p:nvPr/>
        </p:nvSpPr>
        <p:spPr>
          <a:xfrm>
            <a:off x="422674" y="447703"/>
            <a:ext cx="7821732" cy="187743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kk-KZ" sz="2400" dirty="0" smtClean="0">
                <a:latin typeface="Arial" pitchFamily="34" charset="0"/>
                <a:cs typeface="Arial" pitchFamily="34" charset="0"/>
              </a:rPr>
              <a:t>      </a:t>
            </a:r>
            <a:r>
              <a:rPr lang="kk-KZ" sz="2800" dirty="0" smtClean="0">
                <a:latin typeface="Times New Roman" pitchFamily="18" charset="0"/>
                <a:cs typeface="Times New Roman" pitchFamily="18" charset="0"/>
              </a:rPr>
              <a:t>Қазақтың </a:t>
            </a:r>
            <a:r>
              <a:rPr lang="kk-KZ" sz="2800" dirty="0">
                <a:latin typeface="Times New Roman" pitchFamily="18" charset="0"/>
                <a:cs typeface="Times New Roman" pitchFamily="18" charset="0"/>
              </a:rPr>
              <a:t>бас ақыны Абай Құнанбаев. Онан асқан бұрынғы - соңғы заманда қазақ даласында біз білетін ақын болған жоқ. </a:t>
            </a:r>
            <a:endParaRPr lang="ru-RU" sz="2800" dirty="0">
              <a:latin typeface="Times New Roman" pitchFamily="18" charset="0"/>
              <a:cs typeface="Times New Roman" pitchFamily="18" charset="0"/>
            </a:endParaRPr>
          </a:p>
          <a:p>
            <a:pPr algn="r"/>
            <a:r>
              <a:rPr lang="ru-RU" sz="2800" b="1" i="1" dirty="0" err="1">
                <a:latin typeface="Times New Roman" pitchFamily="18" charset="0"/>
                <a:cs typeface="Times New Roman" pitchFamily="18" charset="0"/>
              </a:rPr>
              <a:t>Ахмет</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Байтұрсынов</a:t>
            </a:r>
            <a:endParaRPr lang="ru-RU" sz="2800" b="1" i="1" dirty="0">
              <a:latin typeface="Times New Roman" pitchFamily="18" charset="0"/>
              <a:cs typeface="Times New Roman" pitchFamily="18" charset="0"/>
            </a:endParaRPr>
          </a:p>
        </p:txBody>
      </p:sp>
      <p:pic>
        <p:nvPicPr>
          <p:cNvPr id="2050" name="Picture 2" descr="http://jebeu.kz/d/file/2018-03-20/15215250251991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32040" y="2968853"/>
            <a:ext cx="3094396" cy="30943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19" y="402866"/>
            <a:ext cx="2326239" cy="23631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Содержимое 5" descr="DSC_0163 - копия.jpg"/>
          <p:cNvPicPr>
            <a:picLocks noChangeAspect="1"/>
          </p:cNvPicPr>
          <p:nvPr/>
        </p:nvPicPr>
        <p:blipFill>
          <a:blip r:embed="rId5" cstate="print"/>
          <a:stretch>
            <a:fillRect/>
          </a:stretch>
        </p:blipFill>
        <p:spPr>
          <a:xfrm>
            <a:off x="2931556" y="3474026"/>
            <a:ext cx="4484759" cy="33635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Прямоугольник 10"/>
          <p:cNvSpPr/>
          <p:nvPr/>
        </p:nvSpPr>
        <p:spPr>
          <a:xfrm>
            <a:off x="2319489" y="209417"/>
            <a:ext cx="5708895" cy="3170099"/>
          </a:xfrm>
          <a:prstGeom prst="rect">
            <a:avLst/>
          </a:prstGeom>
          <a:effectLst>
            <a:outerShdw blurRad="40000" dist="20000" dir="5400000" rotWithShape="0">
              <a:srgbClr val="000000">
                <a:alpha val="38000"/>
              </a:srgbClr>
            </a:outerShdw>
            <a:softEdge rad="63500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kk-KZ" sz="2500" dirty="0">
                <a:latin typeface="Times New Roman" pitchFamily="18" charset="0"/>
                <a:cs typeface="Times New Roman" pitchFamily="18" charset="0"/>
              </a:rPr>
              <a:t>Махаббат жырларының ішіндегі Абайдың Ұлылығын, асқан талантын танытқан Пушкиннен аударған «Евгений Онегиннің» үзінділері. </a:t>
            </a:r>
            <a:r>
              <a:rPr lang="ru-RU" sz="2500" dirty="0" err="1">
                <a:latin typeface="Times New Roman" pitchFamily="18" charset="0"/>
                <a:cs typeface="Times New Roman" pitchFamily="18" charset="0"/>
              </a:rPr>
              <a:t>Мұнда</a:t>
            </a:r>
            <a:r>
              <a:rPr lang="ru-RU" sz="2500" dirty="0">
                <a:latin typeface="Times New Roman" pitchFamily="18" charset="0"/>
                <a:cs typeface="Times New Roman" pitchFamily="18" charset="0"/>
              </a:rPr>
              <a:t> Абай </a:t>
            </a:r>
            <a:r>
              <a:rPr lang="ru-RU" sz="2500" dirty="0" err="1">
                <a:latin typeface="Times New Roman" pitchFamily="18" charset="0"/>
                <a:cs typeface="Times New Roman" pitchFamily="18" charset="0"/>
              </a:rPr>
              <a:t>жай</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аудармашы</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емес</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Алдымен</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өлеңмен</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жазылған</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ұзақ</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романның</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өз</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ақындық</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мұратына</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керек</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жерін</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ғана</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тандап</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алады</a:t>
            </a:r>
            <a:endParaRPr lang="ru-RU" sz="25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26252"/>
          <a:stretch/>
        </p:blipFill>
        <p:spPr>
          <a:xfrm>
            <a:off x="109406" y="154732"/>
            <a:ext cx="8799056" cy="405574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392" y="2430755"/>
            <a:ext cx="2513392" cy="1725059"/>
          </a:xfrm>
          <a:prstGeom prst="rect">
            <a:avLst/>
          </a:prstGeom>
        </p:spPr>
      </p:pic>
      <p:sp>
        <p:nvSpPr>
          <p:cNvPr id="6" name="Прямоугольник 5"/>
          <p:cNvSpPr/>
          <p:nvPr/>
        </p:nvSpPr>
        <p:spPr>
          <a:xfrm>
            <a:off x="360274" y="4581128"/>
            <a:ext cx="8548188"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dirty="0">
                <a:latin typeface="Times New Roman" pitchFamily="18" charset="0"/>
                <a:cs typeface="Times New Roman" pitchFamily="18" charset="0"/>
              </a:rPr>
              <a:t> Ер мен </a:t>
            </a:r>
            <a:r>
              <a:rPr lang="ru-RU" sz="2800" dirty="0" err="1">
                <a:latin typeface="Times New Roman" pitchFamily="18" charset="0"/>
                <a:cs typeface="Times New Roman" pitchFamily="18" charset="0"/>
              </a:rPr>
              <a:t>әйелдің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арасындағы</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қарым-қатынас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отбасы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құру</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мәселесінде</a:t>
            </a:r>
            <a:r>
              <a:rPr lang="ru-RU" sz="2800" dirty="0">
                <a:latin typeface="Times New Roman" pitchFamily="18" charset="0"/>
                <a:cs typeface="Times New Roman" pitchFamily="18" charset="0"/>
              </a:rPr>
              <a:t> Абай тек </a:t>
            </a:r>
            <a:r>
              <a:rPr lang="ru-RU" sz="2800" dirty="0" err="1">
                <a:latin typeface="Times New Roman" pitchFamily="18" charset="0"/>
                <a:cs typeface="Times New Roman" pitchFamily="18" charset="0"/>
              </a:rPr>
              <a:t>қана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бірін-бірі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сүйген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махаббатты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соның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негізінде</a:t>
            </a:r>
            <a:r>
              <a:rPr lang="ru-RU" sz="2800" dirty="0">
                <a:latin typeface="Times New Roman" pitchFamily="18" charset="0"/>
                <a:cs typeface="Times New Roman" pitchFamily="18" charset="0"/>
              </a:rPr>
              <a:t> ер мен </a:t>
            </a:r>
            <a:r>
              <a:rPr lang="ru-RU" sz="2800" dirty="0" err="1">
                <a:latin typeface="Times New Roman" pitchFamily="18" charset="0"/>
                <a:cs typeface="Times New Roman" pitchFamily="18" charset="0"/>
              </a:rPr>
              <a:t>әйелдің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бір-бірін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іздеп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табушылығын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мойындайды</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35617700"/>
      </p:ext>
    </p:extLst>
  </p:cSld>
  <p:clrMapOvr>
    <a:masterClrMapping/>
  </p:clrMapOvr>
  <p:transition spd="slow" advClick="0" advTm="12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50" name="Picture 2" descr="C:\Users\User\Desktop\Бақытгүл\cлайд\FB_IMG_1570457299399.jpg"/>
          <p:cNvPicPr>
            <a:picLocks noChangeAspect="1" noChangeArrowheads="1"/>
          </p:cNvPicPr>
          <p:nvPr/>
        </p:nvPicPr>
        <p:blipFill>
          <a:blip r:embed="rId3" cstate="print"/>
          <a:srcRect/>
          <a:stretch>
            <a:fillRect/>
          </a:stretch>
        </p:blipFill>
        <p:spPr bwMode="auto">
          <a:xfrm>
            <a:off x="1" y="1"/>
            <a:ext cx="9144000" cy="6858024"/>
          </a:xfrm>
          <a:prstGeom prst="rect">
            <a:avLst/>
          </a:prstGeom>
          <a:noFill/>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1" name="Прямоугольник 10"/>
          <p:cNvSpPr/>
          <p:nvPr/>
        </p:nvSpPr>
        <p:spPr>
          <a:xfrm>
            <a:off x="395536" y="4120111"/>
            <a:ext cx="7848870" cy="2308324"/>
          </a:xfrm>
          <a:prstGeom prst="rect">
            <a:avLst/>
          </a:prstGeom>
          <a:solidFill>
            <a:schemeClr val="accent5">
              <a:lumMod val="20000"/>
              <a:lumOff val="80000"/>
            </a:schemeClr>
          </a:solidFill>
        </p:spPr>
        <p:txBody>
          <a:bodyPr wrap="square">
            <a:spAutoFit/>
          </a:bodyPr>
          <a:lstStyle/>
          <a:p>
            <a:pPr algn="just"/>
            <a:r>
              <a:rPr lang="kk-KZ" sz="2400" dirty="0" smtClean="0">
                <a:latin typeface="Times New Roman" pitchFamily="18" charset="0"/>
                <a:cs typeface="Times New Roman" pitchFamily="18" charset="0"/>
              </a:rPr>
              <a:t>      Абай </a:t>
            </a:r>
            <a:r>
              <a:rPr lang="kk-KZ" sz="2400" dirty="0">
                <a:latin typeface="Times New Roman" pitchFamily="18" charset="0"/>
                <a:cs typeface="Times New Roman" pitchFamily="18" charset="0"/>
              </a:rPr>
              <a:t>- өз заманының биік парасат иесі ғана емес, бүгінгі заман қайшылықтарын шешуге де бағыт берген биік тұлға.	Ақынның адамгершілік мұраттары тек өлеңдерінде ғана емес қара сөздерінде де терең философиялық толғаныспен көрініс тапқан. Абай өзінің оқушысы мен тыңдаушыларымен </a:t>
            </a:r>
            <a:r>
              <a:rPr lang="kk-KZ" sz="2400" dirty="0" smtClean="0">
                <a:latin typeface="Times New Roman" pitchFamily="18" charset="0"/>
                <a:cs typeface="Times New Roman" pitchFamily="18" charset="0"/>
              </a:rPr>
              <a:t>әңгімелеседі</a:t>
            </a:r>
            <a:endParaRPr lang="ru-RU" sz="2400" dirty="0">
              <a:latin typeface="Times New Roman" pitchFamily="18" charset="0"/>
              <a:cs typeface="Times New Roman" pitchFamily="18" charset="0"/>
            </a:endParaRPr>
          </a:p>
        </p:txBody>
      </p:sp>
      <p:pic>
        <p:nvPicPr>
          <p:cNvPr id="4098" name="Picture 2" descr="https://lh3.googleusercontent.com/CFrtrCg_SX65lmvF6eHrjfZ8cie4tI0LrEDMctqheZ9KeuOC97p6sklVEFSZZki08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1" y="377494"/>
            <a:ext cx="6840760" cy="33402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30"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1" y="188639"/>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3080" name="Picture 8" descr="http://massaget.kz/userdata/users/user_51387/139088517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2651004"/>
            <a:ext cx="4534559" cy="345634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082" name="Picture 10" descr="ÐÐ°ÑÑÐ¸Ð½ÐºÐ¸ Ð¿Ð¾ Ð·Ð°Ð¿ÑÐ¾ÑÑ Ð.ÓÑÐµÐ·Ð¾Ð² Ð°Ð±Ð°Ð¹ Ð¶Ð¾Ð»Ñ"/>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184" t="9070" r="6861"/>
          <a:stretch/>
        </p:blipFill>
        <p:spPr bwMode="auto">
          <a:xfrm>
            <a:off x="4981904" y="3025094"/>
            <a:ext cx="3090042" cy="315863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Прямоугольник 11"/>
          <p:cNvSpPr/>
          <p:nvPr/>
        </p:nvSpPr>
        <p:spPr>
          <a:xfrm>
            <a:off x="755576" y="188640"/>
            <a:ext cx="731637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ru-RU" sz="2400" dirty="0" smtClean="0">
              <a:latin typeface="Arial" pitchFamily="34" charset="0"/>
              <a:cs typeface="Arial" pitchFamily="34" charset="0"/>
            </a:endParaRPr>
          </a:p>
          <a:p>
            <a:pPr algn="ctr"/>
            <a:r>
              <a:rPr lang="ru-RU" sz="2800" dirty="0" err="1" smtClean="0">
                <a:solidFill>
                  <a:srgbClr val="C00000"/>
                </a:solidFill>
                <a:latin typeface="Times New Roman" pitchFamily="18" charset="0"/>
                <a:cs typeface="Times New Roman" pitchFamily="18" charset="0"/>
              </a:rPr>
              <a:t>Данагүл</a:t>
            </a:r>
            <a:r>
              <a:rPr lang="ru-RU" sz="2800" dirty="0" smtClean="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Байқадамоваға</a:t>
            </a:r>
            <a:r>
              <a:rPr lang="ru-RU" sz="2800" dirty="0">
                <a:solidFill>
                  <a:srgbClr val="C00000"/>
                </a:solidFill>
                <a:latin typeface="Times New Roman" pitchFamily="18" charset="0"/>
                <a:cs typeface="Times New Roman" pitchFamily="18" charset="0"/>
              </a:rPr>
              <a:t> </a:t>
            </a:r>
            <a:r>
              <a:rPr lang="ru-RU" sz="2800" dirty="0" err="1">
                <a:latin typeface="Times New Roman" pitchFamily="18" charset="0"/>
                <a:cs typeface="Times New Roman" pitchFamily="18" charset="0"/>
              </a:rPr>
              <a:t>заманымыздың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заңғар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жазушысы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Мұхтар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Әуезовтің</a:t>
            </a:r>
            <a:r>
              <a:rPr lang="ru-RU" sz="2800" dirty="0">
                <a:latin typeface="Times New Roman" pitchFamily="18" charset="0"/>
                <a:cs typeface="Times New Roman" pitchFamily="18" charset="0"/>
              </a:rPr>
              <a:t> «Абай </a:t>
            </a:r>
            <a:r>
              <a:rPr lang="ru-RU" sz="2800" dirty="0" err="1">
                <a:latin typeface="Times New Roman" pitchFamily="18" charset="0"/>
                <a:cs typeface="Times New Roman" pitchFamily="18" charset="0"/>
              </a:rPr>
              <a:t>жолы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эпопеясын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стенографиялау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бақыты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бұйырған</a:t>
            </a:r>
            <a:r>
              <a:rPr lang="ru-RU" dirty="0"/>
              <a:t/>
            </a:r>
            <a:br>
              <a:rPr lang="ru-RU" dirty="0"/>
            </a:br>
            <a:r>
              <a:rPr lang="ru-RU" dirty="0"/>
              <a:t/>
            </a:r>
            <a:br>
              <a:rPr lang="ru-RU" dirty="0"/>
            </a:br>
            <a:endParaRPr lang="ru-RU" dirty="0"/>
          </a:p>
        </p:txBody>
      </p:sp>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052811" y="-1135063"/>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1" name="AutoShape 2" descr="https://abaialemi.kz/upload/thumbed/680x0/154887_1564031861_680_0_0.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abaialemi.kz/upload/thumbed/680x0/154887_1564031861_680_0_0.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6" descr="https://abaialemi.kz/upload/thumbed/680x0/154887_1564031861_680_0_0.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8" descr="https://abaialemi.kz/upload/thumbed/680x0/154887_1564031861_680_0_0.jpg"/>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0" descr="https://abaialemi.kz/upload/thumbed/680x0/154887_1564031861_680_0_0.jpg"/>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12" descr="https://abaialemi.kz/upload/thumbed/680x0/154887_1564031861_680_0_0.jpg"/>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Прямоугольник 22"/>
          <p:cNvSpPr/>
          <p:nvPr/>
        </p:nvSpPr>
        <p:spPr>
          <a:xfrm>
            <a:off x="0" y="3214686"/>
            <a:ext cx="8215338" cy="36515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sz="2600" b="1" dirty="0" smtClean="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Абайдың сөзі – қазақтың бойтұмары.</a:t>
            </a:r>
          </a:p>
          <a:p>
            <a:pPr algn="just"/>
            <a:r>
              <a:rPr lang="kk-KZ" sz="2800" b="1" i="1" dirty="0" smtClean="0">
                <a:latin typeface="Times New Roman" pitchFamily="18" charset="0"/>
                <a:cs typeface="Times New Roman" pitchFamily="18" charset="0"/>
              </a:rPr>
              <a:t>... Абай </a:t>
            </a:r>
            <a:r>
              <a:rPr lang="kk-KZ" sz="2800" b="1" i="1" dirty="0">
                <a:latin typeface="Times New Roman" pitchFamily="18" charset="0"/>
                <a:cs typeface="Times New Roman" pitchFamily="18" charset="0"/>
              </a:rPr>
              <a:t>– біздің ұлттық ұранымыз болуы керек. Абайды таныту арқылы біз Қазақстанды әлемге танытамыз, қазақ халқын танытамыз. Менің балаларым мен ертеңгі ұрпағыма Абайдан артық, Абайдан ұлы, Абайдан киелі ұғым болмауға </a:t>
            </a:r>
            <a:r>
              <a:rPr lang="kk-KZ" sz="2800" b="1" i="1" dirty="0" smtClean="0">
                <a:latin typeface="Times New Roman" pitchFamily="18" charset="0"/>
                <a:cs typeface="Times New Roman" pitchFamily="18" charset="0"/>
              </a:rPr>
              <a:t>тиіс.....</a:t>
            </a:r>
            <a:r>
              <a:rPr lang="en-US" sz="2800" b="1" i="1" dirty="0" smtClean="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endParaRPr lang="kk-KZ" sz="2800" b="1" i="1" dirty="0" smtClean="0">
              <a:latin typeface="Times New Roman" pitchFamily="18" charset="0"/>
              <a:cs typeface="Times New Roman" pitchFamily="18" charset="0"/>
            </a:endParaRPr>
          </a:p>
          <a:p>
            <a:pPr algn="just"/>
            <a:r>
              <a:rPr lang="kk-KZ" sz="2800" b="1" i="1" dirty="0" smtClean="0">
                <a:latin typeface="Times New Roman" pitchFamily="18" charset="0"/>
                <a:cs typeface="Times New Roman" pitchFamily="18" charset="0"/>
              </a:rPr>
              <a:t>                                                  </a:t>
            </a:r>
            <a:r>
              <a:rPr lang="kk-KZ" sz="2600" b="1" dirty="0" smtClean="0">
                <a:latin typeface="Times New Roman" pitchFamily="18" charset="0"/>
                <a:cs typeface="Times New Roman" pitchFamily="18" charset="0"/>
              </a:rPr>
              <a:t>Елбасы Н.Ә.</a:t>
            </a:r>
            <a:r>
              <a:rPr lang="en-US" sz="2600" b="1" dirty="0" smtClean="0">
                <a:latin typeface="Times New Roman" pitchFamily="18" charset="0"/>
                <a:cs typeface="Times New Roman" pitchFamily="18" charset="0"/>
              </a:rPr>
              <a:t> </a:t>
            </a:r>
            <a:r>
              <a:rPr lang="kk-KZ" sz="2600" b="1" dirty="0" smtClean="0">
                <a:latin typeface="Times New Roman" pitchFamily="18" charset="0"/>
                <a:cs typeface="Times New Roman" pitchFamily="18" charset="0"/>
              </a:rPr>
              <a:t>Назарбаев</a:t>
            </a:r>
            <a:r>
              <a:rPr lang="kk-KZ" sz="2400" b="1" dirty="0" smtClean="0">
                <a:latin typeface="Arial" pitchFamily="34" charset="0"/>
                <a:cs typeface="Arial" pitchFamily="34" charset="0"/>
              </a:rPr>
              <a:t> </a:t>
            </a:r>
            <a:endParaRPr lang="ru-RU" sz="2400" b="1" dirty="0">
              <a:latin typeface="Arial" pitchFamily="34" charset="0"/>
              <a:cs typeface="Arial" pitchFamily="34" charset="0"/>
            </a:endParaRPr>
          </a:p>
        </p:txBody>
      </p:sp>
      <p:pic>
        <p:nvPicPr>
          <p:cNvPr id="5134" name="Picture 14" descr="ÐÐ°ÑÑÐ¸Ð½ÐºÐ¸ Ð¿Ð¾ Ð·Ð°Ð¿ÑÐ¾ÑÑ Ð½Ò±ÑÑÒ±Ð»ÑÐ°Ð½ Ð½Ð°Ð·Ð°ÑÐ±Ð°ÐµÐ²"/>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6251" y="214290"/>
            <a:ext cx="4021435" cy="273166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4" name="Рисунок 23"/>
          <p:cNvPicPr>
            <a:picLocks noChangeAspect="1"/>
          </p:cNvPicPr>
          <p:nvPr/>
        </p:nvPicPr>
        <p:blipFill rotWithShape="1">
          <a:blip r:embed="rId5" cstate="print">
            <a:extLst>
              <a:ext uri="{28A0092B-C50C-407E-A947-70E740481C1C}">
                <a14:useLocalDpi xmlns="" xmlns:a14="http://schemas.microsoft.com/office/drawing/2010/main" val="0"/>
              </a:ext>
            </a:extLst>
          </a:blip>
          <a:srcRect r="43752"/>
          <a:stretch/>
        </p:blipFill>
        <p:spPr>
          <a:xfrm>
            <a:off x="4908818" y="142852"/>
            <a:ext cx="2806454" cy="3015654"/>
          </a:xfrm>
          <a:prstGeom prst="rect">
            <a:avLst/>
          </a:prstGeom>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rot="16200000">
            <a:off x="1128039" y="-1143000"/>
            <a:ext cx="6858000" cy="9144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9220" name="Picture 4" descr="ÐÐ°ÑÑÐ¸Ð½ÐºÐ¸ Ð¿Ð¾ Ð·Ð°Ð¿ÑÐ¾ÑÑ ÑÐ·ÑÐº ÑÐ¸Ð¼Ð²Ð¾Ð»"/>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7365" r="18702"/>
          <a:stretch/>
        </p:blipFill>
        <p:spPr bwMode="auto">
          <a:xfrm>
            <a:off x="213344" y="593769"/>
            <a:ext cx="676260" cy="61115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Прямоугольник с двумя вырезанными противолежащими углами 19"/>
          <p:cNvSpPr/>
          <p:nvPr/>
        </p:nvSpPr>
        <p:spPr>
          <a:xfrm>
            <a:off x="1017283" y="361862"/>
            <a:ext cx="3456382" cy="1207936"/>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100" dirty="0" smtClean="0">
                <a:solidFill>
                  <a:schemeClr val="tx1"/>
                </a:solidFill>
                <a:latin typeface="Times New Roman" pitchFamily="18" charset="0"/>
                <a:cs typeface="Times New Roman" pitchFamily="18" charset="0"/>
              </a:rPr>
              <a:t>Қазақ, орыс және бірнеше шығыс елдерінің тілдерін білген</a:t>
            </a:r>
            <a:endParaRPr lang="ru-RU" sz="2100" dirty="0">
              <a:solidFill>
                <a:schemeClr val="tx1"/>
              </a:solidFill>
              <a:latin typeface="Times New Roman" pitchFamily="18" charset="0"/>
              <a:cs typeface="Times New Roman" pitchFamily="18" charset="0"/>
            </a:endParaRPr>
          </a:p>
        </p:txBody>
      </p:sp>
      <p:pic>
        <p:nvPicPr>
          <p:cNvPr id="9222" name="Picture 6" descr="ÐÐ°ÑÑÐ¸Ð½ÐºÐ¸ Ð¿Ð¾ Ð·Ð°Ð¿ÑÐ¾ÑÑ Ð¿ÐµÑÐµÐ²Ð¾Ð´ÑÐ¸Ðº ÐºÐ°ÑÑÐ¸Ð½ÐºÐ°"/>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4927" y="1859390"/>
            <a:ext cx="734468" cy="66875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Прямоугольник с двумя вырезанными противолежащими углами 27"/>
          <p:cNvSpPr/>
          <p:nvPr/>
        </p:nvSpPr>
        <p:spPr>
          <a:xfrm>
            <a:off x="1049653" y="1817158"/>
            <a:ext cx="3456382" cy="1207936"/>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100" dirty="0" smtClean="0">
                <a:solidFill>
                  <a:schemeClr val="tx1"/>
                </a:solidFill>
                <a:latin typeface="Times New Roman" pitchFamily="18" charset="0"/>
                <a:cs typeface="Times New Roman" pitchFamily="18" charset="0"/>
              </a:rPr>
              <a:t>Әлем және орыс әдебиетін тұңғыш рет ана тілімізге аударған</a:t>
            </a:r>
            <a:endParaRPr lang="ru-RU" sz="2100" dirty="0">
              <a:solidFill>
                <a:schemeClr val="tx1"/>
              </a:solidFill>
              <a:latin typeface="Times New Roman" pitchFamily="18" charset="0"/>
              <a:cs typeface="Times New Roman" pitchFamily="18" charset="0"/>
            </a:endParaRPr>
          </a:p>
        </p:txBody>
      </p:sp>
      <p:pic>
        <p:nvPicPr>
          <p:cNvPr id="9224" name="Picture 8" descr="ÐÐ°ÑÑÐ¸Ð½ÐºÐ¸ Ð¿Ð¾ Ð·Ð°Ð¿ÑÐ¾ÑÑ ÐºÐ½Ð¸Ð³Ð° ÑÐ¸Ð¼Ð²Ð¾Ð»"/>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887" y="3151273"/>
            <a:ext cx="813496" cy="499696"/>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Прямоугольник с двумя вырезанными противолежащими углами 29"/>
          <p:cNvSpPr/>
          <p:nvPr/>
        </p:nvSpPr>
        <p:spPr>
          <a:xfrm>
            <a:off x="1017283" y="3151273"/>
            <a:ext cx="3456382" cy="1207936"/>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100" dirty="0" smtClean="0">
                <a:solidFill>
                  <a:schemeClr val="tx1"/>
                </a:solidFill>
                <a:latin typeface="Times New Roman" pitchFamily="18" charset="0"/>
                <a:cs typeface="Times New Roman" pitchFamily="18" charset="0"/>
              </a:rPr>
              <a:t>170 өлеңі,  56 аудармасы  45 қара сөзі бар</a:t>
            </a:r>
            <a:endParaRPr lang="ru-RU" sz="2100" dirty="0">
              <a:solidFill>
                <a:schemeClr val="tx1"/>
              </a:solidFill>
              <a:latin typeface="Times New Roman" pitchFamily="18" charset="0"/>
              <a:cs typeface="Times New Roman" pitchFamily="18" charset="0"/>
            </a:endParaRPr>
          </a:p>
        </p:txBody>
      </p:sp>
      <p:pic>
        <p:nvPicPr>
          <p:cNvPr id="9226" name="Picture 10" descr="ÐÐ°ÑÑÐ¸Ð½ÐºÐ¸ Ð¿Ð¾ Ð·Ð°Ð¿ÑÐ¾ÑÑ ÓÑÐµÐ·Ð¾Ð²"/>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6553" y="4729766"/>
            <a:ext cx="696830" cy="967819"/>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Прямоугольник 24"/>
          <p:cNvSpPr/>
          <p:nvPr/>
        </p:nvSpPr>
        <p:spPr>
          <a:xfrm>
            <a:off x="9144030" y="2701928"/>
            <a:ext cx="4572000" cy="369332"/>
          </a:xfrm>
          <a:prstGeom prst="rect">
            <a:avLst/>
          </a:prstGeom>
        </p:spPr>
        <p:txBody>
          <a:bodyPr>
            <a:spAutoFit/>
          </a:bodyPr>
          <a:lstStyle/>
          <a:p>
            <a:r>
              <a:rPr lang="kk-KZ" dirty="0" smtClean="0"/>
              <a:t>ы</a:t>
            </a:r>
            <a:endParaRPr lang="ru-RU" dirty="0"/>
          </a:p>
        </p:txBody>
      </p:sp>
      <p:sp>
        <p:nvSpPr>
          <p:cNvPr id="35" name="Прямоугольник с двумя вырезанными противолежащими углами 34"/>
          <p:cNvSpPr/>
          <p:nvPr/>
        </p:nvSpPr>
        <p:spPr>
          <a:xfrm>
            <a:off x="1166368" y="4662340"/>
            <a:ext cx="3397516" cy="1669536"/>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100" dirty="0">
                <a:solidFill>
                  <a:schemeClr val="tx1"/>
                </a:solidFill>
                <a:latin typeface="Times New Roman" pitchFamily="18" charset="0"/>
                <a:cs typeface="Times New Roman" pitchFamily="18" charset="0"/>
              </a:rPr>
              <a:t>«Абай жолы» - XIX ғасырдың екінші жартысындағы қазақ халқы өмірінің </a:t>
            </a:r>
            <a:r>
              <a:rPr lang="kk-KZ" sz="2100" dirty="0" smtClean="0">
                <a:solidFill>
                  <a:schemeClr val="tx1"/>
                </a:solidFill>
                <a:latin typeface="Times New Roman" pitchFamily="18" charset="0"/>
                <a:cs typeface="Times New Roman" pitchFamily="18" charset="0"/>
              </a:rPr>
              <a:t>айнасы</a:t>
            </a:r>
            <a:endParaRPr lang="ru-RU" sz="2100" dirty="0">
              <a:solidFill>
                <a:schemeClr val="tx1"/>
              </a:solidFill>
              <a:latin typeface="Times New Roman" pitchFamily="18" charset="0"/>
              <a:cs typeface="Times New Roman" pitchFamily="18" charset="0"/>
            </a:endParaRPr>
          </a:p>
        </p:txBody>
      </p:sp>
      <p:pic>
        <p:nvPicPr>
          <p:cNvPr id="9230" name="Picture 14" descr="ÐÐ°ÑÑÐ¸Ð½ÐºÐ¸ Ð¿Ð¾ Ð·Ð°Ð¿ÑÐ¾ÑÑ Ð°Ð±Ð°Ð¹ ÒÒ±Ð½Ð°Ð½Ð±Ð°ÐµÐ²"/>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84889" y="2294386"/>
            <a:ext cx="3122423" cy="3820970"/>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4633748" y="474041"/>
            <a:ext cx="370087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kk-KZ" sz="2100" dirty="0" smtClean="0">
                <a:latin typeface="Times New Roman" pitchFamily="18" charset="0"/>
                <a:cs typeface="Times New Roman" pitchFamily="18" charset="0"/>
              </a:rPr>
              <a:t>Абайдан оқығаның табылады,</a:t>
            </a:r>
          </a:p>
          <a:p>
            <a:r>
              <a:rPr lang="kk-KZ" sz="2100" dirty="0" smtClean="0">
                <a:latin typeface="Times New Roman" pitchFamily="18" charset="0"/>
                <a:cs typeface="Times New Roman" pitchFamily="18" charset="0"/>
              </a:rPr>
              <a:t>Абайды оқымаған қағынады.</a:t>
            </a:r>
          </a:p>
          <a:p>
            <a:r>
              <a:rPr lang="kk-KZ" sz="2100" dirty="0" smtClean="0">
                <a:latin typeface="Times New Roman" pitchFamily="18" charset="0"/>
                <a:cs typeface="Times New Roman" pitchFamily="18" charset="0"/>
              </a:rPr>
              <a:t>Абайды оқы, ерінбе, еркелеме,</a:t>
            </a:r>
          </a:p>
          <a:p>
            <a:r>
              <a:rPr lang="kk-KZ" sz="2100" dirty="0" smtClean="0">
                <a:latin typeface="Times New Roman" pitchFamily="18" charset="0"/>
                <a:cs typeface="Times New Roman" pitchFamily="18" charset="0"/>
              </a:rPr>
              <a:t>Абайдан іздегенің табылады.</a:t>
            </a:r>
            <a:endParaRPr lang="ru-RU" sz="2100" dirty="0">
              <a:latin typeface="Times New Roman" pitchFamily="18" charset="0"/>
              <a:cs typeface="Times New Roman" pitchFamily="18" charset="0"/>
            </a:endParaRPr>
          </a:p>
        </p:txBody>
      </p:sp>
      <p:pic>
        <p:nvPicPr>
          <p:cNvPr id="26" name="Рисунок 25"/>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3" y="3213704"/>
            <a:ext cx="809405" cy="518127"/>
          </a:xfrm>
          <a:prstGeom prst="rect">
            <a:avLst/>
          </a:prstGeom>
        </p:spPr>
      </p:pic>
      <p:pic>
        <p:nvPicPr>
          <p:cNvPr id="27" name="Рисунок 26"/>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3904816"/>
            <a:ext cx="809405" cy="518127"/>
          </a:xfrm>
          <a:prstGeom prst="rect">
            <a:avLst/>
          </a:prstGeom>
        </p:spPr>
      </p:pic>
      <p:pic>
        <p:nvPicPr>
          <p:cNvPr id="31" name="Рисунок 30"/>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4559819"/>
            <a:ext cx="809405" cy="518127"/>
          </a:xfrm>
          <a:prstGeom prst="rect">
            <a:avLst/>
          </a:prstGeom>
        </p:spPr>
      </p:pic>
      <p:pic>
        <p:nvPicPr>
          <p:cNvPr id="32" name="Рисунок 31"/>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5199579"/>
            <a:ext cx="809405" cy="518127"/>
          </a:xfrm>
          <a:prstGeom prst="rect">
            <a:avLst/>
          </a:prstGeom>
        </p:spPr>
      </p:pic>
      <p:pic>
        <p:nvPicPr>
          <p:cNvPr id="33" name="Рисунок 32"/>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244406" y="232408"/>
            <a:ext cx="809405" cy="518127"/>
          </a:xfrm>
          <a:prstGeom prst="rect">
            <a:avLst/>
          </a:prstGeom>
        </p:spPr>
      </p:pic>
      <p:pic>
        <p:nvPicPr>
          <p:cNvPr id="34" name="Рисунок 33"/>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595" y="1384536"/>
            <a:ext cx="809405" cy="518127"/>
          </a:xfrm>
          <a:prstGeom prst="rect">
            <a:avLst/>
          </a:prstGeom>
        </p:spPr>
      </p:pic>
      <p:pic>
        <p:nvPicPr>
          <p:cNvPr id="36" name="Рисунок 35"/>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19634" y="750535"/>
            <a:ext cx="809405" cy="518127"/>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2032608"/>
            <a:ext cx="809405" cy="518127"/>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 xmlns:a14="http://schemas.microsoft.com/office/drawing/2010/main" val="0"/>
              </a:ext>
            </a:extLst>
          </a:blip>
          <a:srcRect r="50000"/>
          <a:stretch/>
        </p:blipFill>
        <p:spPr>
          <a:xfrm>
            <a:off x="8334625" y="2550735"/>
            <a:ext cx="809405" cy="518127"/>
          </a:xfrm>
          <a:prstGeom prst="rect">
            <a:avLst/>
          </a:prstGeom>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25077" y="2081849"/>
            <a:ext cx="3382011" cy="2718839"/>
          </a:xfrm>
          <a:prstGeom prst="rect">
            <a:avLst/>
          </a:prstGeom>
        </p:spPr>
      </p:pic>
      <p:sp>
        <p:nvSpPr>
          <p:cNvPr id="10" name="TextBox 9"/>
          <p:cNvSpPr txBox="1"/>
          <p:nvPr/>
        </p:nvSpPr>
        <p:spPr>
          <a:xfrm>
            <a:off x="3198273" y="2804493"/>
            <a:ext cx="2053767" cy="477054"/>
          </a:xfrm>
          <a:prstGeom prst="rect">
            <a:avLst/>
          </a:prstGeom>
          <a:noFill/>
        </p:spPr>
        <p:txBody>
          <a:bodyPr wrap="none" rtlCol="0">
            <a:spAutoFit/>
          </a:bodyPr>
          <a:lstStyle/>
          <a:p>
            <a:r>
              <a:rPr lang="kk-KZ" sz="2500" b="1" dirty="0" smtClean="0">
                <a:latin typeface="Times New Roman" pitchFamily="18" charset="0"/>
                <a:cs typeface="Times New Roman" pitchFamily="18" charset="0"/>
              </a:rPr>
              <a:t>А.Құнанбаев</a:t>
            </a:r>
            <a:endParaRPr lang="ru-RU" sz="2500" b="1" dirty="0">
              <a:latin typeface="Times New Roman" pitchFamily="18" charset="0"/>
              <a:cs typeface="Times New Roman" pitchFamily="18" charset="0"/>
            </a:endParaRPr>
          </a:p>
        </p:txBody>
      </p:sp>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2946548" y="83177"/>
            <a:ext cx="2497919" cy="1901704"/>
          </a:xfrm>
          <a:prstGeom prst="rect">
            <a:avLst/>
          </a:prstGeom>
        </p:spPr>
      </p:pic>
      <p:sp>
        <p:nvSpPr>
          <p:cNvPr id="18" name="TextBox 17"/>
          <p:cNvSpPr txBox="1"/>
          <p:nvPr/>
        </p:nvSpPr>
        <p:spPr>
          <a:xfrm>
            <a:off x="3091839" y="610614"/>
            <a:ext cx="1904092" cy="861774"/>
          </a:xfrm>
          <a:prstGeom prst="rect">
            <a:avLst/>
          </a:prstGeom>
          <a:noFill/>
        </p:spPr>
        <p:txBody>
          <a:bodyPr wrap="square" rtlCol="0">
            <a:spAutoFit/>
          </a:bodyPr>
          <a:lstStyle/>
          <a:p>
            <a:pPr algn="ctr"/>
            <a:r>
              <a:rPr lang="kk-KZ" sz="2500" b="1" dirty="0" smtClean="0">
                <a:solidFill>
                  <a:srgbClr val="002060"/>
                </a:solidFill>
                <a:latin typeface="Times New Roman" pitchFamily="18" charset="0"/>
                <a:cs typeface="Times New Roman" pitchFamily="18" charset="0"/>
              </a:rPr>
              <a:t>ұлы </a:t>
            </a:r>
          </a:p>
          <a:p>
            <a:pPr algn="ctr"/>
            <a:r>
              <a:rPr lang="kk-KZ" sz="2500" b="1" dirty="0" smtClean="0">
                <a:solidFill>
                  <a:srgbClr val="002060"/>
                </a:solidFill>
                <a:latin typeface="Times New Roman" pitchFamily="18" charset="0"/>
                <a:cs typeface="Times New Roman" pitchFamily="18" charset="0"/>
              </a:rPr>
              <a:t>ақын</a:t>
            </a:r>
            <a:endParaRPr lang="ru-RU" sz="2500" b="1" dirty="0">
              <a:solidFill>
                <a:srgbClr val="002060"/>
              </a:solidFill>
              <a:latin typeface="Times New Roman" pitchFamily="18" charset="0"/>
              <a:cs typeface="Times New Roman" pitchFamily="18" charset="0"/>
            </a:endParaRPr>
          </a:p>
        </p:txBody>
      </p:sp>
      <p:pic>
        <p:nvPicPr>
          <p:cNvPr id="21" name="Рисунок 20"/>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6497637" y="1811386"/>
            <a:ext cx="2497919" cy="2099593"/>
          </a:xfrm>
          <a:prstGeom prst="rect">
            <a:avLst/>
          </a:prstGeom>
        </p:spPr>
      </p:pic>
      <p:pic>
        <p:nvPicPr>
          <p:cNvPr id="22" name="Рисунок 21"/>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22784" y="1968782"/>
            <a:ext cx="2619230" cy="2202146"/>
          </a:xfrm>
          <a:prstGeom prst="rect">
            <a:avLst/>
          </a:prstGeom>
        </p:spPr>
      </p:pic>
      <p:sp>
        <p:nvSpPr>
          <p:cNvPr id="19" name="TextBox 18"/>
          <p:cNvSpPr txBox="1"/>
          <p:nvPr/>
        </p:nvSpPr>
        <p:spPr>
          <a:xfrm>
            <a:off x="6757622" y="2669480"/>
            <a:ext cx="1885324" cy="477054"/>
          </a:xfrm>
          <a:prstGeom prst="rect">
            <a:avLst/>
          </a:prstGeom>
          <a:noFill/>
        </p:spPr>
        <p:txBody>
          <a:bodyPr wrap="none" rtlCol="0">
            <a:spAutoFit/>
          </a:bodyPr>
          <a:lstStyle/>
          <a:p>
            <a:r>
              <a:rPr lang="kk-KZ" sz="2500" b="1" dirty="0">
                <a:latin typeface="Times New Roman" pitchFamily="18" charset="0"/>
                <a:cs typeface="Times New Roman" pitchFamily="18" charset="0"/>
              </a:rPr>
              <a:t>к</a:t>
            </a:r>
            <a:r>
              <a:rPr lang="kk-KZ" sz="2500" b="1" dirty="0" smtClean="0">
                <a:latin typeface="Times New Roman" pitchFamily="18" charset="0"/>
                <a:cs typeface="Times New Roman" pitchFamily="18" charset="0"/>
              </a:rPr>
              <a:t>омпозитор</a:t>
            </a:r>
            <a:endParaRPr lang="ru-RU" sz="2500" b="1" dirty="0">
              <a:latin typeface="Times New Roman" pitchFamily="18" charset="0"/>
              <a:cs typeface="Times New Roman" pitchFamily="18" charset="0"/>
            </a:endParaRPr>
          </a:p>
        </p:txBody>
      </p:sp>
      <p:sp>
        <p:nvSpPr>
          <p:cNvPr id="26" name="TextBox 25"/>
          <p:cNvSpPr txBox="1"/>
          <p:nvPr/>
        </p:nvSpPr>
        <p:spPr>
          <a:xfrm>
            <a:off x="339377" y="2831328"/>
            <a:ext cx="1986043" cy="477054"/>
          </a:xfrm>
          <a:prstGeom prst="rect">
            <a:avLst/>
          </a:prstGeom>
          <a:noFill/>
        </p:spPr>
        <p:txBody>
          <a:bodyPr wrap="square" rtlCol="0">
            <a:spAutoFit/>
          </a:bodyPr>
          <a:lstStyle/>
          <a:p>
            <a:r>
              <a:rPr lang="ru-RU" sz="2500" b="1" dirty="0" err="1" smtClean="0">
                <a:latin typeface="Times New Roman" pitchFamily="18" charset="0"/>
                <a:cs typeface="Times New Roman" pitchFamily="18" charset="0"/>
              </a:rPr>
              <a:t>аудармашы</a:t>
            </a:r>
            <a:endParaRPr lang="ru-RU" sz="2500" b="1" dirty="0">
              <a:latin typeface="Times New Roman" pitchFamily="18" charset="0"/>
              <a:cs typeface="Times New Roman" pitchFamily="18" charset="0"/>
            </a:endParaRPr>
          </a:p>
        </p:txBody>
      </p:sp>
      <p:pic>
        <p:nvPicPr>
          <p:cNvPr id="29" name="Рисунок 28"/>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871271" y="4103470"/>
            <a:ext cx="2497919" cy="2099592"/>
          </a:xfrm>
          <a:prstGeom prst="rect">
            <a:avLst/>
          </a:prstGeom>
        </p:spPr>
      </p:pic>
      <p:sp>
        <p:nvSpPr>
          <p:cNvPr id="30" name="TextBox 29"/>
          <p:cNvSpPr txBox="1"/>
          <p:nvPr/>
        </p:nvSpPr>
        <p:spPr>
          <a:xfrm>
            <a:off x="1294181" y="4887905"/>
            <a:ext cx="1904092" cy="477054"/>
          </a:xfrm>
          <a:prstGeom prst="rect">
            <a:avLst/>
          </a:prstGeom>
          <a:noFill/>
        </p:spPr>
        <p:txBody>
          <a:bodyPr wrap="square" rtlCol="0">
            <a:spAutoFit/>
          </a:bodyPr>
          <a:lstStyle/>
          <a:p>
            <a:r>
              <a:rPr lang="kk-KZ" sz="2500" b="1" dirty="0" smtClean="0">
                <a:solidFill>
                  <a:srgbClr val="002060"/>
                </a:solidFill>
                <a:latin typeface="Times New Roman" pitchFamily="18" charset="0"/>
                <a:cs typeface="Times New Roman" pitchFamily="18" charset="0"/>
              </a:rPr>
              <a:t>классик</a:t>
            </a:r>
            <a:endParaRPr lang="ru-RU" sz="2500" b="1" dirty="0">
              <a:solidFill>
                <a:srgbClr val="002060"/>
              </a:solidFill>
              <a:latin typeface="Times New Roman" pitchFamily="18" charset="0"/>
              <a:cs typeface="Times New Roman" pitchFamily="18" charset="0"/>
            </a:endParaRPr>
          </a:p>
        </p:txBody>
      </p:sp>
      <p:pic>
        <p:nvPicPr>
          <p:cNvPr id="31" name="Рисунок 30"/>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641435" y="368947"/>
            <a:ext cx="2497919" cy="1791829"/>
          </a:xfrm>
          <a:prstGeom prst="rect">
            <a:avLst/>
          </a:prstGeom>
        </p:spPr>
      </p:pic>
      <p:sp>
        <p:nvSpPr>
          <p:cNvPr id="32" name="TextBox 31"/>
          <p:cNvSpPr txBox="1"/>
          <p:nvPr/>
        </p:nvSpPr>
        <p:spPr>
          <a:xfrm>
            <a:off x="1082726" y="1041501"/>
            <a:ext cx="1904092" cy="477054"/>
          </a:xfrm>
          <a:prstGeom prst="rect">
            <a:avLst/>
          </a:prstGeom>
          <a:noFill/>
        </p:spPr>
        <p:txBody>
          <a:bodyPr wrap="square" rtlCol="0">
            <a:spAutoFit/>
          </a:bodyPr>
          <a:lstStyle/>
          <a:p>
            <a:r>
              <a:rPr lang="kk-KZ" sz="2500" b="1" dirty="0" smtClean="0">
                <a:solidFill>
                  <a:srgbClr val="002060"/>
                </a:solidFill>
                <a:latin typeface="Times New Roman" pitchFamily="18" charset="0"/>
                <a:cs typeface="Times New Roman" pitchFamily="18" charset="0"/>
              </a:rPr>
              <a:t>ағартушы</a:t>
            </a:r>
            <a:endParaRPr lang="ru-RU" sz="2500" b="1" dirty="0">
              <a:solidFill>
                <a:srgbClr val="002060"/>
              </a:solidFill>
              <a:latin typeface="Times New Roman" pitchFamily="18" charset="0"/>
              <a:cs typeface="Times New Roman" pitchFamily="18" charset="0"/>
            </a:endParaRPr>
          </a:p>
        </p:txBody>
      </p:sp>
      <p:pic>
        <p:nvPicPr>
          <p:cNvPr id="33" name="Рисунок 32"/>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5293847" y="176953"/>
            <a:ext cx="2497919" cy="1791829"/>
          </a:xfrm>
          <a:prstGeom prst="rect">
            <a:avLst/>
          </a:prstGeom>
        </p:spPr>
      </p:pic>
      <p:sp>
        <p:nvSpPr>
          <p:cNvPr id="34" name="TextBox 33"/>
          <p:cNvSpPr txBox="1"/>
          <p:nvPr/>
        </p:nvSpPr>
        <p:spPr>
          <a:xfrm>
            <a:off x="5972064" y="768669"/>
            <a:ext cx="1008112" cy="477054"/>
          </a:xfrm>
          <a:prstGeom prst="rect">
            <a:avLst/>
          </a:prstGeom>
          <a:noFill/>
        </p:spPr>
        <p:txBody>
          <a:bodyPr wrap="square" rtlCol="0">
            <a:spAutoFit/>
          </a:bodyPr>
          <a:lstStyle/>
          <a:p>
            <a:r>
              <a:rPr lang="kk-KZ" sz="2500" b="1" dirty="0" smtClean="0">
                <a:solidFill>
                  <a:srgbClr val="002060"/>
                </a:solidFill>
                <a:latin typeface="Times New Roman" pitchFamily="18" charset="0"/>
                <a:cs typeface="Times New Roman" pitchFamily="18" charset="0"/>
              </a:rPr>
              <a:t>дана</a:t>
            </a:r>
            <a:endParaRPr lang="ru-RU" sz="2500" b="1" dirty="0">
              <a:solidFill>
                <a:srgbClr val="002060"/>
              </a:solidFill>
              <a:latin typeface="Times New Roman" pitchFamily="18" charset="0"/>
              <a:cs typeface="Times New Roman" pitchFamily="18" charset="0"/>
            </a:endParaRPr>
          </a:p>
        </p:txBody>
      </p:sp>
      <p:pic>
        <p:nvPicPr>
          <p:cNvPr id="37" name="Рисунок 36"/>
          <p:cNvPicPr>
            <a:picLocks noChangeAspect="1"/>
          </p:cNvPicPr>
          <p:nvPr/>
        </p:nvPicPr>
        <p:blipFill rotWithShape="1">
          <a:blip r:embed="rId3" cstate="print">
            <a:extLst>
              <a:ext uri="{28A0092B-C50C-407E-A947-70E740481C1C}">
                <a14:useLocalDpi xmlns="" xmlns:a14="http://schemas.microsoft.com/office/drawing/2010/main" val="0"/>
              </a:ext>
            </a:extLst>
          </a:blip>
          <a:srcRect l="21894" t="10396" r="16856" b="12784"/>
          <a:stretch/>
        </p:blipFill>
        <p:spPr>
          <a:xfrm>
            <a:off x="5450227" y="3750893"/>
            <a:ext cx="2497919" cy="2099593"/>
          </a:xfrm>
          <a:prstGeom prst="rect">
            <a:avLst/>
          </a:prstGeom>
        </p:spPr>
      </p:pic>
      <p:sp>
        <p:nvSpPr>
          <p:cNvPr id="38" name="TextBox 37"/>
          <p:cNvSpPr txBox="1"/>
          <p:nvPr/>
        </p:nvSpPr>
        <p:spPr>
          <a:xfrm>
            <a:off x="5972064" y="4562161"/>
            <a:ext cx="1454244" cy="477054"/>
          </a:xfrm>
          <a:prstGeom prst="rect">
            <a:avLst/>
          </a:prstGeom>
          <a:noFill/>
        </p:spPr>
        <p:txBody>
          <a:bodyPr wrap="none" rtlCol="0">
            <a:spAutoFit/>
          </a:bodyPr>
          <a:lstStyle/>
          <a:p>
            <a:r>
              <a:rPr lang="kk-KZ" sz="2500" b="1" dirty="0" smtClean="0">
                <a:latin typeface="Times New Roman" pitchFamily="18" charset="0"/>
                <a:cs typeface="Times New Roman" pitchFamily="18" charset="0"/>
              </a:rPr>
              <a:t>философ</a:t>
            </a:r>
            <a:endParaRPr lang="ru-RU" sz="2500" b="1" dirty="0">
              <a:latin typeface="Times New Roman" pitchFamily="18" charset="0"/>
              <a:cs typeface="Times New Roman" pitchFamily="18" charset="0"/>
            </a:endParaRP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00284" y="4714055"/>
            <a:ext cx="1316260" cy="1752820"/>
          </a:xfrm>
          <a:prstGeom prst="rect">
            <a:avLst/>
          </a:prstGeom>
        </p:spPr>
      </p:pic>
    </p:spTree>
    <p:extLst>
      <p:ext uri="{BB962C8B-B14F-4D97-AF65-F5344CB8AC3E}">
        <p14:creationId xmlns="" xmlns:p14="http://schemas.microsoft.com/office/powerpoint/2010/main" val="3861446887"/>
      </p:ext>
    </p:extLst>
  </p:cSld>
  <p:clrMapOvr>
    <a:masterClrMapping/>
  </p:clrMapOvr>
  <p:transition spd="slow" advClick="0" advTm="12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1934" y="394333"/>
            <a:ext cx="7174706" cy="3465183"/>
          </a:xfrm>
          <a:prstGeom prst="rect">
            <a:avLst/>
          </a:prstGeom>
        </p:spPr>
      </p:pic>
      <p:sp>
        <p:nvSpPr>
          <p:cNvPr id="20" name="Прямоугольник 19"/>
          <p:cNvSpPr/>
          <p:nvPr/>
        </p:nvSpPr>
        <p:spPr>
          <a:xfrm>
            <a:off x="611560" y="4249348"/>
            <a:ext cx="3587352" cy="1631216"/>
          </a:xfrm>
          <a:prstGeom prst="rect">
            <a:avLst/>
          </a:prstGeom>
          <a:solidFill>
            <a:srgbClr val="FFC000"/>
          </a:solidFill>
        </p:spPr>
        <p:txBody>
          <a:bodyPr wrap="square">
            <a:spAutoFit/>
          </a:bodyPr>
          <a:lstStyle/>
          <a:p>
            <a:r>
              <a:rPr lang="kk-KZ" sz="2500" dirty="0">
                <a:latin typeface="Times New Roman" pitchFamily="18" charset="0"/>
                <a:cs typeface="Times New Roman" pitchFamily="18" charset="0"/>
              </a:rPr>
              <a:t>Абай бізге дара шың</a:t>
            </a:r>
            <a:r>
              <a:rPr lang="kk-KZ" sz="2500" dirty="0" smtClean="0">
                <a:latin typeface="Times New Roman" pitchFamily="18" charset="0"/>
                <a:cs typeface="Times New Roman" pitchFamily="18" charset="0"/>
              </a:rPr>
              <a:t>,</a:t>
            </a:r>
            <a:endParaRPr lang="ru-RU" sz="2500" dirty="0">
              <a:latin typeface="Times New Roman" pitchFamily="18" charset="0"/>
              <a:cs typeface="Times New Roman" pitchFamily="18" charset="0"/>
            </a:endParaRPr>
          </a:p>
          <a:p>
            <a:r>
              <a:rPr lang="kk-KZ" sz="2500" dirty="0" smtClean="0">
                <a:latin typeface="Times New Roman" pitchFamily="18" charset="0"/>
                <a:cs typeface="Times New Roman" pitchFamily="18" charset="0"/>
              </a:rPr>
              <a:t>Оқи </a:t>
            </a:r>
            <a:r>
              <a:rPr lang="kk-KZ" sz="2500" dirty="0">
                <a:latin typeface="Times New Roman" pitchFamily="18" charset="0"/>
                <a:cs typeface="Times New Roman" pitchFamily="18" charset="0"/>
              </a:rPr>
              <a:t>қалсаң </a:t>
            </a:r>
            <a:r>
              <a:rPr lang="kk-KZ" sz="2500" dirty="0" smtClean="0">
                <a:latin typeface="Times New Roman" pitchFamily="18" charset="0"/>
                <a:cs typeface="Times New Roman" pitchFamily="18" charset="0"/>
              </a:rPr>
              <a:t>данасын.</a:t>
            </a:r>
            <a:endParaRPr lang="ru-RU" sz="2500" dirty="0">
              <a:latin typeface="Times New Roman" pitchFamily="18" charset="0"/>
              <a:cs typeface="Times New Roman" pitchFamily="18" charset="0"/>
            </a:endParaRPr>
          </a:p>
          <a:p>
            <a:r>
              <a:rPr lang="kk-KZ" sz="2500" dirty="0" smtClean="0">
                <a:latin typeface="Times New Roman" pitchFamily="18" charset="0"/>
                <a:cs typeface="Times New Roman" pitchFamily="18" charset="0"/>
              </a:rPr>
              <a:t>Егер </a:t>
            </a:r>
            <a:r>
              <a:rPr lang="kk-KZ" sz="2500" dirty="0">
                <a:latin typeface="Times New Roman" pitchFamily="18" charset="0"/>
                <a:cs typeface="Times New Roman" pitchFamily="18" charset="0"/>
              </a:rPr>
              <a:t>Абай болмаса,</a:t>
            </a:r>
            <a:endParaRPr lang="ru-RU" sz="2500" dirty="0">
              <a:latin typeface="Times New Roman" pitchFamily="18" charset="0"/>
              <a:cs typeface="Times New Roman" pitchFamily="18" charset="0"/>
            </a:endParaRPr>
          </a:p>
          <a:p>
            <a:r>
              <a:rPr lang="kk-KZ" sz="2500" dirty="0" smtClean="0">
                <a:latin typeface="Times New Roman" pitchFamily="18" charset="0"/>
                <a:cs typeface="Times New Roman" pitchFamily="18" charset="0"/>
              </a:rPr>
              <a:t>Ғибрат </a:t>
            </a:r>
            <a:r>
              <a:rPr lang="kk-KZ" sz="2500" dirty="0">
                <a:latin typeface="Times New Roman" pitchFamily="18" charset="0"/>
                <a:cs typeface="Times New Roman" pitchFamily="18" charset="0"/>
              </a:rPr>
              <a:t>қайдан </a:t>
            </a:r>
            <a:r>
              <a:rPr lang="kk-KZ" sz="2500" dirty="0" smtClean="0">
                <a:latin typeface="Times New Roman" pitchFamily="18" charset="0"/>
                <a:cs typeface="Times New Roman" pitchFamily="18" charset="0"/>
              </a:rPr>
              <a:t>аласын?</a:t>
            </a:r>
            <a:endParaRPr lang="ru-RU" sz="2500" dirty="0">
              <a:latin typeface="Times New Roman" pitchFamily="18" charset="0"/>
              <a:cs typeface="Times New Roman" pitchFamily="18" charset="0"/>
            </a:endParaRPr>
          </a:p>
        </p:txBody>
      </p:sp>
      <p:sp>
        <p:nvSpPr>
          <p:cNvPr id="11" name="Прямоугольник 10"/>
          <p:cNvSpPr/>
          <p:nvPr/>
        </p:nvSpPr>
        <p:spPr>
          <a:xfrm>
            <a:off x="4606310" y="4249348"/>
            <a:ext cx="3422074" cy="1631216"/>
          </a:xfrm>
          <a:prstGeom prst="rect">
            <a:avLst/>
          </a:prstGeom>
          <a:solidFill>
            <a:srgbClr val="FFC000"/>
          </a:solidFill>
        </p:spPr>
        <p:txBody>
          <a:bodyPr wrap="square">
            <a:spAutoFit/>
          </a:bodyPr>
          <a:lstStyle/>
          <a:p>
            <a:r>
              <a:rPr lang="kk-KZ" sz="2500" dirty="0">
                <a:latin typeface="Times New Roman" pitchFamily="18" charset="0"/>
                <a:cs typeface="Times New Roman" pitchFamily="18" charset="0"/>
              </a:rPr>
              <a:t>Абай ақыл кеніші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Мақтан етер ел іші.</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Алып </a:t>
            </a:r>
            <a:r>
              <a:rPr lang="kk-KZ" sz="2500" dirty="0" smtClean="0">
                <a:latin typeface="Times New Roman" pitchFamily="18" charset="0"/>
                <a:cs typeface="Times New Roman" pitchFamily="18" charset="0"/>
              </a:rPr>
              <a:t>туса</a:t>
            </a:r>
            <a:r>
              <a:rPr lang="ru-RU" sz="2500" dirty="0">
                <a:latin typeface="Times New Roman" pitchFamily="18" charset="0"/>
                <a:cs typeface="Times New Roman" pitchFamily="18" charset="0"/>
              </a:rPr>
              <a:t> </a:t>
            </a:r>
            <a:r>
              <a:rPr lang="kk-KZ" sz="2500" dirty="0">
                <a:latin typeface="Times New Roman" pitchFamily="18" charset="0"/>
                <a:cs typeface="Times New Roman" pitchFamily="18" charset="0"/>
              </a:rPr>
              <a:t>а</a:t>
            </a:r>
            <a:r>
              <a:rPr lang="kk-KZ" sz="2500" dirty="0" smtClean="0">
                <a:latin typeface="Times New Roman" pitchFamily="18" charset="0"/>
                <a:cs typeface="Times New Roman" pitchFamily="18" charset="0"/>
              </a:rPr>
              <a:t>надан</a:t>
            </a:r>
            <a:r>
              <a:rPr lang="kk-KZ" sz="2500" dirty="0">
                <a:latin typeface="Times New Roman" pitchFamily="18" charset="0"/>
                <a:cs typeface="Times New Roman" pitchFamily="18" charset="0"/>
              </a:rPr>
              <a:t>,</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Ананың </a:t>
            </a:r>
            <a:r>
              <a:rPr lang="kk-KZ" sz="2500" dirty="0" smtClean="0">
                <a:latin typeface="Times New Roman" pitchFamily="18" charset="0"/>
                <a:cs typeface="Times New Roman" pitchFamily="18" charset="0"/>
              </a:rPr>
              <a:t>бұл - жемісі</a:t>
            </a:r>
            <a:r>
              <a:rPr lang="kk-KZ" sz="2500" dirty="0">
                <a:latin typeface="Times New Roman" pitchFamily="18" charset="0"/>
                <a:cs typeface="Times New Roman" pitchFamily="18" charset="0"/>
              </a:rPr>
              <a:t>.</a:t>
            </a:r>
            <a:endParaRPr lang="ru-RU" sz="25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 name="Рисунок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00" y="-1143000"/>
            <a:ext cx="6858000" cy="9144000"/>
          </a:xfrm>
          <a:prstGeom prst="rect">
            <a:avLst/>
          </a:prstGeom>
        </p:spPr>
      </p:pic>
      <p:pic>
        <p:nvPicPr>
          <p:cNvPr id="21" name="Picture 6" descr="C:\Users\User\Desktop\АБАЙ сканер\Изображение 002.jpg"/>
          <p:cNvPicPr>
            <a:picLocks noChangeAspect="1" noChangeArrowheads="1"/>
          </p:cNvPicPr>
          <p:nvPr/>
        </p:nvPicPr>
        <p:blipFill>
          <a:blip r:embed="rId3" cstate="print"/>
          <a:srcRect/>
          <a:stretch>
            <a:fillRect/>
          </a:stretch>
        </p:blipFill>
        <p:spPr bwMode="auto">
          <a:xfrm>
            <a:off x="0" y="-9236"/>
            <a:ext cx="9144000" cy="6867236"/>
          </a:xfrm>
          <a:prstGeom prst="rect">
            <a:avLst/>
          </a:prstGeom>
          <a:noFill/>
          <a:ln w="9525">
            <a:noFill/>
            <a:miter lim="800000"/>
            <a:headEnd/>
            <a:tailEnd/>
          </a:ln>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 name="Рисунок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00" y="-1143000"/>
            <a:ext cx="6858000" cy="9144000"/>
          </a:xfrm>
          <a:prstGeom prst="rect">
            <a:avLst/>
          </a:prstGeom>
        </p:spPr>
      </p:pic>
      <p:pic>
        <p:nvPicPr>
          <p:cNvPr id="8" name="Picture 7" descr="C:\Users\User\Desktop\АБАЙ сканер\Изображение 005.jpg"/>
          <p:cNvPicPr>
            <a:picLocks noChangeAspect="1" noChangeArrowheads="1"/>
          </p:cNvPicPr>
          <p:nvPr/>
        </p:nvPicPr>
        <p:blipFill>
          <a:blip r:embed="rId3" cstate="print"/>
          <a:srcRect/>
          <a:stretch>
            <a:fillRect/>
          </a:stretch>
        </p:blipFill>
        <p:spPr bwMode="auto">
          <a:xfrm>
            <a:off x="-33897" y="0"/>
            <a:ext cx="9106491" cy="6858000"/>
          </a:xfrm>
          <a:prstGeom prst="rect">
            <a:avLst/>
          </a:prstGeom>
          <a:noFill/>
          <a:ln w="9525">
            <a:noFill/>
            <a:miter lim="800000"/>
            <a:headEnd/>
            <a:tailEnd/>
          </a:ln>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 name="Рисунок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00" y="-1143000"/>
            <a:ext cx="6858000" cy="9144000"/>
          </a:xfrm>
          <a:prstGeom prst="rect">
            <a:avLst/>
          </a:prstGeom>
        </p:spPr>
      </p:pic>
      <p:pic>
        <p:nvPicPr>
          <p:cNvPr id="9" name="Picture 6" descr="C:\Users\User\Desktop\АБАЙ сканер\Изображение 004.jpg"/>
          <p:cNvPicPr>
            <a:picLocks noChangeAspect="1" noChangeArrowheads="1"/>
          </p:cNvPicPr>
          <p:nvPr/>
        </p:nvPicPr>
        <p:blipFill>
          <a:blip r:embed="rId3" cstate="print"/>
          <a:srcRect/>
          <a:stretch>
            <a:fillRect/>
          </a:stretch>
        </p:blipFill>
        <p:spPr bwMode="auto">
          <a:xfrm>
            <a:off x="-24046" y="0"/>
            <a:ext cx="9096640" cy="6858000"/>
          </a:xfrm>
          <a:prstGeom prst="rect">
            <a:avLst/>
          </a:prstGeom>
          <a:noFill/>
          <a:ln w="9525">
            <a:noFill/>
            <a:miter lim="800000"/>
            <a:headEnd/>
            <a:tailEnd/>
          </a:ln>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 name="Рисунок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00" y="-1143000"/>
            <a:ext cx="6858000" cy="9144000"/>
          </a:xfrm>
          <a:prstGeom prst="rect">
            <a:avLst/>
          </a:prstGeom>
        </p:spPr>
      </p:pic>
      <p:pic>
        <p:nvPicPr>
          <p:cNvPr id="7" name="Picture 13" descr="C:\Users\User\Desktop\АБАЙ сканер\Изображение 006.jpg"/>
          <p:cNvPicPr>
            <a:picLocks noChangeAspect="1" noChangeArrowheads="1"/>
          </p:cNvPicPr>
          <p:nvPr/>
        </p:nvPicPr>
        <p:blipFill>
          <a:blip r:embed="rId3" cstate="print"/>
          <a:srcRect/>
          <a:stretch>
            <a:fillRect/>
          </a:stretch>
        </p:blipFill>
        <p:spPr bwMode="auto">
          <a:xfrm>
            <a:off x="214282" y="0"/>
            <a:ext cx="7643866" cy="6858000"/>
          </a:xfrm>
          <a:prstGeom prst="rect">
            <a:avLst/>
          </a:prstGeom>
          <a:noFill/>
          <a:ln w="9525">
            <a:noFill/>
            <a:miter lim="800000"/>
            <a:headEnd/>
            <a:tailEnd/>
          </a:ln>
        </p:spPr>
      </p:pic>
      <p:pic>
        <p:nvPicPr>
          <p:cNvPr id="8" name="Рисунок 7"/>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714356"/>
            <a:ext cx="809405" cy="518127"/>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1285860"/>
            <a:ext cx="809405" cy="518127"/>
          </a:xfrm>
          <a:prstGeom prst="rect">
            <a:avLst/>
          </a:prstGeom>
        </p:spPr>
      </p:pic>
      <p:pic>
        <p:nvPicPr>
          <p:cNvPr id="12" name="Рисунок 11"/>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1910741"/>
            <a:ext cx="809405" cy="518127"/>
          </a:xfrm>
          <a:prstGeom prst="rect">
            <a:avLst/>
          </a:prstGeom>
        </p:spPr>
      </p:pic>
      <p:pic>
        <p:nvPicPr>
          <p:cNvPr id="13" name="Рисунок 12"/>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2500306"/>
            <a:ext cx="809405" cy="518127"/>
          </a:xfrm>
          <a:prstGeom prst="rect">
            <a:avLst/>
          </a:prstGeom>
        </p:spPr>
      </p:pic>
      <p:pic>
        <p:nvPicPr>
          <p:cNvPr id="14" name="Рисунок 13"/>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3071810"/>
            <a:ext cx="809405" cy="518127"/>
          </a:xfrm>
          <a:prstGeom prst="rect">
            <a:avLst/>
          </a:prstGeom>
        </p:spPr>
      </p:pic>
      <p:pic>
        <p:nvPicPr>
          <p:cNvPr id="15" name="Рисунок 14"/>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4786322"/>
            <a:ext cx="809405" cy="518127"/>
          </a:xfrm>
          <a:prstGeom prst="rect">
            <a:avLst/>
          </a:prstGeom>
        </p:spPr>
      </p:pic>
      <p:pic>
        <p:nvPicPr>
          <p:cNvPr id="16" name="Рисунок 15"/>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4286256"/>
            <a:ext cx="809405" cy="518127"/>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63189" y="3714752"/>
            <a:ext cx="809405" cy="518127"/>
          </a:xfrm>
          <a:prstGeom prst="rect">
            <a:avLst/>
          </a:prstGeom>
        </p:spPr>
      </p:pic>
      <p:pic>
        <p:nvPicPr>
          <p:cNvPr id="18" name="Рисунок 17"/>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63189" y="5411203"/>
            <a:ext cx="809405" cy="518127"/>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 xmlns:a14="http://schemas.microsoft.com/office/drawing/2010/main" val="0"/>
              </a:ext>
            </a:extLst>
          </a:blip>
          <a:srcRect r="50000"/>
          <a:stretch/>
        </p:blipFill>
        <p:spPr>
          <a:xfrm>
            <a:off x="8286776" y="6072206"/>
            <a:ext cx="809405" cy="518127"/>
          </a:xfrm>
          <a:prstGeom prst="rect">
            <a:avLst/>
          </a:prstGeom>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20" name="Рисунок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43000" y="-1143000"/>
            <a:ext cx="6858000" cy="9144000"/>
          </a:xfrm>
          <a:prstGeom prst="rect">
            <a:avLst/>
          </a:prstGeom>
        </p:spPr>
      </p:pic>
      <p:pic>
        <p:nvPicPr>
          <p:cNvPr id="21" name="Picture 22" descr="C:\Users\User\Desktop\АБАЙ сканер\Изображение.jpg"/>
          <p:cNvPicPr>
            <a:picLocks noChangeAspect="1" noChangeArrowheads="1"/>
          </p:cNvPicPr>
          <p:nvPr/>
        </p:nvPicPr>
        <p:blipFill>
          <a:blip r:embed="rId3" cstate="print"/>
          <a:srcRect/>
          <a:stretch>
            <a:fillRect/>
          </a:stretch>
        </p:blipFill>
        <p:spPr bwMode="auto">
          <a:xfrm>
            <a:off x="-160315" y="0"/>
            <a:ext cx="9232909" cy="6858000"/>
          </a:xfrm>
          <a:prstGeom prst="rect">
            <a:avLst/>
          </a:prstGeom>
          <a:noFill/>
          <a:ln w="9525">
            <a:noFill/>
            <a:miter lim="800000"/>
            <a:headEnd/>
            <a:tailEnd/>
          </a:ln>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052811" y="-1135063"/>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1" name="AutoShape 2" descr="https://abaialemi.kz/upload/thumbed/680x0/154887_1564031861_680_0_0.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abaialemi.kz/upload/thumbed/680x0/154887_1564031861_680_0_0.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6" descr="https://abaialemi.kz/upload/thumbed/680x0/154887_1564031861_680_0_0.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8" descr="https://abaialemi.kz/upload/thumbed/680x0/154887_1564031861_680_0_0.jpg"/>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0" descr="https://abaialemi.kz/upload/thumbed/680x0/154887_1564031861_680_0_0.jpg"/>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12" descr="https://abaialemi.kz/upload/thumbed/680x0/154887_1564031861_680_0_0.jpg"/>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5" name="Picture 5" descr="http://t2.gstatic.com/images?q=tbn:ANd9GcRkyB0b8uxM1meGt7VEl0dW0yqXjbIbVCYFrDGzi_WwGFBQJ28"/>
          <p:cNvPicPr>
            <a:picLocks noChangeAspect="1" noChangeArrowheads="1"/>
          </p:cNvPicPr>
          <p:nvPr/>
        </p:nvPicPr>
        <p:blipFill>
          <a:blip r:embed="rId4" cstate="print"/>
          <a:srcRect/>
          <a:stretch>
            <a:fillRect/>
          </a:stretch>
        </p:blipFill>
        <p:spPr bwMode="auto">
          <a:xfrm>
            <a:off x="2285984" y="71414"/>
            <a:ext cx="4286250" cy="3500437"/>
          </a:xfrm>
          <a:prstGeom prst="rect">
            <a:avLst/>
          </a:prstGeom>
          <a:noFill/>
          <a:ln w="9525">
            <a:noFill/>
            <a:miter lim="800000"/>
            <a:headEnd/>
            <a:tailEnd/>
          </a:ln>
        </p:spPr>
      </p:pic>
      <p:sp>
        <p:nvSpPr>
          <p:cNvPr id="26" name="Прямоугольник 25"/>
          <p:cNvSpPr/>
          <p:nvPr/>
        </p:nvSpPr>
        <p:spPr>
          <a:xfrm>
            <a:off x="-71470" y="3500438"/>
            <a:ext cx="8286776"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2800" b="1" i="1" dirty="0" smtClean="0">
              <a:latin typeface="Times New Roman" pitchFamily="18" charset="0"/>
              <a:cs typeface="Times New Roman" pitchFamily="18" charset="0"/>
            </a:endParaRPr>
          </a:p>
          <a:p>
            <a:pPr algn="just"/>
            <a:r>
              <a:rPr lang="en-US"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Құнанбай Абайдың әуелден-ақ әкенің баласы</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болмай</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адамның баласы</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болуды</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армандағаны белгілі</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Сол</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көксеген мұратына жетіп</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барша</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әлемге аты</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қадірлі, сөзі өтімді, пікірі</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қымбат Адамзат</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Ардағы, Адамзат</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Ақыны, Адамзат</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Ақылманы болып</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көтеріліп отыр</a:t>
            </a:r>
            <a:r>
              <a:rPr lang="ru-RU" sz="2600" b="1" i="1" dirty="0" smtClean="0">
                <a:latin typeface="Times New Roman" pitchFamily="18" charset="0"/>
                <a:cs typeface="Times New Roman" pitchFamily="18" charset="0"/>
              </a:rPr>
              <a:t>.</a:t>
            </a:r>
            <a:br>
              <a:rPr lang="ru-RU" sz="2600" b="1" i="1" dirty="0" smtClean="0">
                <a:latin typeface="Times New Roman" pitchFamily="18" charset="0"/>
                <a:cs typeface="Times New Roman" pitchFamily="18" charset="0"/>
              </a:rPr>
            </a:br>
            <a:r>
              <a:rPr lang="en-US" sz="2600" b="1" i="1" dirty="0" smtClean="0">
                <a:latin typeface="Times New Roman" pitchFamily="18" charset="0"/>
                <a:cs typeface="Times New Roman" pitchFamily="18" charset="0"/>
              </a:rPr>
              <a:t>                                                             </a:t>
            </a:r>
          </a:p>
          <a:p>
            <a:pPr algn="just"/>
            <a:r>
              <a:rPr lang="en-US" sz="2600" b="1" i="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Н.Ә.Назарбаев</a:t>
            </a:r>
            <a:r>
              <a:rPr lang="ru-RU" sz="2600" b="1" dirty="0" smtClean="0">
                <a:latin typeface="Times New Roman" pitchFamily="18" charset="0"/>
                <a:cs typeface="Times New Roman" pitchFamily="18" charset="0"/>
              </a:rPr>
              <a:t>.</a:t>
            </a:r>
            <a:endParaRPr lang="ru-RU" sz="2600" dirty="0"/>
          </a:p>
        </p:txBody>
      </p:sp>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 xmlns:a14="http://schemas.microsoft.com/office/drawing/2010/main" val="0"/>
              </a:ext>
            </a:extLst>
          </a:blip>
          <a:srcRect r="2935"/>
          <a:stretch/>
        </p:blipFill>
        <p:spPr>
          <a:xfrm>
            <a:off x="441945" y="377012"/>
            <a:ext cx="3312368" cy="4217765"/>
          </a:xfrm>
          <a:prstGeom prst="rect">
            <a:avLst/>
          </a:prstGeom>
          <a:ln>
            <a:solidFill>
              <a:schemeClr val="tx1"/>
            </a:solidFill>
          </a:ln>
        </p:spPr>
      </p:pic>
      <p:sp>
        <p:nvSpPr>
          <p:cNvPr id="12" name="Прямоугольник 11"/>
          <p:cNvSpPr/>
          <p:nvPr/>
        </p:nvSpPr>
        <p:spPr>
          <a:xfrm>
            <a:off x="4052654" y="243511"/>
            <a:ext cx="3897614" cy="584775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kk-KZ" sz="2500" dirty="0">
              <a:latin typeface="Times New Roman" pitchFamily="18" charset="0"/>
              <a:cs typeface="Times New Roman" pitchFamily="18" charset="0"/>
            </a:endParaRPr>
          </a:p>
          <a:p>
            <a:pPr algn="ctr"/>
            <a:r>
              <a:rPr lang="kk-KZ" sz="2500" u="sng" dirty="0" smtClean="0">
                <a:ln>
                  <a:solidFill>
                    <a:srgbClr val="FFFF00"/>
                  </a:solidFill>
                </a:ln>
                <a:solidFill>
                  <a:srgbClr val="002060"/>
                </a:solidFill>
                <a:latin typeface="Times New Roman" pitchFamily="18" charset="0"/>
                <a:cs typeface="Times New Roman" pitchFamily="18" charset="0"/>
              </a:rPr>
              <a:t>Абай </a:t>
            </a:r>
            <a:r>
              <a:rPr lang="kk-KZ" sz="2500" u="sng" dirty="0">
                <a:ln>
                  <a:solidFill>
                    <a:srgbClr val="FFFF00"/>
                  </a:solidFill>
                </a:ln>
                <a:solidFill>
                  <a:srgbClr val="002060"/>
                </a:solidFill>
                <a:latin typeface="Times New Roman" pitchFamily="18" charset="0"/>
                <a:cs typeface="Times New Roman" pitchFamily="18" charset="0"/>
              </a:rPr>
              <a:t>шығармашылығы </a:t>
            </a:r>
            <a:r>
              <a:rPr lang="kk-KZ" sz="2500" dirty="0">
                <a:latin typeface="Times New Roman" pitchFamily="18" charset="0"/>
                <a:cs typeface="Times New Roman" pitchFamily="18" charset="0"/>
              </a:rPr>
              <a:t>- адамзат мәдениетінің рухани асыл қазынасына қосылған асыл мұра. Оның философиялық тереңдігімен, көркемдік, эстетикалық қуатымен, мағыналық салмағымен, </a:t>
            </a:r>
            <a:r>
              <a:rPr lang="kk-KZ" sz="2500" dirty="0" smtClean="0">
                <a:latin typeface="Times New Roman" pitchFamily="18" charset="0"/>
                <a:cs typeface="Times New Roman" pitchFamily="18" charset="0"/>
              </a:rPr>
              <a:t>ғибраттық</a:t>
            </a:r>
            <a:r>
              <a:rPr lang="kk-KZ" sz="2500" dirty="0">
                <a:latin typeface="Times New Roman" pitchFamily="18" charset="0"/>
                <a:cs typeface="Times New Roman" pitchFamily="18" charset="0"/>
              </a:rPr>
              <a:t>, тағлымдық мәнімен ерекшеленетін ойлы  сөздері халық жүрегіне жол тапқаны </a:t>
            </a:r>
            <a:r>
              <a:rPr lang="kk-KZ" sz="2500" dirty="0" smtClean="0">
                <a:latin typeface="Times New Roman" pitchFamily="18" charset="0"/>
                <a:cs typeface="Times New Roman" pitchFamily="18" charset="0"/>
              </a:rPr>
              <a:t>мәлім</a:t>
            </a:r>
          </a:p>
          <a:p>
            <a:pPr algn="ctr"/>
            <a:endParaRPr lang="kk-KZ" sz="2400" dirty="0">
              <a:latin typeface="Arial" pitchFamily="34" charset="0"/>
              <a:cs typeface="Arial" pitchFamily="34" charset="0"/>
            </a:endParaRPr>
          </a:p>
        </p:txBody>
      </p:sp>
      <p:sp>
        <p:nvSpPr>
          <p:cNvPr id="14" name="Прямоугольник 13"/>
          <p:cNvSpPr/>
          <p:nvPr/>
        </p:nvSpPr>
        <p:spPr>
          <a:xfrm>
            <a:off x="626413" y="4920053"/>
            <a:ext cx="294343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i="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1845-1904</a:t>
            </a:r>
            <a:endParaRPr lang="ru-RU" sz="4400" b="1" i="1"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319164709"/>
      </p:ext>
    </p:extLst>
  </p:cSld>
  <p:clrMapOvr>
    <a:masterClrMapping/>
  </p:clrMapOvr>
  <p:transition spd="slow" advClick="0" advTm="12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3074" name="Picture 2" descr="C:\Users\User\Desktop\Бақытгүл\cлайд\FB_IMG_1570457270382.jpg"/>
          <p:cNvPicPr>
            <a:picLocks noChangeAspect="1" noChangeArrowheads="1"/>
          </p:cNvPicPr>
          <p:nvPr/>
        </p:nvPicPr>
        <p:blipFill>
          <a:blip r:embed="rId3" cstate="print"/>
          <a:srcRect/>
          <a:stretch>
            <a:fillRect/>
          </a:stretch>
        </p:blipFill>
        <p:spPr bwMode="auto">
          <a:xfrm>
            <a:off x="-112781" y="0"/>
            <a:ext cx="9256781" cy="6858000"/>
          </a:xfrm>
          <a:prstGeom prst="rect">
            <a:avLst/>
          </a:prstGeom>
          <a:noFill/>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pic>
        <p:nvPicPr>
          <p:cNvPr id="7172" name="Picture 4" descr="ÐÐ°ÑÑÐ¸Ð½ÐºÐ¸ Ð¿Ð¾ Ð·Ð°Ð¿ÑÐ¾ÑÑ ÐºÐ½Ð¸Ð³Ð°"/>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32291"/>
          <a:stretch/>
        </p:blipFill>
        <p:spPr bwMode="auto">
          <a:xfrm>
            <a:off x="1071538" y="3584962"/>
            <a:ext cx="7074150" cy="3190401"/>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23" name="Прямоугольник 22"/>
          <p:cNvSpPr/>
          <p:nvPr/>
        </p:nvSpPr>
        <p:spPr>
          <a:xfrm>
            <a:off x="2857488" y="82989"/>
            <a:ext cx="5386918" cy="36317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kk-KZ" i="1" dirty="0"/>
              <a:t> </a:t>
            </a:r>
            <a:r>
              <a:rPr lang="kk-KZ" sz="2200" b="1" i="1" dirty="0" smtClean="0">
                <a:latin typeface="Times New Roman" pitchFamily="18" charset="0"/>
                <a:cs typeface="Times New Roman" pitchFamily="18" charset="0"/>
              </a:rPr>
              <a:t>”</a:t>
            </a:r>
            <a:r>
              <a:rPr lang="kk-KZ" sz="2200" b="1" i="1" dirty="0" smtClean="0">
                <a:latin typeface="Times New Roman" pitchFamily="18" charset="0"/>
                <a:cs typeface="Times New Roman" pitchFamily="18" charset="0"/>
              </a:rPr>
              <a:t>Сегізаяқ</a:t>
            </a:r>
            <a:r>
              <a:rPr lang="kk-KZ" sz="2200" b="1" i="1" dirty="0" smtClean="0">
                <a:latin typeface="Times New Roman" pitchFamily="18" charset="0"/>
                <a:cs typeface="Times New Roman" pitchFamily="18" charset="0"/>
              </a:rPr>
              <a:t>” </a:t>
            </a:r>
            <a:r>
              <a:rPr lang="kk-KZ" sz="2200" i="1" dirty="0" smtClean="0">
                <a:latin typeface="Times New Roman" pitchFamily="18" charset="0"/>
                <a:cs typeface="Times New Roman" pitchFamily="18" charset="0"/>
              </a:rPr>
              <a:t>(сегіз жолды)  - сол уақытта орыс, батыс әдебиетінде болмаған жаңалық. Мұнда көп нәрсені айтады. Әрбір шумағы бір түйінді пікірге айналып отырады. Абайда “Жалғыздың үні” ең алғаш осы өлеңінде айтылады. Бұл жалғыздық, дарашылдық емес. Заманынан ерте туған, озық ойлы жалғыздың трагедиясы.</a:t>
            </a:r>
          </a:p>
          <a:p>
            <a:pPr algn="r"/>
            <a:r>
              <a:rPr lang="kk-KZ" sz="2200" dirty="0" smtClean="0">
                <a:latin typeface="Times New Roman" pitchFamily="18" charset="0"/>
                <a:cs typeface="Times New Roman" pitchFamily="18" charset="0"/>
              </a:rPr>
              <a:t>М.Әуезов</a:t>
            </a:r>
            <a:r>
              <a:rPr lang="kk-KZ" sz="3200" dirty="0" smtClean="0">
                <a:latin typeface="Times New Roman" pitchFamily="18" charset="0"/>
                <a:cs typeface="Times New Roman" pitchFamily="18" charset="0"/>
              </a:rPr>
              <a:t>    </a:t>
            </a:r>
          </a:p>
        </p:txBody>
      </p:sp>
      <p:pic>
        <p:nvPicPr>
          <p:cNvPr id="24" name="Рисунок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394" y="285728"/>
            <a:ext cx="2754656" cy="2798184"/>
          </a:xfrm>
          <a:prstGeom prst="rect">
            <a:avLst/>
          </a:prstGeom>
        </p:spPr>
      </p:pic>
    </p:spTree>
    <p:extLst>
      <p:ext uri="{BB962C8B-B14F-4D97-AF65-F5344CB8AC3E}">
        <p14:creationId xmlns="" xmlns:p14="http://schemas.microsoft.com/office/powerpoint/2010/main" val="1369378325"/>
      </p:ext>
    </p:extLst>
  </p:cSld>
  <p:clrMapOvr>
    <a:masterClrMapping/>
  </p:clrMapOvr>
  <p:transition spd="slow" advClick="0" advTm="12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4098" name="Picture 2" descr="C:\Users\User\Desktop\Бақытгүл\cлайд\FB_IMG_1570457321592.jpg"/>
          <p:cNvPicPr>
            <a:picLocks noChangeAspect="1" noChangeArrowheads="1"/>
          </p:cNvPicPr>
          <p:nvPr/>
        </p:nvPicPr>
        <p:blipFill>
          <a:blip r:embed="rId3" cstate="print"/>
          <a:srcRect/>
          <a:stretch>
            <a:fillRect/>
          </a:stretch>
        </p:blipFill>
        <p:spPr bwMode="auto">
          <a:xfrm>
            <a:off x="-103909" y="0"/>
            <a:ext cx="9247909" cy="6858000"/>
          </a:xfrm>
          <a:prstGeom prst="rect">
            <a:avLst/>
          </a:prstGeom>
          <a:noFill/>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128039" y="-1143001"/>
            <a:ext cx="6858000" cy="9144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3" y="3169936"/>
            <a:ext cx="809405" cy="51812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3861048"/>
            <a:ext cx="809405" cy="51812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4516051"/>
            <a:ext cx="809405" cy="518127"/>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5155811"/>
            <a:ext cx="809405" cy="518127"/>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2" y="5694106"/>
            <a:ext cx="809405" cy="518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244406" y="188640"/>
            <a:ext cx="809405" cy="518127"/>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595" y="1340768"/>
            <a:ext cx="809405" cy="518127"/>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19634" y="706767"/>
            <a:ext cx="809405" cy="518127"/>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1988840"/>
            <a:ext cx="809405" cy="518127"/>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8334625" y="2506967"/>
            <a:ext cx="809405" cy="518127"/>
          </a:xfrm>
          <a:prstGeom prst="rect">
            <a:avLst/>
          </a:prstGeom>
        </p:spPr>
      </p:pic>
      <p:sp>
        <p:nvSpPr>
          <p:cNvPr id="10" name="Прямоугольник 9"/>
          <p:cNvSpPr/>
          <p:nvPr/>
        </p:nvSpPr>
        <p:spPr>
          <a:xfrm>
            <a:off x="179512" y="198643"/>
            <a:ext cx="792088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sz="2500" dirty="0">
                <a:latin typeface="Times New Roman" pitchFamily="18" charset="0"/>
                <a:cs typeface="Times New Roman" pitchFamily="18" charset="0"/>
              </a:rPr>
              <a:t>Абайдың өмірі мен шығармашылық өнерін зерттеудің алғашқы өнімді кезеңі деп </a:t>
            </a:r>
            <a:r>
              <a:rPr lang="kk-KZ" sz="2500" dirty="0" smtClean="0">
                <a:latin typeface="Times New Roman" pitchFamily="18" charset="0"/>
                <a:cs typeface="Times New Roman" pitchFamily="18" charset="0"/>
              </a:rPr>
              <a:t>А.Байтұрсынұлы, </a:t>
            </a:r>
            <a:r>
              <a:rPr lang="kk-KZ" sz="2500" dirty="0">
                <a:latin typeface="Times New Roman" pitchFamily="18" charset="0"/>
                <a:cs typeface="Times New Roman" pitchFamily="18" charset="0"/>
              </a:rPr>
              <a:t>К.Ысқақұлы, </a:t>
            </a:r>
            <a:r>
              <a:rPr lang="kk-KZ" sz="2500" dirty="0" smtClean="0">
                <a:latin typeface="Times New Roman" pitchFamily="18" charset="0"/>
                <a:cs typeface="Times New Roman" pitchFamily="18" charset="0"/>
              </a:rPr>
              <a:t>Ә.Бөкейханов, М.Дулатұлы, </a:t>
            </a:r>
            <a:r>
              <a:rPr lang="kk-KZ" sz="2500" dirty="0">
                <a:latin typeface="Times New Roman" pitchFamily="18" charset="0"/>
                <a:cs typeface="Times New Roman" pitchFamily="18" charset="0"/>
              </a:rPr>
              <a:t>І.Жансүгіров, Қ.Жұбанов, Ы.Мұстамбайұлы, Ғ.Тоғжанов секілді әдебиет пен мәдениет қайраткерлерінің зерттеу </a:t>
            </a:r>
            <a:r>
              <a:rPr lang="kk-KZ" sz="2500" dirty="0" smtClean="0">
                <a:latin typeface="Times New Roman" pitchFamily="18" charset="0"/>
                <a:cs typeface="Times New Roman" pitchFamily="18" charset="0"/>
              </a:rPr>
              <a:t>еңбектері мен  мақалалары бар</a:t>
            </a:r>
            <a:endParaRPr lang="ru-RU" sz="2500" dirty="0">
              <a:latin typeface="Times New Roman" pitchFamily="18" charset="0"/>
              <a:cs typeface="Times New Roman" pitchFamily="18" charset="0"/>
            </a:endParaRPr>
          </a:p>
        </p:txBody>
      </p:sp>
      <p:pic>
        <p:nvPicPr>
          <p:cNvPr id="1026" name="Picture 2" descr="https://termincom.kz/assets/img/articles/201909/948378d6a67ac0d7c7c6728581b072a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2695084"/>
            <a:ext cx="1452195" cy="188713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Ð¡ÑÑÐµÑ:ÐÓÐºÑÑÐ°Ð¹ Ð«ÑÒÐ°ÒÒ±Ð»Ñ.t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13247" y="2907909"/>
            <a:ext cx="1495355" cy="199380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ÐÐ°ÑÑÐ¸Ð½ÐºÐ¸ Ð¿Ð¾ Ð·Ð°Ð¿ÑÐ¾ÑÑ Ó.ÐÓ©ÐºÐµÐ¹ÑÐ°Ð½Ð¾Ð²"/>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09288" y="2695084"/>
            <a:ext cx="1384008" cy="19627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ÐÐ°ÑÑÐ¸Ð½ÐºÐ¸ Ð¿Ð¾ Ð·Ð°Ð¿ÑÐ¾ÑÑ Ð.ÐÑÐ»Ð°ÑÐ¾Ð²"/>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0800000" flipV="1">
            <a:off x="2833738" y="5155811"/>
            <a:ext cx="2701844" cy="15197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ÐÐ°ÑÑÐ¸Ð½ÐºÐ¸ Ð¿Ð¾ Ð·Ð°Ð¿ÑÐ¾ÑÑ Ð.ÐÐ°Ð½ÑÒ¯Ð³ÑÑÐ¾Ð²"/>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12100" y="2907908"/>
            <a:ext cx="1548132" cy="1993807"/>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ÐÐ°ÑÑÐ¸Ð½ÐºÐ¸ Ð¿Ð¾ Ð·Ð°Ð¿ÑÐ¾ÑÑ Ò.ÐÒ±Ð±Ð°Ð½Ð¾Ð²"/>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26000" r="17290"/>
          <a:stretch/>
        </p:blipFill>
        <p:spPr bwMode="auto">
          <a:xfrm>
            <a:off x="6785552" y="2723972"/>
            <a:ext cx="1525971"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7924796"/>
      </p:ext>
    </p:extLst>
  </p:cSld>
  <p:clrMapOvr>
    <a:masterClrMapping/>
  </p:clrMapOvr>
  <p:transition spd="slow" advClick="0" advTm="12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_0161.jpg"/>
          <p:cNvPicPr>
            <a:picLocks noChangeAspect="1"/>
          </p:cNvPicPr>
          <p:nvPr/>
        </p:nvPicPr>
        <p:blipFill rotWithShape="1">
          <a:blip r:embed="rId2" cstate="print"/>
          <a:srcRect b="9527"/>
          <a:stretch/>
        </p:blipFill>
        <p:spPr>
          <a:xfrm>
            <a:off x="1107604" y="2512700"/>
            <a:ext cx="5904656" cy="4006566"/>
          </a:xfrm>
          <a:prstGeom prst="rect">
            <a:avLst/>
          </a:prstGeom>
        </p:spPr>
      </p:pic>
      <p:sp>
        <p:nvSpPr>
          <p:cNvPr id="5" name="Прямоугольник 4"/>
          <p:cNvSpPr/>
          <p:nvPr/>
        </p:nvSpPr>
        <p:spPr>
          <a:xfrm>
            <a:off x="611560" y="332656"/>
            <a:ext cx="6896744" cy="1815882"/>
          </a:xfrm>
          <a:prstGeom prst="rect">
            <a:avLst/>
          </a:prstGeom>
        </p:spPr>
        <p:style>
          <a:lnRef idx="0">
            <a:scrgbClr r="0" g="0" b="0"/>
          </a:lnRef>
          <a:fillRef idx="1002">
            <a:schemeClr val="lt2"/>
          </a:fillRef>
          <a:effectRef idx="0">
            <a:scrgbClr r="0" g="0" b="0"/>
          </a:effectRef>
          <a:fontRef idx="major"/>
        </p:style>
        <p:txBody>
          <a:bodyPr wrap="square">
            <a:spAutoFit/>
          </a:bodyPr>
          <a:lstStyle/>
          <a:p>
            <a:pPr algn="ctr"/>
            <a:r>
              <a:rPr lang="kk-KZ" sz="2800" dirty="0">
                <a:latin typeface="Times New Roman" pitchFamily="18" charset="0"/>
                <a:ea typeface="Times New Roman"/>
                <a:cs typeface="Times New Roman" pitchFamily="18" charset="0"/>
              </a:rPr>
              <a:t>Абай 10 тамыз 1845 ж. қазіргі Семей облысының Шыңғыс </a:t>
            </a:r>
            <a:r>
              <a:rPr lang="kk-KZ" sz="2800" dirty="0" smtClean="0">
                <a:latin typeface="Times New Roman" pitchFamily="18" charset="0"/>
                <a:ea typeface="Times New Roman"/>
                <a:cs typeface="Times New Roman" pitchFamily="18" charset="0"/>
              </a:rPr>
              <a:t>тау бөктерінде </a:t>
            </a:r>
            <a:r>
              <a:rPr lang="kk-KZ" sz="2800" dirty="0">
                <a:latin typeface="Times New Roman" pitchFamily="18" charset="0"/>
                <a:ea typeface="Times New Roman"/>
                <a:cs typeface="Times New Roman" pitchFamily="18" charset="0"/>
              </a:rPr>
              <a:t>Қарқаралының аға сұлтаны Құнанбайдың төрт әйелінің </a:t>
            </a:r>
            <a:r>
              <a:rPr lang="kk-KZ" sz="2800" dirty="0" smtClean="0">
                <a:latin typeface="Times New Roman" pitchFamily="18" charset="0"/>
                <a:ea typeface="Times New Roman"/>
                <a:cs typeface="Times New Roman" pitchFamily="18" charset="0"/>
              </a:rPr>
              <a:t>бірі – Ұлжаннан  туған</a:t>
            </a:r>
            <a:endParaRPr lang="ru-RU" sz="2800" dirty="0">
              <a:latin typeface="Times New Roman" pitchFamily="18" charset="0"/>
              <a:cs typeface="Times New Roman"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890704" y="5656071"/>
            <a:ext cx="1025427" cy="656410"/>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890705" y="3175669"/>
            <a:ext cx="1025427" cy="656410"/>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97" y="3866781"/>
            <a:ext cx="1025427" cy="656410"/>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97" y="4521784"/>
            <a:ext cx="1025427" cy="656410"/>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97" y="5161544"/>
            <a:ext cx="1025427" cy="656410"/>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815478" y="194373"/>
            <a:ext cx="1025427" cy="656410"/>
          </a:xfrm>
          <a:prstGeom prst="rect">
            <a:avLst/>
          </a:prstGeom>
        </p:spPr>
      </p:pic>
      <p:pic>
        <p:nvPicPr>
          <p:cNvPr id="12" name="Рисунок 11"/>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67" y="1346501"/>
            <a:ext cx="1025427" cy="656410"/>
          </a:xfrm>
          <a:prstGeom prst="rect">
            <a:avLst/>
          </a:prstGeom>
        </p:spPr>
      </p:pic>
      <p:pic>
        <p:nvPicPr>
          <p:cNvPr id="13" name="Рисунок 12"/>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890706" y="712500"/>
            <a:ext cx="1025427" cy="656410"/>
          </a:xfrm>
          <a:prstGeom prst="rect">
            <a:avLst/>
          </a:prstGeom>
        </p:spPr>
      </p:pic>
      <p:pic>
        <p:nvPicPr>
          <p:cNvPr id="14" name="Рисунок 13"/>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97" y="1994573"/>
            <a:ext cx="1025427" cy="656410"/>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7905697" y="2512700"/>
            <a:ext cx="1025427" cy="656410"/>
          </a:xfrm>
          <a:prstGeom prst="rect">
            <a:avLst/>
          </a:prstGeom>
        </p:spPr>
      </p:pic>
    </p:spTree>
    <p:extLst>
      <p:ext uri="{BB962C8B-B14F-4D97-AF65-F5344CB8AC3E}">
        <p14:creationId xmlns="" xmlns:p14="http://schemas.microsoft.com/office/powerpoint/2010/main" val="2297674101"/>
      </p:ext>
    </p:extLst>
  </p:cSld>
  <p:clrMapOvr>
    <a:masterClrMapping/>
  </p:clrMapOvr>
  <p:transition spd="slow" advClick="0" advTm="12000">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549</Words>
  <Application>Microsoft Office PowerPoint</Application>
  <PresentationFormat>Экран (4:3)</PresentationFormat>
  <Paragraphs>86</Paragraphs>
  <Slides>28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Байтанаев</dc:creator>
  <cp:lastModifiedBy>PACKARD BELL</cp:lastModifiedBy>
  <cp:revision>69</cp:revision>
  <dcterms:created xsi:type="dcterms:W3CDTF">2018-05-28T10:18:01Z</dcterms:created>
  <dcterms:modified xsi:type="dcterms:W3CDTF">2019-11-13T17:13:01Z</dcterms:modified>
</cp:coreProperties>
</file>