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5" r:id="rId6"/>
    <p:sldId id="260" r:id="rId7"/>
    <p:sldId id="261" r:id="rId8"/>
    <p:sldId id="262" r:id="rId9"/>
    <p:sldId id="263" r:id="rId10"/>
    <p:sldId id="264"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6750" autoAdjust="0"/>
    <p:restoredTop sz="94660"/>
  </p:normalViewPr>
  <p:slideViewPr>
    <p:cSldViewPr>
      <p:cViewPr varScale="1">
        <p:scale>
          <a:sx n="73" d="100"/>
          <a:sy n="73" d="100"/>
        </p:scale>
        <p:origin x="-165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C26F239-4CBB-4CDA-9C0C-20931C7E9ECE}" type="datetimeFigureOut">
              <a:rPr lang="ru-RU" smtClean="0"/>
              <a:pPr/>
              <a:t>09.11.2018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B6B162-B812-4161-BD95-CC4AC0FC0E95}"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C26F239-4CBB-4CDA-9C0C-20931C7E9ECE}" type="datetimeFigureOut">
              <a:rPr lang="ru-RU" smtClean="0"/>
              <a:pPr/>
              <a:t>09.11.2018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B6B162-B812-4161-BD95-CC4AC0FC0E9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C26F239-4CBB-4CDA-9C0C-20931C7E9ECE}" type="datetimeFigureOut">
              <a:rPr lang="ru-RU" smtClean="0"/>
              <a:pPr/>
              <a:t>09.11.2018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B6B162-B812-4161-BD95-CC4AC0FC0E9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C26F239-4CBB-4CDA-9C0C-20931C7E9ECE}" type="datetimeFigureOut">
              <a:rPr lang="ru-RU" smtClean="0"/>
              <a:pPr/>
              <a:t>09.11.2018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B6B162-B812-4161-BD95-CC4AC0FC0E95}"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C26F239-4CBB-4CDA-9C0C-20931C7E9ECE}" type="datetimeFigureOut">
              <a:rPr lang="ru-RU" smtClean="0"/>
              <a:pPr/>
              <a:t>09.11.2018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B6B162-B812-4161-BD95-CC4AC0FC0E9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C26F239-4CBB-4CDA-9C0C-20931C7E9ECE}" type="datetimeFigureOut">
              <a:rPr lang="ru-RU" smtClean="0"/>
              <a:pPr/>
              <a:t>09.11.2018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8B6B162-B812-4161-BD95-CC4AC0FC0E95}"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C26F239-4CBB-4CDA-9C0C-20931C7E9ECE}" type="datetimeFigureOut">
              <a:rPr lang="ru-RU" smtClean="0"/>
              <a:pPr/>
              <a:t>09.11.2018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8B6B162-B812-4161-BD95-CC4AC0FC0E95}"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C26F239-4CBB-4CDA-9C0C-20931C7E9ECE}" type="datetimeFigureOut">
              <a:rPr lang="ru-RU" smtClean="0"/>
              <a:pPr/>
              <a:t>09.11.2018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8B6B162-B812-4161-BD95-CC4AC0FC0E9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26F239-4CBB-4CDA-9C0C-20931C7E9ECE}" type="datetimeFigureOut">
              <a:rPr lang="ru-RU" smtClean="0"/>
              <a:pPr/>
              <a:t>09.11.2018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8B6B162-B812-4161-BD95-CC4AC0FC0E9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C26F239-4CBB-4CDA-9C0C-20931C7E9ECE}" type="datetimeFigureOut">
              <a:rPr lang="ru-RU" smtClean="0"/>
              <a:pPr/>
              <a:t>09.11.2018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8B6B162-B812-4161-BD95-CC4AC0FC0E9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C26F239-4CBB-4CDA-9C0C-20931C7E9ECE}" type="datetimeFigureOut">
              <a:rPr lang="ru-RU" smtClean="0"/>
              <a:pPr/>
              <a:t>09.11.2018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8B6B162-B812-4161-BD95-CC4AC0FC0E95}"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C26F239-4CBB-4CDA-9C0C-20931C7E9ECE}" type="datetimeFigureOut">
              <a:rPr lang="ru-RU" smtClean="0"/>
              <a:pPr/>
              <a:t>09.11.2018</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8B6B162-B812-4161-BD95-CC4AC0FC0E9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ebakvarel.narod.ru/photo484.jp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ideo" Target="file:///C:\Users\Admin\Desktop\Five%20Types%20of%20Questions%20to%20the%20tune%20of%20Rapper-u0027s%20Delight%20by%20The%20Sugarhill%20Gang.mp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04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8" y="0"/>
            <a:ext cx="913606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4" descr="Картинка 25 из 96000">
            <a:hlinkClick r:id="rId3"/>
          </p:cNvPr>
          <p:cNvPicPr>
            <a:picLocks noChangeAspect="1" noChangeArrowheads="1"/>
          </p:cNvPicPr>
          <p:nvPr/>
        </p:nvPicPr>
        <p:blipFill>
          <a:blip r:embed="rId4" cstate="print">
            <a:extLst/>
          </a:blip>
          <a:srcRect r="41014"/>
          <a:stretch>
            <a:fillRect/>
          </a:stretch>
        </p:blipFill>
        <p:spPr bwMode="auto">
          <a:xfrm>
            <a:off x="323528" y="116632"/>
            <a:ext cx="8496944" cy="6552728"/>
          </a:xfrm>
          <a:prstGeom prst="rect">
            <a:avLst/>
          </a:prstGeom>
          <a:ln>
            <a:noFill/>
          </a:ln>
          <a:effectLst>
            <a:glow rad="101600">
              <a:schemeClr val="accent6">
                <a:satMod val="175000"/>
                <a:alpha val="40000"/>
              </a:schemeClr>
            </a:glow>
            <a:softEdge rad="112500"/>
          </a:effectLst>
          <a:extLst/>
        </p:spPr>
      </p:pic>
      <p:sp>
        <p:nvSpPr>
          <p:cNvPr id="2" name="Заголовок 1"/>
          <p:cNvSpPr>
            <a:spLocks noGrp="1"/>
          </p:cNvSpPr>
          <p:nvPr>
            <p:ph type="ctrTitle"/>
          </p:nvPr>
        </p:nvSpPr>
        <p:spPr>
          <a:xfrm>
            <a:off x="755576" y="188640"/>
            <a:ext cx="7992888" cy="5760640"/>
          </a:xfrm>
        </p:spPr>
        <p:txBody>
          <a:bodyPr/>
          <a:lstStyle/>
          <a:p>
            <a:pPr marL="182880" indent="0" algn="ctr">
              <a:buNone/>
            </a:pPr>
            <a:r>
              <a:rPr lang="ru-RU" sz="3600" i="1" dirty="0" smtClean="0">
                <a:solidFill>
                  <a:schemeClr val="accent6"/>
                </a:solidFill>
              </a:rPr>
              <a:t>«</a:t>
            </a:r>
            <a:r>
              <a:rPr lang="ru-RU" sz="3600" i="1" dirty="0" smtClean="0">
                <a:solidFill>
                  <a:schemeClr val="accent6"/>
                </a:solidFill>
              </a:rPr>
              <a:t>№</a:t>
            </a:r>
            <a:r>
              <a:rPr lang="ru-RU" sz="3600" i="1" dirty="0" smtClean="0">
                <a:solidFill>
                  <a:schemeClr val="accent6"/>
                </a:solidFill>
              </a:rPr>
              <a:t>23 орта </a:t>
            </a:r>
            <a:r>
              <a:rPr lang="ru-RU" sz="3600" i="1" dirty="0" err="1" smtClean="0">
                <a:solidFill>
                  <a:schemeClr val="accent6"/>
                </a:solidFill>
              </a:rPr>
              <a:t>мектеп</a:t>
            </a:r>
            <a:r>
              <a:rPr lang="ru-RU" sz="3600" i="1" dirty="0" smtClean="0">
                <a:solidFill>
                  <a:schemeClr val="accent6"/>
                </a:solidFill>
              </a:rPr>
              <a:t> »КММ</a:t>
            </a:r>
            <a:r>
              <a:rPr lang="ru-RU" sz="3600" dirty="0" smtClean="0">
                <a:solidFill>
                  <a:schemeClr val="accent6"/>
                </a:solidFill>
              </a:rPr>
              <a:t/>
            </a:r>
            <a:br>
              <a:rPr lang="ru-RU" sz="3600" dirty="0" smtClean="0">
                <a:solidFill>
                  <a:schemeClr val="accent6"/>
                </a:solidFill>
              </a:rPr>
            </a:br>
            <a:r>
              <a:rPr lang="ru-RU" sz="3600" dirty="0">
                <a:solidFill>
                  <a:schemeClr val="accent6"/>
                </a:solidFill>
              </a:rPr>
              <a:t/>
            </a:r>
            <a:br>
              <a:rPr lang="ru-RU" sz="3600" dirty="0">
                <a:solidFill>
                  <a:schemeClr val="accent6"/>
                </a:solidFill>
              </a:rPr>
            </a:br>
            <a:r>
              <a:rPr lang="en-US" sz="3600" dirty="0" smtClean="0">
                <a:solidFill>
                  <a:schemeClr val="accent6"/>
                </a:solidFill>
                <a:latin typeface="Algerian" pitchFamily="82" charset="0"/>
              </a:rPr>
              <a:t/>
            </a:r>
            <a:br>
              <a:rPr lang="en-US" sz="3600" dirty="0" smtClean="0">
                <a:solidFill>
                  <a:schemeClr val="accent6"/>
                </a:solidFill>
                <a:latin typeface="Algerian" pitchFamily="82" charset="0"/>
              </a:rPr>
            </a:br>
            <a:r>
              <a:rPr lang="en-US" i="1" dirty="0" smtClean="0">
                <a:solidFill>
                  <a:srgbClr val="00B050"/>
                </a:solidFill>
                <a:latin typeface="Algerian" pitchFamily="82" charset="0"/>
              </a:rPr>
              <a:t>Demonstrative lesson</a:t>
            </a:r>
            <a:r>
              <a:rPr lang="en-US" sz="3600" dirty="0" smtClean="0">
                <a:solidFill>
                  <a:srgbClr val="00B050"/>
                </a:solidFill>
                <a:latin typeface="Algerian" pitchFamily="82" charset="0"/>
              </a:rPr>
              <a:t/>
            </a:r>
            <a:br>
              <a:rPr lang="en-US" sz="3600" dirty="0" smtClean="0">
                <a:solidFill>
                  <a:srgbClr val="00B050"/>
                </a:solidFill>
                <a:latin typeface="Algerian" pitchFamily="82" charset="0"/>
              </a:rPr>
            </a:br>
            <a:r>
              <a:rPr lang="en-US" sz="3600" i="1" dirty="0">
                <a:solidFill>
                  <a:srgbClr val="002060"/>
                </a:solidFill>
                <a:latin typeface="Algerian" pitchFamily="82" charset="0"/>
              </a:rPr>
              <a:t>T</a:t>
            </a:r>
            <a:r>
              <a:rPr lang="en-US" sz="3600" i="1" dirty="0" smtClean="0">
                <a:solidFill>
                  <a:srgbClr val="002060"/>
                </a:solidFill>
                <a:latin typeface="Algerian" pitchFamily="82" charset="0"/>
              </a:rPr>
              <a:t>he theme: </a:t>
            </a:r>
            <a:r>
              <a:rPr lang="ru-RU" sz="3600" i="1" dirty="0" smtClean="0">
                <a:solidFill>
                  <a:srgbClr val="002060"/>
                </a:solidFill>
                <a:latin typeface="Algerian" pitchFamily="82" charset="0"/>
              </a:rPr>
              <a:t>  </a:t>
            </a:r>
            <a:r>
              <a:rPr lang="en-US" sz="3600" i="1" dirty="0" smtClean="0">
                <a:solidFill>
                  <a:srgbClr val="002060"/>
                </a:solidFill>
                <a:latin typeface="Algerian" pitchFamily="82" charset="0"/>
              </a:rPr>
              <a:t>All about Rick</a:t>
            </a:r>
            <a:br>
              <a:rPr lang="en-US" sz="3600" i="1" dirty="0" smtClean="0">
                <a:solidFill>
                  <a:srgbClr val="002060"/>
                </a:solidFill>
                <a:latin typeface="Algerian" pitchFamily="82" charset="0"/>
              </a:rPr>
            </a:br>
            <a:r>
              <a:rPr lang="en-US" sz="3600" i="1" dirty="0" smtClean="0">
                <a:solidFill>
                  <a:srgbClr val="002060"/>
                </a:solidFill>
                <a:latin typeface="Algerian" pitchFamily="82" charset="0"/>
              </a:rPr>
              <a:t>Form: </a:t>
            </a:r>
            <a:r>
              <a:rPr lang="kk-KZ" sz="3600" i="1" dirty="0" smtClean="0">
                <a:solidFill>
                  <a:srgbClr val="002060"/>
                </a:solidFill>
                <a:latin typeface="Algerian" pitchFamily="82" charset="0"/>
              </a:rPr>
              <a:t>4</a:t>
            </a:r>
            <a:r>
              <a:rPr lang="en-US" sz="3600" i="1" dirty="0" smtClean="0">
                <a:solidFill>
                  <a:srgbClr val="002060"/>
                </a:solidFill>
                <a:latin typeface="Algerian" pitchFamily="82" charset="0"/>
              </a:rPr>
              <a:t> </a:t>
            </a:r>
            <a:r>
              <a:rPr lang="ru-RU" sz="3600" i="1" dirty="0" smtClean="0">
                <a:solidFill>
                  <a:srgbClr val="002060"/>
                </a:solidFill>
              </a:rPr>
              <a:t>«Б»</a:t>
            </a:r>
            <a:r>
              <a:rPr lang="ru-RU" sz="3600" i="1" dirty="0" smtClean="0">
                <a:solidFill>
                  <a:schemeClr val="accent6"/>
                </a:solidFill>
              </a:rPr>
              <a:t/>
            </a:r>
            <a:br>
              <a:rPr lang="ru-RU" sz="3600" i="1" dirty="0" smtClean="0">
                <a:solidFill>
                  <a:schemeClr val="accent6"/>
                </a:solidFill>
              </a:rPr>
            </a:br>
            <a:r>
              <a:rPr lang="en-US" sz="3600" i="1" dirty="0" smtClean="0">
                <a:solidFill>
                  <a:schemeClr val="accent6"/>
                </a:solidFill>
                <a:latin typeface="Algerian" pitchFamily="82" charset="0"/>
              </a:rPr>
              <a:t/>
            </a:r>
            <a:br>
              <a:rPr lang="en-US" sz="3600" i="1" dirty="0" smtClean="0">
                <a:solidFill>
                  <a:schemeClr val="accent6"/>
                </a:solidFill>
                <a:latin typeface="Algerian" pitchFamily="82" charset="0"/>
              </a:rPr>
            </a:br>
            <a:r>
              <a:rPr lang="kk-KZ" sz="3600" i="1" smtClean="0">
                <a:solidFill>
                  <a:schemeClr val="accent6"/>
                </a:solidFill>
                <a:latin typeface="Algerian" pitchFamily="82" charset="0"/>
              </a:rPr>
              <a:t>Бақбергенова Самал Манасқызы</a:t>
            </a:r>
            <a:r>
              <a:rPr lang="en-US" sz="3600" i="1" dirty="0" smtClean="0">
                <a:solidFill>
                  <a:schemeClr val="accent6"/>
                </a:solidFill>
                <a:latin typeface="Algerian" pitchFamily="82" charset="0"/>
              </a:rPr>
              <a:t/>
            </a:r>
            <a:br>
              <a:rPr lang="en-US" sz="3600" i="1" dirty="0" smtClean="0">
                <a:solidFill>
                  <a:schemeClr val="accent6"/>
                </a:solidFill>
                <a:latin typeface="Algerian" pitchFamily="82" charset="0"/>
              </a:rPr>
            </a:br>
            <a:r>
              <a:rPr lang="en-US" sz="3600" i="1" dirty="0">
                <a:solidFill>
                  <a:schemeClr val="accent6"/>
                </a:solidFill>
                <a:latin typeface="Algerian" pitchFamily="82" charset="0"/>
              </a:rPr>
              <a:t/>
            </a:r>
            <a:br>
              <a:rPr lang="en-US" sz="3600" i="1" dirty="0">
                <a:solidFill>
                  <a:schemeClr val="accent6"/>
                </a:solidFill>
                <a:latin typeface="Algerian" pitchFamily="82" charset="0"/>
              </a:rPr>
            </a:br>
            <a:r>
              <a:rPr lang="en-US" sz="3600" i="1" dirty="0" smtClean="0">
                <a:solidFill>
                  <a:schemeClr val="accent6"/>
                </a:solidFill>
                <a:latin typeface="Algerian" pitchFamily="82" charset="0"/>
              </a:rPr>
              <a:t/>
            </a:r>
            <a:br>
              <a:rPr lang="en-US" sz="3600" i="1" dirty="0" smtClean="0">
                <a:solidFill>
                  <a:schemeClr val="accent6"/>
                </a:solidFill>
                <a:latin typeface="Algerian" pitchFamily="82" charset="0"/>
              </a:rPr>
            </a:br>
            <a:r>
              <a:rPr lang="en-US" sz="3600" i="1" dirty="0" smtClean="0">
                <a:solidFill>
                  <a:schemeClr val="accent6"/>
                </a:solidFill>
              </a:rPr>
              <a:t/>
            </a:r>
            <a:br>
              <a:rPr lang="en-US" sz="3600" i="1" dirty="0" smtClean="0">
                <a:solidFill>
                  <a:schemeClr val="accent6"/>
                </a:solidFill>
              </a:rPr>
            </a:br>
            <a:r>
              <a:rPr lang="en-US" sz="3600" i="1" dirty="0" smtClean="0">
                <a:solidFill>
                  <a:schemeClr val="accent6"/>
                </a:solidFill>
              </a:rPr>
              <a:t/>
            </a:r>
            <a:br>
              <a:rPr lang="en-US" sz="3600" i="1" dirty="0" smtClean="0">
                <a:solidFill>
                  <a:schemeClr val="accent6"/>
                </a:solidFill>
              </a:rPr>
            </a:br>
            <a:endParaRPr lang="ru-RU" sz="3600" i="1" dirty="0">
              <a:solidFill>
                <a:schemeClr val="accent6"/>
              </a:solidFill>
            </a:endParaRPr>
          </a:p>
        </p:txBody>
      </p:sp>
    </p:spTree>
    <p:extLst>
      <p:ext uri="{BB962C8B-B14F-4D97-AF65-F5344CB8AC3E}">
        <p14:creationId xmlns:p14="http://schemas.microsoft.com/office/powerpoint/2010/main" xmlns="" val="3818642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51520" y="548680"/>
            <a:ext cx="8784976" cy="1793167"/>
          </a:xfrm>
        </p:spPr>
        <p:txBody>
          <a:bodyPr/>
          <a:lstStyle/>
          <a:p>
            <a:pPr lvl="0">
              <a:lnSpc>
                <a:spcPct val="150000"/>
              </a:lnSpc>
              <a:buNone/>
            </a:pPr>
            <a:r>
              <a:rPr lang="ru-RU" sz="2400" dirty="0" smtClean="0">
                <a:solidFill>
                  <a:srgbClr val="FF0000"/>
                </a:solidFill>
              </a:rPr>
              <a:t>                            </a:t>
            </a:r>
            <a:r>
              <a:rPr lang="en-US" sz="2400" dirty="0" smtClean="0">
                <a:solidFill>
                  <a:srgbClr val="FF0000"/>
                </a:solidFill>
                <a:latin typeface="Algerian" pitchFamily="82" charset="0"/>
              </a:rPr>
              <a:t>Practice </a:t>
            </a:r>
            <a:r>
              <a:rPr lang="ru-RU" sz="2000" dirty="0" smtClean="0"/>
              <a:t/>
            </a:r>
            <a:br>
              <a:rPr lang="ru-RU" sz="2000" dirty="0" smtClean="0"/>
            </a:br>
            <a:r>
              <a:rPr lang="en-US" sz="2400" dirty="0" smtClean="0">
                <a:solidFill>
                  <a:srgbClr val="FFC000"/>
                </a:solidFill>
              </a:rPr>
              <a:t>1.Grammar practice:</a:t>
            </a:r>
            <a:r>
              <a:rPr lang="ru-RU" sz="2000" dirty="0" smtClean="0"/>
              <a:t/>
            </a:r>
            <a:br>
              <a:rPr lang="ru-RU" sz="2000" dirty="0" smtClean="0"/>
            </a:br>
            <a:r>
              <a:rPr lang="ru-RU" sz="2000" dirty="0" smtClean="0"/>
              <a:t/>
            </a:r>
            <a:br>
              <a:rPr lang="ru-RU" sz="2000" dirty="0" smtClean="0"/>
            </a:br>
            <a:r>
              <a:rPr lang="ru-RU" sz="2000" dirty="0" smtClean="0"/>
              <a:t>1. </a:t>
            </a:r>
            <a:r>
              <a:rPr lang="en-US" sz="2400" dirty="0" smtClean="0"/>
              <a:t>What is his favourite sport?</a:t>
            </a:r>
            <a:r>
              <a:rPr lang="ru-RU" sz="2400" dirty="0" smtClean="0"/>
              <a:t>           </a:t>
            </a:r>
            <a:r>
              <a:rPr lang="en-US" sz="2400" dirty="0" smtClean="0"/>
              <a:t> A. It’s in New York</a:t>
            </a:r>
            <a:r>
              <a:rPr lang="ru-RU" sz="2400" dirty="0" smtClean="0"/>
              <a:t/>
            </a:r>
            <a:br>
              <a:rPr lang="ru-RU" sz="2400" dirty="0" smtClean="0"/>
            </a:br>
            <a:r>
              <a:rPr lang="ru-RU" sz="2400" dirty="0" smtClean="0"/>
              <a:t>2. </a:t>
            </a:r>
            <a:r>
              <a:rPr lang="en-US" sz="2400" dirty="0" smtClean="0"/>
              <a:t>Who is your  favourite film star?  </a:t>
            </a:r>
            <a:r>
              <a:rPr lang="ru-RU" sz="2400" dirty="0" smtClean="0"/>
              <a:t>  </a:t>
            </a:r>
            <a:r>
              <a:rPr lang="en-US" sz="2400" dirty="0" smtClean="0"/>
              <a:t>B. She is ten</a:t>
            </a:r>
            <a:r>
              <a:rPr lang="ru-RU" sz="2400" dirty="0" smtClean="0"/>
              <a:t/>
            </a:r>
            <a:br>
              <a:rPr lang="ru-RU" sz="2400" dirty="0" smtClean="0"/>
            </a:br>
            <a:r>
              <a:rPr lang="ru-RU" sz="2400" dirty="0" smtClean="0"/>
              <a:t>3. </a:t>
            </a:r>
            <a:r>
              <a:rPr lang="en-US" sz="2400" dirty="0" smtClean="0"/>
              <a:t>When is her birthday?               </a:t>
            </a:r>
            <a:r>
              <a:rPr lang="ru-RU" sz="2400" dirty="0" smtClean="0"/>
              <a:t>    </a:t>
            </a:r>
            <a:r>
              <a:rPr lang="en-US" sz="2400" dirty="0" smtClean="0"/>
              <a:t> C. Football</a:t>
            </a:r>
            <a:r>
              <a:rPr lang="ru-RU" sz="2400" dirty="0" smtClean="0"/>
              <a:t/>
            </a:r>
            <a:br>
              <a:rPr lang="ru-RU" sz="2400" dirty="0" smtClean="0"/>
            </a:br>
            <a:r>
              <a:rPr lang="ru-RU" sz="2400" dirty="0" smtClean="0"/>
              <a:t>4. </a:t>
            </a:r>
            <a:r>
              <a:rPr lang="en-US" sz="2400" dirty="0" smtClean="0"/>
              <a:t>How old is she?                 </a:t>
            </a:r>
            <a:r>
              <a:rPr lang="ru-RU" sz="2400" dirty="0" smtClean="0"/>
              <a:t>            </a:t>
            </a:r>
            <a:r>
              <a:rPr lang="en-US" sz="2400" dirty="0" smtClean="0"/>
              <a:t> D. Keanu Reeves</a:t>
            </a:r>
            <a:r>
              <a:rPr lang="ru-RU" sz="2400" dirty="0" smtClean="0"/>
              <a:t/>
            </a:r>
            <a:br>
              <a:rPr lang="ru-RU" sz="2400" dirty="0" smtClean="0"/>
            </a:br>
            <a:r>
              <a:rPr lang="ru-RU" sz="2400" dirty="0" smtClean="0"/>
              <a:t>5. </a:t>
            </a:r>
            <a:r>
              <a:rPr lang="en-US" sz="2400" dirty="0" smtClean="0"/>
              <a:t>Where is your home?          </a:t>
            </a:r>
            <a:r>
              <a:rPr lang="ru-RU" sz="2400" dirty="0" smtClean="0"/>
              <a:t>            </a:t>
            </a:r>
            <a:r>
              <a:rPr lang="en-US" sz="2400" dirty="0" smtClean="0"/>
              <a:t>E. It’s in May</a:t>
            </a:r>
            <a:r>
              <a:rPr lang="ru-RU" sz="2400" dirty="0" smtClean="0"/>
              <a:t/>
            </a:r>
            <a:br>
              <a:rPr lang="ru-RU" sz="2400" dirty="0" smtClean="0"/>
            </a:br>
            <a:endParaRPr lang="ru-RU" sz="2400" dirty="0"/>
          </a:p>
        </p:txBody>
      </p:sp>
    </p:spTree>
    <p:extLst>
      <p:ext uri="{BB962C8B-B14F-4D97-AF65-F5344CB8AC3E}">
        <p14:creationId xmlns:p14="http://schemas.microsoft.com/office/powerpoint/2010/main" xmlns="" val="3498717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0" y="188640"/>
            <a:ext cx="9144000" cy="4680520"/>
          </a:xfrm>
        </p:spPr>
        <p:txBody>
          <a:bodyPr/>
          <a:lstStyle/>
          <a:p>
            <a:pPr>
              <a:lnSpc>
                <a:spcPct val="150000"/>
              </a:lnSpc>
              <a:buNone/>
            </a:pPr>
            <a:r>
              <a:rPr lang="en-US" sz="1800" dirty="0" smtClean="0">
                <a:solidFill>
                  <a:srgbClr val="FFC000"/>
                </a:solidFill>
              </a:rPr>
              <a:t>2.Speaking.</a:t>
            </a:r>
            <a:r>
              <a:rPr lang="ru-RU" sz="1800" dirty="0" smtClean="0">
                <a:solidFill>
                  <a:srgbClr val="FFC000"/>
                </a:solidFill>
              </a:rPr>
              <a:t/>
            </a:r>
            <a:br>
              <a:rPr lang="ru-RU" sz="1800" dirty="0" smtClean="0">
                <a:solidFill>
                  <a:srgbClr val="FFC000"/>
                </a:solidFill>
              </a:rPr>
            </a:br>
            <a:r>
              <a:rPr lang="ru-RU" sz="1800" dirty="0" smtClean="0">
                <a:solidFill>
                  <a:srgbClr val="FFC000"/>
                </a:solidFill>
              </a:rPr>
              <a:t/>
            </a:r>
            <a:br>
              <a:rPr lang="ru-RU" sz="1800" dirty="0" smtClean="0">
                <a:solidFill>
                  <a:srgbClr val="FFC000"/>
                </a:solidFill>
              </a:rPr>
            </a:br>
            <a:r>
              <a:rPr lang="en-US" sz="2400" dirty="0" smtClean="0">
                <a:solidFill>
                  <a:srgbClr val="FFC000"/>
                </a:solidFill>
                <a:latin typeface="Times New Roman" pitchFamily="18" charset="0"/>
                <a:cs typeface="Times New Roman" pitchFamily="18" charset="0"/>
              </a:rPr>
              <a:t>-  Complete the questions </a:t>
            </a:r>
            <a:r>
              <a:rPr lang="en-US" sz="2400" u="sng" dirty="0" smtClean="0">
                <a:solidFill>
                  <a:srgbClr val="FFC000"/>
                </a:solidFill>
                <a:latin typeface="Times New Roman" pitchFamily="18" charset="0"/>
                <a:cs typeface="Times New Roman" pitchFamily="18" charset="0"/>
              </a:rPr>
              <a:t>with what, when, who, how, where</a:t>
            </a:r>
            <a:r>
              <a:rPr lang="ru-RU" sz="1800" dirty="0" smtClean="0">
                <a:solidFill>
                  <a:schemeClr val="tx1">
                    <a:lumMod val="95000"/>
                    <a:lumOff val="5000"/>
                  </a:schemeClr>
                </a:solidFill>
                <a:latin typeface="Times New Roman" pitchFamily="18" charset="0"/>
                <a:cs typeface="Times New Roman" pitchFamily="18" charset="0"/>
              </a:rPr>
              <a:t/>
            </a:r>
            <a:br>
              <a:rPr lang="ru-RU" sz="1800" dirty="0" smtClean="0">
                <a:solidFill>
                  <a:schemeClr val="tx1">
                    <a:lumMod val="95000"/>
                    <a:lumOff val="5000"/>
                  </a:schemeClr>
                </a:solidFill>
                <a:latin typeface="Times New Roman" pitchFamily="18" charset="0"/>
                <a:cs typeface="Times New Roman" pitchFamily="18" charset="0"/>
              </a:rPr>
            </a:br>
            <a:r>
              <a:rPr lang="en-US" sz="2000" dirty="0" smtClean="0">
                <a:solidFill>
                  <a:schemeClr val="tx1">
                    <a:lumMod val="95000"/>
                    <a:lumOff val="5000"/>
                  </a:schemeClr>
                </a:solidFill>
                <a:latin typeface="Times New Roman" pitchFamily="18" charset="0"/>
                <a:cs typeface="Times New Roman" pitchFamily="18" charset="0"/>
              </a:rPr>
              <a:t>____ old  are you?                            </a:t>
            </a:r>
            <a:r>
              <a:rPr lang="ru-RU" sz="2000" dirty="0" smtClean="0">
                <a:solidFill>
                  <a:schemeClr val="tx1">
                    <a:lumMod val="95000"/>
                    <a:lumOff val="5000"/>
                  </a:schemeClr>
                </a:solidFill>
                <a:latin typeface="Times New Roman" pitchFamily="18" charset="0"/>
                <a:cs typeface="Times New Roman" pitchFamily="18" charset="0"/>
              </a:rPr>
              <a:t>          </a:t>
            </a:r>
            <a:r>
              <a:rPr lang="en-US" sz="2000" dirty="0" smtClean="0">
                <a:solidFill>
                  <a:schemeClr val="tx1">
                    <a:lumMod val="95000"/>
                    <a:lumOff val="5000"/>
                  </a:schemeClr>
                </a:solidFill>
                <a:latin typeface="Times New Roman" pitchFamily="18" charset="0"/>
                <a:cs typeface="Times New Roman" pitchFamily="18" charset="0"/>
              </a:rPr>
              <a:t>   I’m …</a:t>
            </a:r>
            <a:r>
              <a:rPr lang="ru-RU" sz="2000" dirty="0" smtClean="0">
                <a:solidFill>
                  <a:schemeClr val="tx1">
                    <a:lumMod val="95000"/>
                    <a:lumOff val="5000"/>
                  </a:schemeClr>
                </a:solidFill>
                <a:latin typeface="Times New Roman" pitchFamily="18" charset="0"/>
                <a:cs typeface="Times New Roman" pitchFamily="18" charset="0"/>
              </a:rPr>
              <a:t/>
            </a:r>
            <a:br>
              <a:rPr lang="ru-RU" sz="2000" dirty="0" smtClean="0">
                <a:solidFill>
                  <a:schemeClr val="tx1">
                    <a:lumMod val="95000"/>
                    <a:lumOff val="5000"/>
                  </a:schemeClr>
                </a:solidFill>
                <a:latin typeface="Times New Roman" pitchFamily="18" charset="0"/>
                <a:cs typeface="Times New Roman" pitchFamily="18" charset="0"/>
              </a:rPr>
            </a:br>
            <a:r>
              <a:rPr lang="en-US" sz="2000" dirty="0" smtClean="0">
                <a:solidFill>
                  <a:schemeClr val="tx1">
                    <a:lumMod val="95000"/>
                    <a:lumOff val="5000"/>
                  </a:schemeClr>
                </a:solidFill>
                <a:latin typeface="Times New Roman" pitchFamily="18" charset="0"/>
                <a:cs typeface="Times New Roman" pitchFamily="18" charset="0"/>
              </a:rPr>
              <a:t>____ is your birthday?                      </a:t>
            </a:r>
            <a:r>
              <a:rPr lang="ru-RU" sz="2000" dirty="0" smtClean="0">
                <a:solidFill>
                  <a:schemeClr val="tx1">
                    <a:lumMod val="95000"/>
                    <a:lumOff val="5000"/>
                  </a:schemeClr>
                </a:solidFill>
                <a:latin typeface="Times New Roman" pitchFamily="18" charset="0"/>
                <a:cs typeface="Times New Roman" pitchFamily="18" charset="0"/>
              </a:rPr>
              <a:t>           </a:t>
            </a:r>
            <a:r>
              <a:rPr lang="en-US" sz="2000" dirty="0" smtClean="0">
                <a:solidFill>
                  <a:schemeClr val="tx1">
                    <a:lumMod val="95000"/>
                    <a:lumOff val="5000"/>
                  </a:schemeClr>
                </a:solidFill>
                <a:latin typeface="Times New Roman" pitchFamily="18" charset="0"/>
                <a:cs typeface="Times New Roman" pitchFamily="18" charset="0"/>
              </a:rPr>
              <a:t> It is in …</a:t>
            </a:r>
            <a:r>
              <a:rPr lang="ru-RU" sz="2000" dirty="0" smtClean="0">
                <a:solidFill>
                  <a:schemeClr val="tx1">
                    <a:lumMod val="95000"/>
                    <a:lumOff val="5000"/>
                  </a:schemeClr>
                </a:solidFill>
                <a:latin typeface="Times New Roman" pitchFamily="18" charset="0"/>
                <a:cs typeface="Times New Roman" pitchFamily="18" charset="0"/>
              </a:rPr>
              <a:t/>
            </a:r>
            <a:br>
              <a:rPr lang="ru-RU" sz="2000" dirty="0" smtClean="0">
                <a:solidFill>
                  <a:schemeClr val="tx1">
                    <a:lumMod val="95000"/>
                    <a:lumOff val="5000"/>
                  </a:schemeClr>
                </a:solidFill>
                <a:latin typeface="Times New Roman" pitchFamily="18" charset="0"/>
                <a:cs typeface="Times New Roman" pitchFamily="18" charset="0"/>
              </a:rPr>
            </a:br>
            <a:r>
              <a:rPr lang="en-US" sz="2000" dirty="0" smtClean="0">
                <a:solidFill>
                  <a:schemeClr val="tx1">
                    <a:lumMod val="95000"/>
                    <a:lumOff val="5000"/>
                  </a:schemeClr>
                </a:solidFill>
                <a:latin typeface="Times New Roman" pitchFamily="18" charset="0"/>
                <a:cs typeface="Times New Roman" pitchFamily="18" charset="0"/>
              </a:rPr>
              <a:t>____ are you from?                        </a:t>
            </a:r>
            <a:r>
              <a:rPr lang="ru-RU" sz="2000" dirty="0" smtClean="0">
                <a:solidFill>
                  <a:schemeClr val="tx1">
                    <a:lumMod val="95000"/>
                    <a:lumOff val="5000"/>
                  </a:schemeClr>
                </a:solidFill>
                <a:latin typeface="Times New Roman" pitchFamily="18" charset="0"/>
                <a:cs typeface="Times New Roman" pitchFamily="18" charset="0"/>
              </a:rPr>
              <a:t> </a:t>
            </a:r>
            <a:r>
              <a:rPr lang="en-US" sz="2000" dirty="0" smtClean="0">
                <a:solidFill>
                  <a:schemeClr val="tx1">
                    <a:lumMod val="95000"/>
                    <a:lumOff val="5000"/>
                  </a:schemeClr>
                </a:solidFill>
                <a:latin typeface="Times New Roman" pitchFamily="18" charset="0"/>
                <a:cs typeface="Times New Roman" pitchFamily="18" charset="0"/>
              </a:rPr>
              <a:t>  </a:t>
            </a:r>
            <a:r>
              <a:rPr lang="ru-RU" sz="2000" dirty="0" smtClean="0">
                <a:solidFill>
                  <a:schemeClr val="tx1">
                    <a:lumMod val="95000"/>
                    <a:lumOff val="5000"/>
                  </a:schemeClr>
                </a:solidFill>
                <a:latin typeface="Times New Roman" pitchFamily="18" charset="0"/>
                <a:cs typeface="Times New Roman" pitchFamily="18" charset="0"/>
              </a:rPr>
              <a:t>            </a:t>
            </a:r>
            <a:r>
              <a:rPr lang="en-US" sz="2000" dirty="0" smtClean="0">
                <a:solidFill>
                  <a:schemeClr val="tx1">
                    <a:lumMod val="95000"/>
                    <a:lumOff val="5000"/>
                  </a:schemeClr>
                </a:solidFill>
                <a:latin typeface="Times New Roman" pitchFamily="18" charset="0"/>
                <a:cs typeface="Times New Roman" pitchFamily="18" charset="0"/>
              </a:rPr>
              <a:t>I am from…</a:t>
            </a:r>
            <a:r>
              <a:rPr lang="ru-RU" sz="2000" dirty="0" smtClean="0">
                <a:solidFill>
                  <a:schemeClr val="tx1">
                    <a:lumMod val="95000"/>
                    <a:lumOff val="5000"/>
                  </a:schemeClr>
                </a:solidFill>
                <a:latin typeface="Times New Roman" pitchFamily="18" charset="0"/>
                <a:cs typeface="Times New Roman" pitchFamily="18" charset="0"/>
              </a:rPr>
              <a:t/>
            </a:r>
            <a:br>
              <a:rPr lang="ru-RU" sz="2000" dirty="0" smtClean="0">
                <a:solidFill>
                  <a:schemeClr val="tx1">
                    <a:lumMod val="95000"/>
                    <a:lumOff val="5000"/>
                  </a:schemeClr>
                </a:solidFill>
                <a:latin typeface="Times New Roman" pitchFamily="18" charset="0"/>
                <a:cs typeface="Times New Roman" pitchFamily="18" charset="0"/>
              </a:rPr>
            </a:br>
            <a:r>
              <a:rPr lang="en-US" sz="2000" dirty="0" smtClean="0">
                <a:solidFill>
                  <a:schemeClr val="tx1">
                    <a:lumMod val="95000"/>
                    <a:lumOff val="5000"/>
                  </a:schemeClr>
                </a:solidFill>
                <a:latin typeface="Times New Roman" pitchFamily="18" charset="0"/>
                <a:cs typeface="Times New Roman" pitchFamily="18" charset="0"/>
              </a:rPr>
              <a:t>____ is your home?                        </a:t>
            </a:r>
            <a:r>
              <a:rPr lang="ru-RU" sz="2000" dirty="0" smtClean="0">
                <a:solidFill>
                  <a:schemeClr val="tx1">
                    <a:lumMod val="95000"/>
                    <a:lumOff val="5000"/>
                  </a:schemeClr>
                </a:solidFill>
                <a:latin typeface="Times New Roman" pitchFamily="18" charset="0"/>
                <a:cs typeface="Times New Roman" pitchFamily="18" charset="0"/>
              </a:rPr>
              <a:t>             </a:t>
            </a:r>
            <a:r>
              <a:rPr lang="en-US" sz="2000" dirty="0" smtClean="0">
                <a:solidFill>
                  <a:schemeClr val="tx1">
                    <a:lumMod val="95000"/>
                    <a:lumOff val="5000"/>
                  </a:schemeClr>
                </a:solidFill>
                <a:latin typeface="Times New Roman" pitchFamily="18" charset="0"/>
                <a:cs typeface="Times New Roman" pitchFamily="18" charset="0"/>
              </a:rPr>
              <a:t>  It is in …</a:t>
            </a:r>
            <a:r>
              <a:rPr lang="ru-RU" sz="2000" dirty="0" smtClean="0">
                <a:solidFill>
                  <a:schemeClr val="tx1">
                    <a:lumMod val="95000"/>
                    <a:lumOff val="5000"/>
                  </a:schemeClr>
                </a:solidFill>
                <a:latin typeface="Times New Roman" pitchFamily="18" charset="0"/>
                <a:cs typeface="Times New Roman" pitchFamily="18" charset="0"/>
              </a:rPr>
              <a:t/>
            </a:r>
            <a:br>
              <a:rPr lang="ru-RU" sz="2000" dirty="0" smtClean="0">
                <a:solidFill>
                  <a:schemeClr val="tx1">
                    <a:lumMod val="95000"/>
                    <a:lumOff val="5000"/>
                  </a:schemeClr>
                </a:solidFill>
                <a:latin typeface="Times New Roman" pitchFamily="18" charset="0"/>
                <a:cs typeface="Times New Roman" pitchFamily="18" charset="0"/>
              </a:rPr>
            </a:br>
            <a:r>
              <a:rPr lang="en-US" sz="2000" dirty="0" smtClean="0">
                <a:solidFill>
                  <a:schemeClr val="tx1">
                    <a:lumMod val="95000"/>
                    <a:lumOff val="5000"/>
                  </a:schemeClr>
                </a:solidFill>
                <a:latin typeface="Times New Roman" pitchFamily="18" charset="0"/>
                <a:cs typeface="Times New Roman" pitchFamily="18" charset="0"/>
              </a:rPr>
              <a:t>____  colour  are your  eyes?             </a:t>
            </a:r>
            <a:r>
              <a:rPr lang="ru-RU" sz="2000" dirty="0" smtClean="0">
                <a:solidFill>
                  <a:schemeClr val="tx1">
                    <a:lumMod val="95000"/>
                    <a:lumOff val="5000"/>
                  </a:schemeClr>
                </a:solidFill>
                <a:latin typeface="Times New Roman" pitchFamily="18" charset="0"/>
                <a:cs typeface="Times New Roman" pitchFamily="18" charset="0"/>
              </a:rPr>
              <a:t>          </a:t>
            </a:r>
            <a:r>
              <a:rPr lang="en-US" sz="2000" dirty="0" smtClean="0">
                <a:solidFill>
                  <a:schemeClr val="tx1">
                    <a:lumMod val="95000"/>
                    <a:lumOff val="5000"/>
                  </a:schemeClr>
                </a:solidFill>
                <a:latin typeface="Times New Roman" pitchFamily="18" charset="0"/>
                <a:cs typeface="Times New Roman" pitchFamily="18" charset="0"/>
              </a:rPr>
              <a:t>They are …</a:t>
            </a:r>
            <a:r>
              <a:rPr lang="ru-RU" sz="2000" dirty="0" smtClean="0">
                <a:solidFill>
                  <a:schemeClr val="tx1">
                    <a:lumMod val="95000"/>
                    <a:lumOff val="5000"/>
                  </a:schemeClr>
                </a:solidFill>
                <a:latin typeface="Times New Roman" pitchFamily="18" charset="0"/>
                <a:cs typeface="Times New Roman" pitchFamily="18" charset="0"/>
              </a:rPr>
              <a:t/>
            </a:r>
            <a:br>
              <a:rPr lang="ru-RU" sz="2000" dirty="0" smtClean="0">
                <a:solidFill>
                  <a:schemeClr val="tx1">
                    <a:lumMod val="95000"/>
                    <a:lumOff val="5000"/>
                  </a:schemeClr>
                </a:solidFill>
                <a:latin typeface="Times New Roman" pitchFamily="18" charset="0"/>
                <a:cs typeface="Times New Roman" pitchFamily="18" charset="0"/>
              </a:rPr>
            </a:br>
            <a:r>
              <a:rPr lang="en-US" sz="2000" dirty="0" smtClean="0">
                <a:solidFill>
                  <a:schemeClr val="tx1">
                    <a:lumMod val="95000"/>
                    <a:lumOff val="5000"/>
                  </a:schemeClr>
                </a:solidFill>
                <a:latin typeface="Times New Roman" pitchFamily="18" charset="0"/>
                <a:cs typeface="Times New Roman" pitchFamily="18" charset="0"/>
              </a:rPr>
              <a:t>____ is your favourite film star?        </a:t>
            </a:r>
            <a:r>
              <a:rPr lang="ru-RU" sz="2000" dirty="0" smtClean="0">
                <a:solidFill>
                  <a:schemeClr val="tx1">
                    <a:lumMod val="95000"/>
                    <a:lumOff val="5000"/>
                  </a:schemeClr>
                </a:solidFill>
                <a:latin typeface="Times New Roman" pitchFamily="18" charset="0"/>
                <a:cs typeface="Times New Roman" pitchFamily="18" charset="0"/>
              </a:rPr>
              <a:t>       </a:t>
            </a:r>
            <a:r>
              <a:rPr lang="en-US" sz="2000" dirty="0" smtClean="0">
                <a:solidFill>
                  <a:schemeClr val="tx1">
                    <a:lumMod val="95000"/>
                    <a:lumOff val="5000"/>
                  </a:schemeClr>
                </a:solidFill>
                <a:latin typeface="Times New Roman" pitchFamily="18" charset="0"/>
                <a:cs typeface="Times New Roman" pitchFamily="18" charset="0"/>
              </a:rPr>
              <a:t> </a:t>
            </a:r>
            <a:r>
              <a:rPr lang="ru-RU" sz="2000" dirty="0" smtClean="0">
                <a:solidFill>
                  <a:schemeClr val="tx1">
                    <a:lumMod val="95000"/>
                    <a:lumOff val="5000"/>
                  </a:schemeClr>
                </a:solidFill>
                <a:latin typeface="Times New Roman" pitchFamily="18" charset="0"/>
                <a:cs typeface="Times New Roman" pitchFamily="18" charset="0"/>
              </a:rPr>
              <a:t> </a:t>
            </a:r>
            <a:r>
              <a:rPr lang="en-US" sz="2000" dirty="0" smtClean="0">
                <a:solidFill>
                  <a:schemeClr val="tx1">
                    <a:lumMod val="95000"/>
                    <a:lumOff val="5000"/>
                  </a:schemeClr>
                </a:solidFill>
                <a:latin typeface="Times New Roman" pitchFamily="18" charset="0"/>
                <a:cs typeface="Times New Roman" pitchFamily="18" charset="0"/>
              </a:rPr>
              <a:t>My favourite film star is …</a:t>
            </a:r>
            <a:r>
              <a:rPr lang="ru-RU" sz="2000" dirty="0" smtClean="0">
                <a:solidFill>
                  <a:schemeClr val="tx1">
                    <a:lumMod val="95000"/>
                    <a:lumOff val="5000"/>
                  </a:schemeClr>
                </a:solidFill>
                <a:latin typeface="Times New Roman" pitchFamily="18" charset="0"/>
                <a:cs typeface="Times New Roman" pitchFamily="18" charset="0"/>
              </a:rPr>
              <a:t/>
            </a:r>
            <a:br>
              <a:rPr lang="ru-RU" sz="2000" dirty="0" smtClean="0">
                <a:solidFill>
                  <a:schemeClr val="tx1">
                    <a:lumMod val="95000"/>
                    <a:lumOff val="5000"/>
                  </a:schemeClr>
                </a:solidFill>
                <a:latin typeface="Times New Roman" pitchFamily="18" charset="0"/>
                <a:cs typeface="Times New Roman" pitchFamily="18" charset="0"/>
              </a:rPr>
            </a:br>
            <a:r>
              <a:rPr lang="en-US" sz="2000" dirty="0" smtClean="0">
                <a:solidFill>
                  <a:schemeClr val="tx1">
                    <a:lumMod val="95000"/>
                    <a:lumOff val="5000"/>
                  </a:schemeClr>
                </a:solidFill>
                <a:latin typeface="Times New Roman" pitchFamily="18" charset="0"/>
                <a:cs typeface="Times New Roman" pitchFamily="18" charset="0"/>
              </a:rPr>
              <a:t>____ is your  favourite food?            </a:t>
            </a:r>
            <a:r>
              <a:rPr lang="ru-RU" sz="2000" dirty="0" smtClean="0">
                <a:solidFill>
                  <a:schemeClr val="tx1">
                    <a:lumMod val="95000"/>
                    <a:lumOff val="5000"/>
                  </a:schemeClr>
                </a:solidFill>
                <a:latin typeface="Times New Roman" pitchFamily="18" charset="0"/>
                <a:cs typeface="Times New Roman" pitchFamily="18" charset="0"/>
              </a:rPr>
              <a:t> </a:t>
            </a:r>
            <a:r>
              <a:rPr lang="en-US" sz="2000" dirty="0" smtClean="0">
                <a:solidFill>
                  <a:schemeClr val="tx1">
                    <a:lumMod val="95000"/>
                    <a:lumOff val="5000"/>
                  </a:schemeClr>
                </a:solidFill>
                <a:latin typeface="Times New Roman" pitchFamily="18" charset="0"/>
                <a:cs typeface="Times New Roman" pitchFamily="18" charset="0"/>
              </a:rPr>
              <a:t> </a:t>
            </a:r>
            <a:r>
              <a:rPr lang="ru-RU" sz="2000" dirty="0" smtClean="0">
                <a:solidFill>
                  <a:schemeClr val="tx1">
                    <a:lumMod val="95000"/>
                    <a:lumOff val="5000"/>
                  </a:schemeClr>
                </a:solidFill>
                <a:latin typeface="Times New Roman" pitchFamily="18" charset="0"/>
                <a:cs typeface="Times New Roman" pitchFamily="18" charset="0"/>
              </a:rPr>
              <a:t>        </a:t>
            </a:r>
            <a:r>
              <a:rPr lang="en-US" sz="2000" dirty="0" smtClean="0">
                <a:solidFill>
                  <a:schemeClr val="tx1">
                    <a:lumMod val="95000"/>
                    <a:lumOff val="5000"/>
                  </a:schemeClr>
                </a:solidFill>
                <a:latin typeface="Times New Roman" pitchFamily="18" charset="0"/>
                <a:cs typeface="Times New Roman" pitchFamily="18" charset="0"/>
              </a:rPr>
              <a:t>My favourite food is …</a:t>
            </a:r>
            <a:r>
              <a:rPr lang="ru-RU" sz="2000" dirty="0" smtClean="0">
                <a:solidFill>
                  <a:schemeClr val="tx1">
                    <a:lumMod val="95000"/>
                    <a:lumOff val="5000"/>
                  </a:schemeClr>
                </a:solidFill>
                <a:latin typeface="Times New Roman" pitchFamily="18" charset="0"/>
                <a:cs typeface="Times New Roman" pitchFamily="18" charset="0"/>
              </a:rPr>
              <a:t/>
            </a:r>
            <a:br>
              <a:rPr lang="ru-RU" sz="2000" dirty="0" smtClean="0">
                <a:solidFill>
                  <a:schemeClr val="tx1">
                    <a:lumMod val="95000"/>
                    <a:lumOff val="5000"/>
                  </a:schemeClr>
                </a:solidFill>
                <a:latin typeface="Times New Roman" pitchFamily="18" charset="0"/>
                <a:cs typeface="Times New Roman" pitchFamily="18" charset="0"/>
              </a:rPr>
            </a:br>
            <a:r>
              <a:rPr lang="en-US" sz="2000" dirty="0" smtClean="0">
                <a:solidFill>
                  <a:schemeClr val="tx1">
                    <a:lumMod val="95000"/>
                    <a:lumOff val="5000"/>
                  </a:schemeClr>
                </a:solidFill>
                <a:latin typeface="Times New Roman" pitchFamily="18" charset="0"/>
                <a:cs typeface="Times New Roman" pitchFamily="18" charset="0"/>
              </a:rPr>
              <a:t>____ is your favourite sport?             </a:t>
            </a:r>
            <a:r>
              <a:rPr lang="ru-RU" sz="2000" dirty="0" smtClean="0">
                <a:solidFill>
                  <a:schemeClr val="tx1">
                    <a:lumMod val="95000"/>
                    <a:lumOff val="5000"/>
                  </a:schemeClr>
                </a:solidFill>
                <a:latin typeface="Times New Roman" pitchFamily="18" charset="0"/>
                <a:cs typeface="Times New Roman" pitchFamily="18" charset="0"/>
              </a:rPr>
              <a:t> </a:t>
            </a:r>
            <a:r>
              <a:rPr lang="en-US" sz="2000" dirty="0" smtClean="0">
                <a:solidFill>
                  <a:schemeClr val="tx1">
                    <a:lumMod val="95000"/>
                    <a:lumOff val="5000"/>
                  </a:schemeClr>
                </a:solidFill>
                <a:latin typeface="Times New Roman" pitchFamily="18" charset="0"/>
                <a:cs typeface="Times New Roman" pitchFamily="18" charset="0"/>
              </a:rPr>
              <a:t> </a:t>
            </a:r>
            <a:r>
              <a:rPr lang="ru-RU" sz="2000" dirty="0" smtClean="0">
                <a:solidFill>
                  <a:schemeClr val="tx1">
                    <a:lumMod val="95000"/>
                    <a:lumOff val="5000"/>
                  </a:schemeClr>
                </a:solidFill>
                <a:latin typeface="Times New Roman" pitchFamily="18" charset="0"/>
                <a:cs typeface="Times New Roman" pitchFamily="18" charset="0"/>
              </a:rPr>
              <a:t>       </a:t>
            </a:r>
            <a:r>
              <a:rPr lang="en-US" sz="2000" dirty="0" smtClean="0">
                <a:solidFill>
                  <a:schemeClr val="tx1">
                    <a:lumMod val="95000"/>
                    <a:lumOff val="5000"/>
                  </a:schemeClr>
                </a:solidFill>
                <a:latin typeface="Times New Roman" pitchFamily="18" charset="0"/>
                <a:cs typeface="Times New Roman" pitchFamily="18" charset="0"/>
              </a:rPr>
              <a:t>My favourite sport is …</a:t>
            </a:r>
            <a:r>
              <a:rPr lang="ru-RU" sz="2000" dirty="0" smtClean="0">
                <a:solidFill>
                  <a:schemeClr val="tx1">
                    <a:lumMod val="95000"/>
                    <a:lumOff val="5000"/>
                  </a:schemeClr>
                </a:solidFill>
                <a:latin typeface="Times New Roman" pitchFamily="18" charset="0"/>
                <a:cs typeface="Times New Roman" pitchFamily="18" charset="0"/>
              </a:rPr>
              <a:t/>
            </a:r>
            <a:br>
              <a:rPr lang="ru-RU" sz="2000" dirty="0" smtClean="0">
                <a:solidFill>
                  <a:schemeClr val="tx1">
                    <a:lumMod val="95000"/>
                    <a:lumOff val="5000"/>
                  </a:schemeClr>
                </a:solidFill>
                <a:latin typeface="Times New Roman" pitchFamily="18" charset="0"/>
                <a:cs typeface="Times New Roman" pitchFamily="18" charset="0"/>
              </a:rPr>
            </a:br>
            <a:r>
              <a:rPr lang="en-US" sz="2000" dirty="0" smtClean="0">
                <a:solidFill>
                  <a:schemeClr val="tx1">
                    <a:lumMod val="95000"/>
                    <a:lumOff val="5000"/>
                  </a:schemeClr>
                </a:solidFill>
                <a:latin typeface="Times New Roman" pitchFamily="18" charset="0"/>
                <a:cs typeface="Times New Roman" pitchFamily="18" charset="0"/>
              </a:rPr>
              <a:t>Write notes about your classmates</a:t>
            </a:r>
            <a:r>
              <a:rPr lang="ru-RU" sz="1800" dirty="0" smtClean="0">
                <a:solidFill>
                  <a:schemeClr val="tx1">
                    <a:lumMod val="95000"/>
                    <a:lumOff val="5000"/>
                  </a:schemeClr>
                </a:solidFill>
                <a:latin typeface="Times New Roman" pitchFamily="18" charset="0"/>
                <a:cs typeface="Times New Roman" pitchFamily="18" charset="0"/>
              </a:rPr>
              <a:t/>
            </a:r>
            <a:br>
              <a:rPr lang="ru-RU" sz="1800" dirty="0" smtClean="0">
                <a:solidFill>
                  <a:schemeClr val="tx1">
                    <a:lumMod val="95000"/>
                    <a:lumOff val="5000"/>
                  </a:schemeClr>
                </a:solidFill>
                <a:latin typeface="Times New Roman" pitchFamily="18" charset="0"/>
                <a:cs typeface="Times New Roman" pitchFamily="18" charset="0"/>
              </a:rPr>
            </a:br>
            <a:endParaRPr lang="ru-RU" sz="1800"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669" y="351964"/>
            <a:ext cx="8857938" cy="429348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Char char="•"/>
              <a:tabLst>
                <a:tab pos="2151063" algn="l"/>
              </a:tabLst>
            </a:pPr>
            <a:r>
              <a:rPr kumimoji="0" lang="en-US" sz="2800" b="1" i="0" u="none" strike="noStrike" cap="none" normalizeH="0" baseline="0" dirty="0" smtClean="0">
                <a:ln>
                  <a:noFill/>
                </a:ln>
                <a:solidFill>
                  <a:schemeClr val="accent6">
                    <a:lumMod val="75000"/>
                  </a:schemeClr>
                </a:solidFill>
                <a:effectLst/>
                <a:latin typeface="Algerian" pitchFamily="82" charset="0"/>
                <a:ea typeface="Times New Roman" pitchFamily="18" charset="0"/>
                <a:cs typeface="Arial" pitchFamily="34" charset="0"/>
              </a:rPr>
              <a:t>Production </a:t>
            </a:r>
            <a:endParaRPr kumimoji="0" lang="ru-RU" sz="2800" b="1" i="0"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Char char="•"/>
              <a:tabLst>
                <a:tab pos="2151063" algn="l"/>
              </a:tabLst>
            </a:pPr>
            <a:endParaRPr lang="ru-RU" sz="2800" b="1" dirty="0" smtClean="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tab pos="2151063" algn="l"/>
              </a:tabLst>
            </a:pPr>
            <a:endParaRPr kumimoji="0" lang="ru-RU"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50000"/>
              </a:lnSpc>
              <a:spcBef>
                <a:spcPct val="0"/>
              </a:spcBef>
              <a:spcAft>
                <a:spcPct val="0"/>
              </a:spcAft>
              <a:buClrTx/>
              <a:buSzTx/>
              <a:buFontTx/>
              <a:buChar char="•"/>
              <a:tabLst>
                <a:tab pos="2151063" algn="l"/>
              </a:tabLst>
            </a:pPr>
            <a:endParaRPr lang="ru-RU" sz="2800" b="1" dirty="0" smtClean="0">
              <a:latin typeface="Arial" pitchFamily="34" charset="0"/>
              <a:cs typeface="Arial" pitchFamily="34" charset="0"/>
            </a:endParaRPr>
          </a:p>
          <a:p>
            <a:pPr marL="0" marR="0" lvl="0" indent="0" algn="ctr" defTabSz="914400" rtl="0" eaLnBrk="1" fontAlgn="base" latinLnBrk="0" hangingPunct="1">
              <a:lnSpc>
                <a:spcPct val="150000"/>
              </a:lnSpc>
              <a:spcBef>
                <a:spcPct val="0"/>
              </a:spcBef>
              <a:spcAft>
                <a:spcPct val="0"/>
              </a:spcAft>
              <a:buClrTx/>
              <a:buSzTx/>
              <a:tabLst>
                <a:tab pos="2151063" algn="l"/>
              </a:tabLst>
            </a:pP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algn="ctr" eaLnBrk="0" fontAlgn="base" hangingPunct="0">
              <a:lnSpc>
                <a:spcPct val="150000"/>
              </a:lnSpc>
              <a:spcBef>
                <a:spcPct val="0"/>
              </a:spcBef>
              <a:spcAft>
                <a:spcPct val="0"/>
              </a:spcAft>
              <a:buFontTx/>
              <a:buChar char="•"/>
              <a:tabLst>
                <a:tab pos="2151063" algn="l"/>
              </a:tabLst>
            </a:pPr>
            <a:r>
              <a:rPr lang="en-US" sz="2800" b="1" i="1" dirty="0" smtClean="0">
                <a:solidFill>
                  <a:srgbClr val="7030A0"/>
                </a:solidFill>
                <a:latin typeface="Arial" pitchFamily="34" charset="0"/>
                <a:ea typeface="Times New Roman" pitchFamily="18" charset="0"/>
                <a:cs typeface="Arial" pitchFamily="34" charset="0"/>
              </a:rPr>
              <a:t>Fill the card  «All about You»</a:t>
            </a:r>
            <a:endParaRPr lang="en-US" sz="3600" b="1" i="1" dirty="0" smtClean="0">
              <a:solidFill>
                <a:srgbClr val="7030A0"/>
              </a:solidFill>
              <a:latin typeface="Arial" pitchFamily="34" charset="0"/>
              <a:cs typeface="Arial" pitchFamily="34" charset="0"/>
            </a:endParaRPr>
          </a:p>
          <a:p>
            <a:pPr algn="ctr" eaLnBrk="0" fontAlgn="base" hangingPunct="0">
              <a:lnSpc>
                <a:spcPct val="150000"/>
              </a:lnSpc>
              <a:spcBef>
                <a:spcPct val="0"/>
              </a:spcBef>
              <a:spcAft>
                <a:spcPct val="0"/>
              </a:spcAft>
              <a:buFontTx/>
              <a:buChar char="•"/>
              <a:tabLst>
                <a:tab pos="2151063" algn="l"/>
              </a:tabLst>
            </a:pPr>
            <a:r>
              <a:rPr lang="en-US" sz="2800" b="1" i="1" dirty="0" smtClean="0">
                <a:solidFill>
                  <a:srgbClr val="7030A0"/>
                </a:solidFill>
                <a:latin typeface="Arial" pitchFamily="34" charset="0"/>
                <a:ea typeface="Times New Roman" pitchFamily="18" charset="0"/>
                <a:cs typeface="Arial" pitchFamily="34" charset="0"/>
              </a:rPr>
              <a:t>Write 7 sentences about your classmates</a:t>
            </a:r>
          </a:p>
          <a:p>
            <a:pPr marL="0" marR="0" lvl="0" indent="0" algn="ctr" defTabSz="914400" rtl="0" eaLnBrk="0" fontAlgn="base" latinLnBrk="0" hangingPunct="0">
              <a:lnSpc>
                <a:spcPct val="150000"/>
              </a:lnSpc>
              <a:spcBef>
                <a:spcPct val="0"/>
              </a:spcBef>
              <a:spcAft>
                <a:spcPct val="0"/>
              </a:spcAft>
              <a:buClrTx/>
              <a:buSzTx/>
              <a:buFontTx/>
              <a:buChar char="•"/>
              <a:tabLst>
                <a:tab pos="2151063" algn="l"/>
              </a:tabLst>
            </a:pPr>
            <a:r>
              <a:rPr kumimoji="0" lang="en-US" sz="2800" b="1" i="1"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Make up a dialogue  on the theme «All about You»</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631442" y="2395627"/>
            <a:ext cx="7584127" cy="12926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2151063" algn="l"/>
              </a:tabLst>
            </a:pPr>
            <a:r>
              <a:rPr kumimoji="0" lang="en-US" sz="3600" b="1" i="0" u="none" strike="noStrike" cap="none" normalizeH="0" baseline="0" dirty="0" smtClean="0">
                <a:ln>
                  <a:noFill/>
                </a:ln>
                <a:solidFill>
                  <a:srgbClr val="FF0000"/>
                </a:solidFill>
                <a:effectLst/>
                <a:latin typeface="Algerian" pitchFamily="82" charset="0"/>
                <a:ea typeface="Times New Roman" pitchFamily="18" charset="0"/>
                <a:cs typeface="Arial" pitchFamily="34" charset="0"/>
              </a:rPr>
              <a:t>Home task  and Evaluation </a:t>
            </a:r>
            <a:endParaRPr lang="ru-RU" sz="3600" b="1" dirty="0" smtClean="0">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Char char="•"/>
              <a:tabLst>
                <a:tab pos="2151063" algn="l"/>
              </a:tabLst>
            </a:pPr>
            <a:endParaRPr kumimoji="0" lang="ru-RU" sz="1400" b="1" i="1"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151063" algn="l"/>
              </a:tabLst>
            </a:pPr>
            <a:r>
              <a:rPr kumimoji="0" lang="en-US" sz="2800" b="1" i="1" u="none" strike="noStrike" cap="none" normalizeH="0" baseline="0" dirty="0" smtClean="0">
                <a:ln>
                  <a:noFill/>
                </a:ln>
                <a:solidFill>
                  <a:schemeClr val="tx1"/>
                </a:solidFill>
                <a:effectLst/>
                <a:ea typeface="Times New Roman" pitchFamily="18" charset="0"/>
                <a:cs typeface="Arial" pitchFamily="34" charset="0"/>
              </a:rPr>
              <a:t>Your home task will be Exercise 9, page 19</a:t>
            </a:r>
            <a:endParaRPr kumimoji="0" lang="en-US" sz="3600" b="1" i="1"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467544" y="332656"/>
            <a:ext cx="828092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2151063" algn="l"/>
              </a:tabLst>
            </a:pPr>
            <a:r>
              <a:rPr kumimoji="0" lang="en-US" sz="3600" b="1" i="0" u="none" strike="noStrike" cap="none" normalizeH="0" baseline="0" dirty="0" smtClean="0">
                <a:ln>
                  <a:noFill/>
                </a:ln>
                <a:solidFill>
                  <a:srgbClr val="FF0000"/>
                </a:solidFill>
                <a:effectLst/>
                <a:latin typeface="Algerian" pitchFamily="82" charset="0"/>
                <a:ea typeface="Times New Roman" pitchFamily="18" charset="0"/>
                <a:cs typeface="Arial" pitchFamily="34" charset="0"/>
              </a:rPr>
              <a:t>Relaxation. Conclusion </a:t>
            </a:r>
            <a:endParaRPr kumimoji="0" lang="ru-RU"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151063" algn="l"/>
              </a:tabLst>
            </a:pPr>
            <a:r>
              <a:rPr kumimoji="0" lang="ru-RU"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600" b="1" i="1"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Let’s sing a song  </a:t>
            </a:r>
            <a:endParaRPr kumimoji="0" lang="ru-RU" sz="3600" b="1" i="1" u="none" strike="noStrike" cap="none" normalizeH="0" baseline="0" dirty="0" smtClean="0">
              <a:ln>
                <a:noFill/>
              </a:ln>
              <a:solidFill>
                <a:srgbClr val="FFC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151063" algn="l"/>
              </a:tabLst>
            </a:pPr>
            <a:r>
              <a:rPr kumimoji="0" lang="en-US" sz="3600" b="1" i="1"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«You and Me»  </a:t>
            </a:r>
            <a:endParaRPr kumimoji="0" lang="ru-RU" sz="3600" b="1" i="1" u="none" strike="noStrike" cap="none" normalizeH="0" baseline="0" dirty="0" smtClean="0">
              <a:ln>
                <a:noFill/>
              </a:ln>
              <a:solidFill>
                <a:srgbClr val="FFC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151063" algn="l"/>
              </a:tabLst>
            </a:pPr>
            <a:r>
              <a:rPr kumimoji="0" lang="en-US" sz="3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4400" b="1" i="1" u="none" strike="noStrike" cap="none" normalizeH="0" baseline="0" dirty="0" smtClean="0">
              <a:ln>
                <a:noFill/>
              </a:ln>
              <a:solidFill>
                <a:schemeClr val="tx1"/>
              </a:solidFill>
              <a:effectLst/>
              <a:latin typeface="Arial" pitchFamily="34" charset="0"/>
              <a:cs typeface="Arial" pitchFamily="34" charset="0"/>
            </a:endParaRPr>
          </a:p>
        </p:txBody>
      </p:sp>
      <p:sp>
        <p:nvSpPr>
          <p:cNvPr id="26627" name="Rectangle 3"/>
          <p:cNvSpPr>
            <a:spLocks noChangeArrowheads="1"/>
          </p:cNvSpPr>
          <p:nvPr/>
        </p:nvSpPr>
        <p:spPr bwMode="auto">
          <a:xfrm>
            <a:off x="45720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151063"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26628" name="Picture 4"/>
          <p:cNvPicPr>
            <a:picLocks noChangeAspect="1" noChangeArrowheads="1"/>
          </p:cNvPicPr>
          <p:nvPr/>
        </p:nvPicPr>
        <p:blipFill>
          <a:blip r:embed="rId2" cstate="print"/>
          <a:srcRect/>
          <a:stretch>
            <a:fillRect/>
          </a:stretch>
        </p:blipFill>
        <p:spPr bwMode="auto">
          <a:xfrm>
            <a:off x="2411760" y="1988841"/>
            <a:ext cx="4499991" cy="48691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11560" y="731520"/>
            <a:ext cx="7920880" cy="5721816"/>
          </a:xfrm>
        </p:spPr>
        <p:txBody>
          <a:bodyPr>
            <a:normAutofit/>
          </a:bodyPr>
          <a:lstStyle/>
          <a:p>
            <a:pPr marL="45720" lvl="0" indent="0" algn="ctr">
              <a:buNone/>
            </a:pPr>
            <a:r>
              <a:rPr lang="en-US" sz="3200" b="1" i="1" u="sng" dirty="0">
                <a:solidFill>
                  <a:schemeClr val="accent5"/>
                </a:solidFill>
                <a:latin typeface="Algerian" pitchFamily="82" charset="0"/>
              </a:rPr>
              <a:t>Warm-up </a:t>
            </a:r>
            <a:endParaRPr lang="ru-RU" sz="3200" b="1" i="1" u="sng" dirty="0">
              <a:solidFill>
                <a:schemeClr val="accent5"/>
              </a:solidFill>
            </a:endParaRPr>
          </a:p>
          <a:p>
            <a:pPr marL="45720" indent="0" algn="ctr">
              <a:buNone/>
            </a:pPr>
            <a:r>
              <a:rPr lang="en-US" sz="3200" b="1" i="1" dirty="0">
                <a:solidFill>
                  <a:schemeClr val="accent5"/>
                </a:solidFill>
                <a:latin typeface="Algerian" pitchFamily="82" charset="0"/>
              </a:rPr>
              <a:t>Match the sports with the pictures. Then listen and </a:t>
            </a:r>
            <a:r>
              <a:rPr lang="en-US" sz="3200" b="1" i="1" dirty="0" smtClean="0">
                <a:solidFill>
                  <a:schemeClr val="accent5"/>
                </a:solidFill>
                <a:latin typeface="Algerian" pitchFamily="82" charset="0"/>
              </a:rPr>
              <a:t>check</a:t>
            </a:r>
            <a:endParaRPr lang="ru-RU" sz="3200" b="1" i="1" dirty="0">
              <a:solidFill>
                <a:schemeClr val="accent5"/>
              </a:solidFill>
            </a:endParaRPr>
          </a:p>
          <a:p>
            <a:pPr marL="45720" indent="0" algn="ctr">
              <a:buNone/>
            </a:pPr>
            <a:r>
              <a:rPr lang="en-US" sz="2400" b="1" i="1" dirty="0"/>
              <a:t>Swimming   skateboarding   football   </a:t>
            </a:r>
            <a:endParaRPr lang="en-US" sz="2400" b="1" i="1" dirty="0" smtClean="0"/>
          </a:p>
          <a:p>
            <a:pPr marL="45720" indent="0" algn="ctr">
              <a:buNone/>
            </a:pPr>
            <a:r>
              <a:rPr lang="en-US" sz="2400" b="1" i="1" dirty="0" smtClean="0"/>
              <a:t>horse  </a:t>
            </a:r>
            <a:r>
              <a:rPr lang="en-US" sz="2400" b="1" i="1" dirty="0"/>
              <a:t>riding   skiing  basketball  </a:t>
            </a:r>
            <a:endParaRPr lang="en-US" sz="2400" b="1" i="1" dirty="0" smtClean="0"/>
          </a:p>
          <a:p>
            <a:pPr marL="45720" indent="0" algn="ctr">
              <a:buNone/>
            </a:pPr>
            <a:r>
              <a:rPr lang="en-US" sz="2400" b="1" i="1" dirty="0" smtClean="0"/>
              <a:t> </a:t>
            </a:r>
            <a:r>
              <a:rPr lang="en-US" sz="2400" b="1" i="1" dirty="0"/>
              <a:t>ice-skating   </a:t>
            </a:r>
            <a:r>
              <a:rPr lang="en-US" sz="2400" b="1" i="1" dirty="0" smtClean="0"/>
              <a:t>cycling</a:t>
            </a:r>
          </a:p>
          <a:p>
            <a:pPr marL="45720" indent="0" algn="ctr">
              <a:buNone/>
            </a:pPr>
            <a:endParaRPr lang="en-US" b="1" dirty="0"/>
          </a:p>
          <a:p>
            <a:pPr marL="45720" indent="0" algn="ctr">
              <a:buNone/>
            </a:pPr>
            <a:endParaRPr lang="en-US" b="1" dirty="0" smtClean="0"/>
          </a:p>
          <a:p>
            <a:pPr marL="45720" indent="0" algn="ctr">
              <a:buNone/>
            </a:pPr>
            <a:endParaRPr lang="ru-RU" dirty="0"/>
          </a:p>
          <a:p>
            <a:pPr algn="ctr"/>
            <a:endParaRPr lang="en-US" dirty="0" smtClean="0"/>
          </a:p>
          <a:p>
            <a:pPr algn="ctr"/>
            <a:endParaRPr lang="en-US" dirty="0"/>
          </a:p>
          <a:p>
            <a:pPr marL="45720" indent="0">
              <a:buNone/>
            </a:pPr>
            <a:r>
              <a:rPr lang="en-US" sz="3200" i="1" dirty="0" smtClean="0"/>
              <a:t>Example: 1 - cycling</a:t>
            </a:r>
            <a:endParaRPr lang="ru-RU" sz="3200" i="1" dirty="0"/>
          </a:p>
        </p:txBody>
      </p:sp>
      <p:pic>
        <p:nvPicPr>
          <p:cNvPr id="4" name="Рисунок 3"/>
          <p:cNvPicPr/>
          <p:nvPr/>
        </p:nvPicPr>
        <p:blipFill>
          <a:blip r:embed="rId2" cstate="print"/>
          <a:stretch>
            <a:fillRect/>
          </a:stretch>
        </p:blipFill>
        <p:spPr>
          <a:xfrm>
            <a:off x="179512" y="3717032"/>
            <a:ext cx="8856984" cy="18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Звук с компакт-диска 4">
            <a:hlinkClick r:id="" action="ppaction://media"/>
          </p:cNvPr>
          <p:cNvPicPr>
            <a:picLocks noRot="1" noChangeAspect="1"/>
          </p:cNvPicPr>
          <p:nvPr>
            <a:audioCd>
              <a:st track="25"/>
              <a:end track="25" time="42"/>
            </a:audioCd>
          </p:nvPr>
        </p:nvPicPr>
        <p:blipFill>
          <a:blip r:embed="rId3" cstate="print"/>
          <a:stretch>
            <a:fillRect/>
          </a:stretch>
        </p:blipFill>
        <p:spPr>
          <a:xfrm>
            <a:off x="8532440" y="6309320"/>
            <a:ext cx="304800" cy="304800"/>
          </a:xfrm>
          <a:prstGeom prst="rect">
            <a:avLst/>
          </a:prstGeom>
        </p:spPr>
      </p:pic>
    </p:spTree>
    <p:extLst>
      <p:ext uri="{BB962C8B-B14F-4D97-AF65-F5344CB8AC3E}">
        <p14:creationId xmlns:p14="http://schemas.microsoft.com/office/powerpoint/2010/main" xmlns="" val="12317183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00388" y="188640"/>
            <a:ext cx="9324528" cy="4248472"/>
          </a:xfrm>
        </p:spPr>
        <p:txBody>
          <a:bodyPr/>
          <a:lstStyle/>
          <a:p>
            <a:pPr marL="182880" indent="0" algn="ctr">
              <a:buNone/>
            </a:pPr>
            <a:r>
              <a:rPr lang="en-US" sz="3200" dirty="0" smtClean="0"/>
              <a:t/>
            </a:r>
            <a:br>
              <a:rPr lang="en-US" sz="3200" dirty="0" smtClean="0"/>
            </a:br>
            <a:r>
              <a:rPr lang="en-US" sz="3200" dirty="0"/>
              <a:t/>
            </a:r>
            <a:br>
              <a:rPr lang="en-US" sz="3200" dirty="0"/>
            </a:br>
            <a:r>
              <a:rPr lang="en-US" sz="3200" dirty="0" smtClean="0">
                <a:solidFill>
                  <a:schemeClr val="accent5"/>
                </a:solidFill>
              </a:rPr>
              <a:t/>
            </a:r>
            <a:br>
              <a:rPr lang="en-US" sz="3200" dirty="0" smtClean="0">
                <a:solidFill>
                  <a:schemeClr val="accent5"/>
                </a:solidFill>
              </a:rPr>
            </a:br>
            <a:r>
              <a:rPr lang="en-US" sz="3200" i="1" dirty="0" smtClean="0">
                <a:solidFill>
                  <a:schemeClr val="accent5"/>
                </a:solidFill>
                <a:latin typeface="Algerian" pitchFamily="82" charset="0"/>
              </a:rPr>
              <a:t>3</a:t>
            </a:r>
            <a:r>
              <a:rPr lang="en-US" sz="3200" i="1" dirty="0">
                <a:solidFill>
                  <a:schemeClr val="accent5"/>
                </a:solidFill>
                <a:latin typeface="Algerian" pitchFamily="82" charset="0"/>
              </a:rPr>
              <a:t>.	Checking – up of the home task </a:t>
            </a:r>
            <a:r>
              <a:rPr lang="en-US" sz="3200" i="1" dirty="0" smtClean="0">
                <a:solidFill>
                  <a:schemeClr val="accent5"/>
                </a:solidFill>
              </a:rPr>
              <a:t/>
            </a:r>
            <a:br>
              <a:rPr lang="en-US" sz="3200" i="1" dirty="0" smtClean="0">
                <a:solidFill>
                  <a:schemeClr val="accent5"/>
                </a:solidFill>
              </a:rPr>
            </a:br>
            <a:r>
              <a:rPr lang="en-US" sz="3600" i="1" dirty="0"/>
              <a:t/>
            </a:r>
            <a:br>
              <a:rPr lang="en-US" sz="3600" i="1" dirty="0"/>
            </a:br>
            <a:r>
              <a:rPr lang="en-US" sz="3600" i="1" dirty="0"/>
              <a:t>What was your home task? </a:t>
            </a:r>
            <a:r>
              <a:rPr lang="en-US" sz="3600" i="1" dirty="0" smtClean="0"/>
              <a:t/>
            </a:r>
            <a:br>
              <a:rPr lang="en-US" sz="3600" i="1" dirty="0" smtClean="0"/>
            </a:br>
            <a:r>
              <a:rPr lang="en-US" sz="3600" i="1" dirty="0" smtClean="0"/>
              <a:t>Now </a:t>
            </a:r>
            <a:r>
              <a:rPr lang="en-US" sz="3600" i="1" dirty="0"/>
              <a:t>let’s check up.</a:t>
            </a:r>
            <a:r>
              <a:rPr lang="en-US" dirty="0"/>
              <a:t/>
            </a:r>
            <a:br>
              <a:rPr lang="en-US" dirty="0"/>
            </a:br>
            <a:endParaRPr lang="ru-RU" dirty="0"/>
          </a:p>
        </p:txBody>
      </p:sp>
    </p:spTree>
    <p:extLst>
      <p:ext uri="{BB962C8B-B14F-4D97-AF65-F5344CB8AC3E}">
        <p14:creationId xmlns:p14="http://schemas.microsoft.com/office/powerpoint/2010/main" xmlns="" val="2865323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07504" y="0"/>
            <a:ext cx="8712967" cy="6669360"/>
          </a:xfrm>
        </p:spPr>
        <p:txBody>
          <a:bodyPr/>
          <a:lstStyle/>
          <a:p>
            <a:pPr marL="182880" indent="0" algn="ctr">
              <a:buNone/>
            </a:pPr>
            <a:r>
              <a:rPr lang="en-US" sz="3200" i="1" dirty="0" smtClean="0">
                <a:solidFill>
                  <a:schemeClr val="accent5"/>
                </a:solidFill>
                <a:latin typeface="Algerian" pitchFamily="82" charset="0"/>
              </a:rPr>
              <a:t>            4</a:t>
            </a:r>
            <a:r>
              <a:rPr lang="en-US" sz="3200" i="1" dirty="0">
                <a:solidFill>
                  <a:schemeClr val="accent5"/>
                </a:solidFill>
                <a:latin typeface="Algerian" pitchFamily="82" charset="0"/>
              </a:rPr>
              <a:t>.	Presentation </a:t>
            </a:r>
            <a:r>
              <a:rPr lang="en-US" sz="3200" i="1" dirty="0"/>
              <a:t/>
            </a:r>
            <a:br>
              <a:rPr lang="en-US" sz="3200" i="1" dirty="0"/>
            </a:br>
            <a:r>
              <a:rPr lang="en-US" sz="2000" i="1" dirty="0"/>
              <a:t>-	Listen to the questions. Can you guess Rick’s answers? Write your ideas</a:t>
            </a:r>
            <a:br>
              <a:rPr lang="en-US" sz="2000" i="1" dirty="0"/>
            </a:br>
            <a:r>
              <a:rPr lang="en-US" sz="2000" i="1" dirty="0"/>
              <a:t>Children listen the audio from CD and answer for the questions.</a:t>
            </a:r>
            <a:r>
              <a:rPr lang="en-US" dirty="0"/>
              <a:t/>
            </a:r>
            <a:br>
              <a:rPr lang="en-US" dirty="0"/>
            </a:br>
            <a:endParaRPr lang="ru-RU"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8" y="1628801"/>
            <a:ext cx="6408712" cy="432048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107504" y="6093296"/>
            <a:ext cx="6300192" cy="461665"/>
          </a:xfrm>
          <a:prstGeom prst="rect">
            <a:avLst/>
          </a:prstGeom>
        </p:spPr>
        <p:txBody>
          <a:bodyPr wrap="square">
            <a:spAutoFit/>
          </a:bodyPr>
          <a:lstStyle/>
          <a:p>
            <a:r>
              <a:rPr lang="en-US" sz="2400" b="1" i="1" dirty="0" smtClean="0">
                <a:solidFill>
                  <a:schemeClr val="bg2">
                    <a:lumMod val="25000"/>
                  </a:schemeClr>
                </a:solidFill>
              </a:rPr>
              <a:t>-</a:t>
            </a:r>
            <a:r>
              <a:rPr lang="ru-RU" sz="2400" b="1" i="1" dirty="0" smtClean="0">
                <a:solidFill>
                  <a:schemeClr val="bg2">
                    <a:lumMod val="25000"/>
                  </a:schemeClr>
                </a:solidFill>
              </a:rPr>
              <a:t>  </a:t>
            </a:r>
            <a:r>
              <a:rPr lang="en-US" sz="2400" b="1" i="1" dirty="0" smtClean="0">
                <a:solidFill>
                  <a:schemeClr val="bg2">
                    <a:lumMod val="25000"/>
                  </a:schemeClr>
                </a:solidFill>
              </a:rPr>
              <a:t>Now </a:t>
            </a:r>
            <a:r>
              <a:rPr lang="en-US" sz="2400" b="1" i="1" dirty="0">
                <a:solidFill>
                  <a:schemeClr val="bg2">
                    <a:lumMod val="25000"/>
                  </a:schemeClr>
                </a:solidFill>
              </a:rPr>
              <a:t>listen to Rick’s answers.</a:t>
            </a:r>
            <a:endParaRPr lang="ru-RU" sz="2400" b="1" i="1" dirty="0">
              <a:solidFill>
                <a:schemeClr val="bg2">
                  <a:lumMod val="25000"/>
                </a:schemeClr>
              </a:solidFill>
            </a:endParaRPr>
          </a:p>
        </p:txBody>
      </p:sp>
      <p:pic>
        <p:nvPicPr>
          <p:cNvPr id="5" name="Звук с компакт-диска 4">
            <a:hlinkClick r:id="" action="ppaction://media"/>
          </p:cNvPr>
          <p:cNvPicPr>
            <a:picLocks noRot="1" noChangeAspect="1"/>
          </p:cNvPicPr>
          <p:nvPr>
            <a:audioCd>
              <a:st track="26"/>
              <a:end track="26" time="56"/>
            </a:audioCd>
          </p:nvPr>
        </p:nvPicPr>
        <p:blipFill>
          <a:blip r:embed="rId3" cstate="print"/>
          <a:stretch>
            <a:fillRect/>
          </a:stretch>
        </p:blipFill>
        <p:spPr>
          <a:xfrm>
            <a:off x="8172400" y="1124744"/>
            <a:ext cx="304800" cy="304800"/>
          </a:xfrm>
          <a:prstGeom prst="rect">
            <a:avLst/>
          </a:prstGeom>
        </p:spPr>
      </p:pic>
      <p:pic>
        <p:nvPicPr>
          <p:cNvPr id="6" name="Звук с компакт-диска 5">
            <a:hlinkClick r:id="" action="ppaction://media"/>
          </p:cNvPr>
          <p:cNvPicPr>
            <a:picLocks noRot="1" noChangeAspect="1"/>
          </p:cNvPicPr>
          <p:nvPr>
            <a:audioCd>
              <a:st track="27"/>
              <a:end track="27" time="56"/>
            </a:audioCd>
          </p:nvPr>
        </p:nvPicPr>
        <p:blipFill>
          <a:blip r:embed="rId4" cstate="print"/>
          <a:stretch>
            <a:fillRect/>
          </a:stretch>
        </p:blipFill>
        <p:spPr>
          <a:xfrm>
            <a:off x="4788024" y="6237312"/>
            <a:ext cx="304800" cy="304800"/>
          </a:xfrm>
          <a:prstGeom prst="rect">
            <a:avLst/>
          </a:prstGeom>
        </p:spPr>
      </p:pic>
    </p:spTree>
    <p:extLst>
      <p:ext uri="{BB962C8B-B14F-4D97-AF65-F5344CB8AC3E}">
        <p14:creationId xmlns:p14="http://schemas.microsoft.com/office/powerpoint/2010/main" xmlns="" val="41372107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nextCondLst>
                <p:cond evt="onClick" delay="0">
                  <p:tgtEl>
                    <p:spTgt spid="5"/>
                  </p:tgtEl>
                </p:cond>
              </p:nextCondLst>
            </p:seq>
            <p:audio>
              <p:cMediaNode vol="54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6"/>
                                        </p:tgtEl>
                                      </p:cBhvr>
                                    </p:cmd>
                                  </p:childTnLst>
                                </p:cTn>
                              </p:par>
                            </p:childTnLst>
                          </p:cTn>
                        </p:par>
                      </p:childTnLst>
                    </p:cTn>
                  </p:par>
                </p:childTnLst>
              </p:cTn>
              <p:nextCondLst>
                <p:cond evt="onClick" delay="0">
                  <p:tgtEl>
                    <p:spTgt spid="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043608" y="476672"/>
            <a:ext cx="7175351" cy="1793167"/>
          </a:xfrm>
        </p:spPr>
        <p:txBody>
          <a:bodyPr/>
          <a:lstStyle/>
          <a:p>
            <a:pPr>
              <a:buNone/>
            </a:pPr>
            <a:endParaRPr lang="ru-RU" dirty="0"/>
          </a:p>
        </p:txBody>
      </p:sp>
      <p:pic>
        <p:nvPicPr>
          <p:cNvPr id="5" name="Five Types of Questions to the tune of Rapper-u0027s Delight by The Sugarhill Gang.mp4">
            <a:hlinkClick r:id="" action="ppaction://media"/>
          </p:cNvPr>
          <p:cNvPicPr>
            <a:picLocks noRot="1" noChangeAspect="1"/>
          </p:cNvPicPr>
          <p:nvPr>
            <a:videoFile r:link="rId1"/>
          </p:nvPr>
        </p:nvPicPr>
        <p:blipFill>
          <a:blip r:embed="rId3" cstate="print"/>
          <a:stretch>
            <a:fillRect/>
          </a:stretch>
        </p:blipFill>
        <p:spPr>
          <a:xfrm>
            <a:off x="0" y="0"/>
            <a:ext cx="9168342"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71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открытый урок\Question_mark_one_of_many_83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52520" cy="698565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одзаголовок 1"/>
          <p:cNvSpPr>
            <a:spLocks noGrp="1"/>
          </p:cNvSpPr>
          <p:nvPr>
            <p:ph type="subTitle" idx="1"/>
          </p:nvPr>
        </p:nvSpPr>
        <p:spPr/>
        <p:txBody>
          <a:bodyPr/>
          <a:lstStyle/>
          <a:p>
            <a:endParaRPr lang="ru-RU" dirty="0"/>
          </a:p>
        </p:txBody>
      </p:sp>
      <p:sp>
        <p:nvSpPr>
          <p:cNvPr id="3" name="Заголовок 2"/>
          <p:cNvSpPr>
            <a:spLocks noGrp="1"/>
          </p:cNvSpPr>
          <p:nvPr>
            <p:ph type="ctrTitle"/>
          </p:nvPr>
        </p:nvSpPr>
        <p:spPr>
          <a:xfrm>
            <a:off x="1038584" y="260648"/>
            <a:ext cx="7175351" cy="1793167"/>
          </a:xfrm>
        </p:spPr>
        <p:txBody>
          <a:bodyPr/>
          <a:lstStyle/>
          <a:p>
            <a:pPr marL="182880" indent="0" algn="ctr">
              <a:buNone/>
            </a:pPr>
            <a:r>
              <a:rPr lang="en-US" dirty="0">
                <a:solidFill>
                  <a:srgbClr val="FF0000"/>
                </a:solidFill>
                <a:latin typeface="Algerian" pitchFamily="82" charset="0"/>
              </a:rPr>
              <a:t>Special </a:t>
            </a:r>
            <a:r>
              <a:rPr lang="en-US" dirty="0" smtClean="0">
                <a:solidFill>
                  <a:srgbClr val="FF0000"/>
                </a:solidFill>
                <a:latin typeface="Algerian" pitchFamily="82" charset="0"/>
              </a:rPr>
              <a:t>questions</a:t>
            </a:r>
            <a:r>
              <a:rPr lang="ru-RU" dirty="0" smtClean="0">
                <a:solidFill>
                  <a:schemeClr val="accent6">
                    <a:lumMod val="75000"/>
                  </a:schemeClr>
                </a:solidFill>
                <a:latin typeface="Algerian" pitchFamily="82" charset="0"/>
              </a:rPr>
              <a:t/>
            </a:r>
            <a:br>
              <a:rPr lang="ru-RU" dirty="0" smtClean="0">
                <a:solidFill>
                  <a:schemeClr val="accent6">
                    <a:lumMod val="75000"/>
                  </a:schemeClr>
                </a:solidFill>
                <a:latin typeface="Algerian" pitchFamily="82" charset="0"/>
              </a:rPr>
            </a:br>
            <a:endParaRPr lang="ru-RU" dirty="0">
              <a:solidFill>
                <a:schemeClr val="accent6">
                  <a:lumMod val="75000"/>
                </a:schemeClr>
              </a:solidFill>
            </a:endParaRPr>
          </a:p>
        </p:txBody>
      </p:sp>
      <p:pic>
        <p:nvPicPr>
          <p:cNvPr id="1026" name="Picture 2" descr="E:\открытый урок\d7dbb81abb2f14d87d4e0eaf6af3736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5656" y="1628800"/>
            <a:ext cx="6568405" cy="455751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7931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539552" y="332656"/>
            <a:ext cx="7992888" cy="5616624"/>
          </a:xfrm>
        </p:spPr>
        <p:txBody>
          <a:bodyPr/>
          <a:lstStyle/>
          <a:p>
            <a:pPr marL="182880" indent="0" algn="ctr">
              <a:buNone/>
            </a:pPr>
            <a:r>
              <a:rPr lang="ru-RU" dirty="0" smtClean="0">
                <a:solidFill>
                  <a:schemeClr val="tx2">
                    <a:lumMod val="75000"/>
                  </a:schemeClr>
                </a:solidFill>
                <a:latin typeface="Segoe Script" pitchFamily="34" charset="0"/>
              </a:rPr>
              <a:t/>
            </a:r>
            <a:br>
              <a:rPr lang="ru-RU" dirty="0" smtClean="0">
                <a:solidFill>
                  <a:schemeClr val="tx2">
                    <a:lumMod val="75000"/>
                  </a:schemeClr>
                </a:solidFill>
                <a:latin typeface="Segoe Script" pitchFamily="34" charset="0"/>
              </a:rPr>
            </a:br>
            <a:r>
              <a:rPr lang="en-US" i="1" dirty="0">
                <a:solidFill>
                  <a:schemeClr val="accent6"/>
                </a:solidFill>
                <a:latin typeface="Times New Roman" pitchFamily="18" charset="0"/>
                <a:cs typeface="Times New Roman" pitchFamily="18" charset="0"/>
              </a:rPr>
              <a:t>W</a:t>
            </a:r>
            <a:r>
              <a:rPr lang="en-US" i="1" dirty="0" smtClean="0">
                <a:solidFill>
                  <a:schemeClr val="accent6"/>
                </a:solidFill>
                <a:latin typeface="Times New Roman" pitchFamily="18" charset="0"/>
                <a:cs typeface="Times New Roman" pitchFamily="18" charset="0"/>
              </a:rPr>
              <a:t>ho</a:t>
            </a:r>
            <a:r>
              <a:rPr lang="kk-KZ" i="1" dirty="0" smtClean="0">
                <a:solidFill>
                  <a:schemeClr val="accent6"/>
                </a:solidFill>
                <a:latin typeface="Times New Roman" pitchFamily="18" charset="0"/>
                <a:cs typeface="Times New Roman" pitchFamily="18" charset="0"/>
              </a:rPr>
              <a:t>?</a:t>
            </a:r>
            <a:r>
              <a:rPr lang="en-US" i="1" dirty="0" smtClean="0">
                <a:solidFill>
                  <a:schemeClr val="accent6"/>
                </a:solidFill>
                <a:latin typeface="Times New Roman" pitchFamily="18" charset="0"/>
                <a:cs typeface="Times New Roman" pitchFamily="18" charset="0"/>
              </a:rPr>
              <a:t> </a:t>
            </a:r>
            <a:r>
              <a:rPr lang="en-US" i="1" dirty="0">
                <a:solidFill>
                  <a:schemeClr val="accent6"/>
                </a:solidFill>
                <a:latin typeface="Times New Roman" pitchFamily="18" charset="0"/>
                <a:cs typeface="Times New Roman" pitchFamily="18" charset="0"/>
              </a:rPr>
              <a:t>– </a:t>
            </a:r>
            <a:r>
              <a:rPr lang="ru-RU" i="1" dirty="0" smtClean="0">
                <a:solidFill>
                  <a:schemeClr val="accent6"/>
                </a:solidFill>
                <a:latin typeface="Times New Roman" pitchFamily="18" charset="0"/>
                <a:cs typeface="Times New Roman" pitchFamily="18" charset="0"/>
              </a:rPr>
              <a:t>кто?</a:t>
            </a:r>
            <a:r>
              <a:rPr lang="ru-RU" i="1" dirty="0">
                <a:solidFill>
                  <a:schemeClr val="accent6"/>
                </a:solidFill>
                <a:latin typeface="Times New Roman" pitchFamily="18" charset="0"/>
                <a:cs typeface="Times New Roman" pitchFamily="18" charset="0"/>
              </a:rPr>
              <a:t/>
            </a:r>
            <a:br>
              <a:rPr lang="ru-RU" i="1" dirty="0">
                <a:solidFill>
                  <a:schemeClr val="accent6"/>
                </a:solidFill>
                <a:latin typeface="Times New Roman" pitchFamily="18" charset="0"/>
                <a:cs typeface="Times New Roman" pitchFamily="18" charset="0"/>
              </a:rPr>
            </a:br>
            <a:r>
              <a:rPr lang="en-US" i="1" dirty="0" smtClean="0">
                <a:solidFill>
                  <a:schemeClr val="accent6"/>
                </a:solidFill>
                <a:latin typeface="Times New Roman" pitchFamily="18" charset="0"/>
                <a:cs typeface="Times New Roman" pitchFamily="18" charset="0"/>
              </a:rPr>
              <a:t>What</a:t>
            </a:r>
            <a:r>
              <a:rPr lang="kk-KZ" i="1" dirty="0" smtClean="0">
                <a:solidFill>
                  <a:schemeClr val="accent6"/>
                </a:solidFill>
                <a:latin typeface="Times New Roman" pitchFamily="18" charset="0"/>
                <a:cs typeface="Times New Roman" pitchFamily="18" charset="0"/>
              </a:rPr>
              <a:t>?</a:t>
            </a:r>
            <a:r>
              <a:rPr lang="en-US" i="1" dirty="0" smtClean="0">
                <a:solidFill>
                  <a:schemeClr val="accent6"/>
                </a:solidFill>
                <a:latin typeface="Times New Roman" pitchFamily="18" charset="0"/>
                <a:cs typeface="Times New Roman" pitchFamily="18" charset="0"/>
              </a:rPr>
              <a:t>– </a:t>
            </a:r>
            <a:r>
              <a:rPr lang="ru-RU" i="1" dirty="0" smtClean="0">
                <a:solidFill>
                  <a:schemeClr val="accent6"/>
                </a:solidFill>
                <a:latin typeface="Times New Roman" pitchFamily="18" charset="0"/>
                <a:cs typeface="Times New Roman" pitchFamily="18" charset="0"/>
              </a:rPr>
              <a:t>что?</a:t>
            </a:r>
            <a:r>
              <a:rPr lang="ru-RU" i="1" dirty="0">
                <a:solidFill>
                  <a:schemeClr val="accent6"/>
                </a:solidFill>
                <a:latin typeface="Times New Roman" pitchFamily="18" charset="0"/>
                <a:cs typeface="Times New Roman" pitchFamily="18" charset="0"/>
              </a:rPr>
              <a:t/>
            </a:r>
            <a:br>
              <a:rPr lang="ru-RU" i="1" dirty="0">
                <a:solidFill>
                  <a:schemeClr val="accent6"/>
                </a:solidFill>
                <a:latin typeface="Times New Roman" pitchFamily="18" charset="0"/>
                <a:cs typeface="Times New Roman" pitchFamily="18" charset="0"/>
              </a:rPr>
            </a:br>
            <a:r>
              <a:rPr lang="en-US" i="1" dirty="0" smtClean="0">
                <a:solidFill>
                  <a:schemeClr val="accent6"/>
                </a:solidFill>
                <a:latin typeface="Times New Roman" pitchFamily="18" charset="0"/>
                <a:cs typeface="Times New Roman" pitchFamily="18" charset="0"/>
              </a:rPr>
              <a:t>When</a:t>
            </a:r>
            <a:r>
              <a:rPr lang="kk-KZ" i="1" dirty="0" smtClean="0">
                <a:solidFill>
                  <a:schemeClr val="accent6"/>
                </a:solidFill>
                <a:latin typeface="Times New Roman" pitchFamily="18" charset="0"/>
                <a:cs typeface="Times New Roman" pitchFamily="18" charset="0"/>
              </a:rPr>
              <a:t>?</a:t>
            </a:r>
            <a:r>
              <a:rPr lang="en-US" i="1" dirty="0" smtClean="0">
                <a:solidFill>
                  <a:schemeClr val="accent6"/>
                </a:solidFill>
                <a:latin typeface="Times New Roman" pitchFamily="18" charset="0"/>
                <a:cs typeface="Times New Roman" pitchFamily="18" charset="0"/>
              </a:rPr>
              <a:t> </a:t>
            </a:r>
            <a:r>
              <a:rPr lang="en-US" i="1" dirty="0">
                <a:solidFill>
                  <a:schemeClr val="accent6"/>
                </a:solidFill>
                <a:latin typeface="Times New Roman" pitchFamily="18" charset="0"/>
                <a:cs typeface="Times New Roman" pitchFamily="18" charset="0"/>
              </a:rPr>
              <a:t>– </a:t>
            </a:r>
            <a:r>
              <a:rPr lang="ru-RU" i="1" dirty="0" smtClean="0">
                <a:solidFill>
                  <a:schemeClr val="accent6"/>
                </a:solidFill>
                <a:latin typeface="Times New Roman" pitchFamily="18" charset="0"/>
                <a:cs typeface="Times New Roman" pitchFamily="18" charset="0"/>
              </a:rPr>
              <a:t>когда?</a:t>
            </a:r>
            <a:r>
              <a:rPr lang="ru-RU" i="1" dirty="0">
                <a:solidFill>
                  <a:schemeClr val="accent6"/>
                </a:solidFill>
                <a:latin typeface="Times New Roman" pitchFamily="18" charset="0"/>
                <a:cs typeface="Times New Roman" pitchFamily="18" charset="0"/>
              </a:rPr>
              <a:t/>
            </a:r>
            <a:br>
              <a:rPr lang="ru-RU" i="1" dirty="0">
                <a:solidFill>
                  <a:schemeClr val="accent6"/>
                </a:solidFill>
                <a:latin typeface="Times New Roman" pitchFamily="18" charset="0"/>
                <a:cs typeface="Times New Roman" pitchFamily="18" charset="0"/>
              </a:rPr>
            </a:br>
            <a:r>
              <a:rPr lang="en-US" i="1" dirty="0" smtClean="0">
                <a:solidFill>
                  <a:schemeClr val="accent6"/>
                </a:solidFill>
                <a:latin typeface="Times New Roman" pitchFamily="18" charset="0"/>
                <a:cs typeface="Times New Roman" pitchFamily="18" charset="0"/>
              </a:rPr>
              <a:t>Where</a:t>
            </a:r>
            <a:r>
              <a:rPr lang="kk-KZ" i="1" dirty="0" smtClean="0">
                <a:solidFill>
                  <a:schemeClr val="accent6"/>
                </a:solidFill>
                <a:latin typeface="Times New Roman" pitchFamily="18" charset="0"/>
                <a:cs typeface="Times New Roman" pitchFamily="18" charset="0"/>
              </a:rPr>
              <a:t>?</a:t>
            </a:r>
            <a:r>
              <a:rPr lang="en-US" i="1" dirty="0" smtClean="0">
                <a:solidFill>
                  <a:schemeClr val="accent6"/>
                </a:solidFill>
                <a:latin typeface="Times New Roman" pitchFamily="18" charset="0"/>
                <a:cs typeface="Times New Roman" pitchFamily="18" charset="0"/>
              </a:rPr>
              <a:t> </a:t>
            </a:r>
            <a:r>
              <a:rPr lang="en-US" i="1" dirty="0">
                <a:solidFill>
                  <a:schemeClr val="accent6"/>
                </a:solidFill>
                <a:latin typeface="Times New Roman" pitchFamily="18" charset="0"/>
                <a:cs typeface="Times New Roman" pitchFamily="18" charset="0"/>
              </a:rPr>
              <a:t>– </a:t>
            </a:r>
            <a:r>
              <a:rPr lang="ru-RU" i="1" dirty="0" smtClean="0">
                <a:solidFill>
                  <a:schemeClr val="accent6"/>
                </a:solidFill>
                <a:latin typeface="Times New Roman" pitchFamily="18" charset="0"/>
                <a:cs typeface="Times New Roman" pitchFamily="18" charset="0"/>
              </a:rPr>
              <a:t>где?</a:t>
            </a:r>
            <a:r>
              <a:rPr lang="ru-RU" i="1" dirty="0">
                <a:solidFill>
                  <a:schemeClr val="accent6"/>
                </a:solidFill>
                <a:latin typeface="Times New Roman" pitchFamily="18" charset="0"/>
                <a:cs typeface="Times New Roman" pitchFamily="18" charset="0"/>
              </a:rPr>
              <a:t/>
            </a:r>
            <a:br>
              <a:rPr lang="ru-RU" i="1" dirty="0">
                <a:solidFill>
                  <a:schemeClr val="accent6"/>
                </a:solidFill>
                <a:latin typeface="Times New Roman" pitchFamily="18" charset="0"/>
                <a:cs typeface="Times New Roman" pitchFamily="18" charset="0"/>
              </a:rPr>
            </a:br>
            <a:r>
              <a:rPr lang="en-US" i="1" dirty="0">
                <a:solidFill>
                  <a:schemeClr val="accent6"/>
                </a:solidFill>
                <a:latin typeface="Times New Roman" pitchFamily="18" charset="0"/>
                <a:cs typeface="Times New Roman" pitchFamily="18" charset="0"/>
              </a:rPr>
              <a:t>H</a:t>
            </a:r>
            <a:r>
              <a:rPr lang="en-US" i="1" dirty="0" smtClean="0">
                <a:solidFill>
                  <a:schemeClr val="accent6"/>
                </a:solidFill>
                <a:latin typeface="Times New Roman" pitchFamily="18" charset="0"/>
                <a:cs typeface="Times New Roman" pitchFamily="18" charset="0"/>
              </a:rPr>
              <a:t>ow old</a:t>
            </a:r>
            <a:r>
              <a:rPr lang="kk-KZ" i="1" dirty="0" smtClean="0">
                <a:solidFill>
                  <a:schemeClr val="accent6"/>
                </a:solidFill>
                <a:latin typeface="Times New Roman" pitchFamily="18" charset="0"/>
                <a:cs typeface="Times New Roman" pitchFamily="18" charset="0"/>
              </a:rPr>
              <a:t>?</a:t>
            </a:r>
            <a:r>
              <a:rPr lang="en-US" i="1" dirty="0" smtClean="0">
                <a:solidFill>
                  <a:schemeClr val="accent6"/>
                </a:solidFill>
                <a:latin typeface="Times New Roman" pitchFamily="18" charset="0"/>
                <a:cs typeface="Times New Roman" pitchFamily="18" charset="0"/>
              </a:rPr>
              <a:t>– </a:t>
            </a:r>
            <a:r>
              <a:rPr lang="ru-RU" i="1" dirty="0">
                <a:solidFill>
                  <a:schemeClr val="accent6"/>
                </a:solidFill>
                <a:latin typeface="Times New Roman" pitchFamily="18" charset="0"/>
                <a:cs typeface="Times New Roman" pitchFamily="18" charset="0"/>
              </a:rPr>
              <a:t>сколько </a:t>
            </a:r>
            <a:r>
              <a:rPr lang="ru-RU" i="1" dirty="0" smtClean="0">
                <a:solidFill>
                  <a:schemeClr val="accent6"/>
                </a:solidFill>
                <a:latin typeface="Times New Roman" pitchFamily="18" charset="0"/>
                <a:cs typeface="Times New Roman" pitchFamily="18" charset="0"/>
              </a:rPr>
              <a:t>лет?</a:t>
            </a:r>
            <a:br>
              <a:rPr lang="ru-RU" i="1" dirty="0" smtClean="0">
                <a:solidFill>
                  <a:schemeClr val="accent6"/>
                </a:solidFill>
                <a:latin typeface="Times New Roman" pitchFamily="18" charset="0"/>
                <a:cs typeface="Times New Roman" pitchFamily="18" charset="0"/>
              </a:rPr>
            </a:br>
            <a:r>
              <a:rPr lang="ru-RU" dirty="0">
                <a:solidFill>
                  <a:srgbClr val="FF0000"/>
                </a:solidFill>
                <a:latin typeface="Segoe Script" pitchFamily="34" charset="0"/>
              </a:rPr>
              <a:t/>
            </a:r>
            <a:br>
              <a:rPr lang="ru-RU" dirty="0">
                <a:solidFill>
                  <a:srgbClr val="FF0000"/>
                </a:solidFill>
                <a:latin typeface="Segoe Script" pitchFamily="34" charset="0"/>
              </a:rPr>
            </a:br>
            <a:endParaRPr lang="ru-RU" dirty="0">
              <a:latin typeface="Segoe Script" pitchFamily="34" charset="0"/>
            </a:endParaRPr>
          </a:p>
        </p:txBody>
      </p:sp>
    </p:spTree>
    <p:extLst>
      <p:ext uri="{BB962C8B-B14F-4D97-AF65-F5344CB8AC3E}">
        <p14:creationId xmlns:p14="http://schemas.microsoft.com/office/powerpoint/2010/main" xmlns="" val="2369722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96652"/>
            <a:ext cx="8568952" cy="5632311"/>
          </a:xfrm>
          <a:prstGeom prst="rect">
            <a:avLst/>
          </a:prstGeom>
          <a:noFill/>
        </p:spPr>
        <p:txBody>
          <a:bodyPr wrap="square" rtlCol="0">
            <a:spAutoFit/>
          </a:bodyPr>
          <a:lstStyle/>
          <a:p>
            <a:pPr algn="ctr"/>
            <a:endParaRPr lang="ru-RU" sz="4000" dirty="0" smtClean="0"/>
          </a:p>
          <a:p>
            <a:pPr algn="ctr"/>
            <a:r>
              <a:rPr lang="en-US" sz="4000" b="1" dirty="0" smtClean="0">
                <a:solidFill>
                  <a:srgbClr val="FF0000"/>
                </a:solidFill>
                <a:latin typeface="Algerian" pitchFamily="82" charset="0"/>
              </a:rPr>
              <a:t>The </a:t>
            </a:r>
            <a:r>
              <a:rPr lang="en-US" sz="4000" b="1" dirty="0">
                <a:solidFill>
                  <a:srgbClr val="FF0000"/>
                </a:solidFill>
                <a:latin typeface="Algerian" pitchFamily="82" charset="0"/>
              </a:rPr>
              <a:t>word order in the sentence </a:t>
            </a:r>
            <a:endParaRPr lang="ru-RU" sz="4000" b="1" dirty="0">
              <a:solidFill>
                <a:srgbClr val="FF0000"/>
              </a:solidFill>
            </a:endParaRPr>
          </a:p>
          <a:p>
            <a:pPr algn="ctr"/>
            <a:endParaRPr lang="ru-RU" sz="4000" b="1" dirty="0" smtClean="0">
              <a:solidFill>
                <a:srgbClr val="7030A0"/>
              </a:solidFill>
              <a:latin typeface="Algerian" pitchFamily="82" charset="0"/>
            </a:endParaRPr>
          </a:p>
          <a:p>
            <a:pPr algn="ctr"/>
            <a:r>
              <a:rPr lang="en-US" sz="4000" b="1" dirty="0" smtClean="0">
                <a:solidFill>
                  <a:srgbClr val="7030A0"/>
                </a:solidFill>
                <a:latin typeface="Algerian" pitchFamily="82" charset="0"/>
              </a:rPr>
              <a:t> </a:t>
            </a:r>
            <a:r>
              <a:rPr lang="en-US" sz="4000" b="1" dirty="0">
                <a:solidFill>
                  <a:srgbClr val="7030A0"/>
                </a:solidFill>
                <a:latin typeface="Algerian" pitchFamily="82" charset="0"/>
              </a:rPr>
              <a:t>1-Q       2-AV      </a:t>
            </a:r>
            <a:r>
              <a:rPr lang="en-US" sz="4000" b="1" u="sng" dirty="0">
                <a:solidFill>
                  <a:srgbClr val="7030A0"/>
                </a:solidFill>
                <a:latin typeface="Algerian" pitchFamily="82" charset="0"/>
              </a:rPr>
              <a:t>3-S</a:t>
            </a:r>
            <a:r>
              <a:rPr lang="en-US" sz="4000" b="1" dirty="0">
                <a:solidFill>
                  <a:srgbClr val="7030A0"/>
                </a:solidFill>
                <a:latin typeface="Algerian" pitchFamily="82" charset="0"/>
              </a:rPr>
              <a:t>      4-MV …..</a:t>
            </a:r>
            <a:endParaRPr lang="ru-RU" sz="4000" b="1" dirty="0">
              <a:solidFill>
                <a:srgbClr val="7030A0"/>
              </a:solidFill>
            </a:endParaRPr>
          </a:p>
          <a:p>
            <a:pPr algn="ctr"/>
            <a:endParaRPr lang="ru-RU" sz="4000" b="1" dirty="0" smtClean="0">
              <a:solidFill>
                <a:srgbClr val="FF0000"/>
              </a:solidFill>
              <a:latin typeface="Algerian" pitchFamily="82" charset="0"/>
            </a:endParaRPr>
          </a:p>
          <a:p>
            <a:pPr algn="ctr"/>
            <a:r>
              <a:rPr lang="en-US" sz="4000" b="1" dirty="0" smtClean="0">
                <a:solidFill>
                  <a:srgbClr val="FF0000"/>
                </a:solidFill>
                <a:latin typeface="Algerian" pitchFamily="82" charset="0"/>
              </a:rPr>
              <a:t>Q</a:t>
            </a:r>
            <a:r>
              <a:rPr lang="en-US" sz="4000" b="1" dirty="0" smtClean="0">
                <a:solidFill>
                  <a:srgbClr val="7030A0"/>
                </a:solidFill>
                <a:latin typeface="Algerian" pitchFamily="82" charset="0"/>
              </a:rPr>
              <a:t> </a:t>
            </a:r>
            <a:r>
              <a:rPr lang="en-US" sz="4000" b="1" dirty="0">
                <a:solidFill>
                  <a:srgbClr val="7030A0"/>
                </a:solidFill>
                <a:latin typeface="Algerian" pitchFamily="82" charset="0"/>
              </a:rPr>
              <a:t>– question</a:t>
            </a:r>
            <a:endParaRPr lang="ru-RU" sz="4000" b="1" dirty="0">
              <a:solidFill>
                <a:srgbClr val="7030A0"/>
              </a:solidFill>
            </a:endParaRPr>
          </a:p>
          <a:p>
            <a:pPr algn="ctr"/>
            <a:r>
              <a:rPr lang="en-US" sz="4000" b="1" dirty="0">
                <a:solidFill>
                  <a:srgbClr val="FF0000"/>
                </a:solidFill>
                <a:latin typeface="Algerian" pitchFamily="82" charset="0"/>
              </a:rPr>
              <a:t>AV</a:t>
            </a:r>
            <a:r>
              <a:rPr lang="en-US" sz="4000" b="1" dirty="0">
                <a:solidFill>
                  <a:srgbClr val="7030A0"/>
                </a:solidFill>
                <a:latin typeface="Algerian" pitchFamily="82" charset="0"/>
              </a:rPr>
              <a:t> – auxiliary  verb </a:t>
            </a:r>
            <a:endParaRPr lang="ru-RU" sz="4000" b="1" dirty="0">
              <a:solidFill>
                <a:srgbClr val="7030A0"/>
              </a:solidFill>
            </a:endParaRPr>
          </a:p>
          <a:p>
            <a:pPr algn="ctr"/>
            <a:r>
              <a:rPr lang="en-US" sz="4000" b="1" dirty="0">
                <a:solidFill>
                  <a:srgbClr val="FF0000"/>
                </a:solidFill>
                <a:latin typeface="Algerian" pitchFamily="82" charset="0"/>
              </a:rPr>
              <a:t>S</a:t>
            </a:r>
            <a:r>
              <a:rPr lang="en-US" sz="4000" b="1" dirty="0">
                <a:solidFill>
                  <a:srgbClr val="7030A0"/>
                </a:solidFill>
                <a:latin typeface="Algerian" pitchFamily="82" charset="0"/>
              </a:rPr>
              <a:t> – subject</a:t>
            </a:r>
            <a:endParaRPr lang="ru-RU" sz="4000" b="1" dirty="0">
              <a:solidFill>
                <a:srgbClr val="7030A0"/>
              </a:solidFill>
            </a:endParaRPr>
          </a:p>
          <a:p>
            <a:pPr algn="ctr"/>
            <a:r>
              <a:rPr lang="en-US" sz="4000" b="1" dirty="0">
                <a:solidFill>
                  <a:srgbClr val="FF0000"/>
                </a:solidFill>
                <a:latin typeface="Algerian" pitchFamily="82" charset="0"/>
              </a:rPr>
              <a:t>MV</a:t>
            </a:r>
            <a:r>
              <a:rPr lang="en-US" sz="4000" b="1" dirty="0">
                <a:solidFill>
                  <a:srgbClr val="7030A0"/>
                </a:solidFill>
                <a:latin typeface="Algerian" pitchFamily="82" charset="0"/>
              </a:rPr>
              <a:t> – Main verb</a:t>
            </a:r>
            <a:endParaRPr lang="ru-RU" sz="4000" b="1" dirty="0">
              <a:solidFill>
                <a:srgbClr val="7030A0"/>
              </a:solidFill>
            </a:endParaRPr>
          </a:p>
        </p:txBody>
      </p:sp>
    </p:spTree>
    <p:extLst>
      <p:ext uri="{BB962C8B-B14F-4D97-AF65-F5344CB8AC3E}">
        <p14:creationId xmlns:p14="http://schemas.microsoft.com/office/powerpoint/2010/main" xmlns="" val="2531596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76673"/>
            <a:ext cx="8640960" cy="6124754"/>
          </a:xfrm>
          <a:prstGeom prst="rect">
            <a:avLst/>
          </a:prstGeom>
          <a:noFill/>
        </p:spPr>
        <p:txBody>
          <a:bodyPr wrap="square" rtlCol="0">
            <a:spAutoFit/>
          </a:bodyPr>
          <a:lstStyle/>
          <a:p>
            <a:pPr algn="ctr"/>
            <a:r>
              <a:rPr lang="en-US" sz="2800" b="1" i="1" u="sng" dirty="0">
                <a:solidFill>
                  <a:schemeClr val="accent6"/>
                </a:solidFill>
                <a:latin typeface="Times New Roman" pitchFamily="18" charset="0"/>
                <a:cs typeface="Times New Roman" pitchFamily="18" charset="0"/>
              </a:rPr>
              <a:t>Special questions </a:t>
            </a:r>
            <a:r>
              <a:rPr lang="en-US" sz="2800" b="1" i="1" dirty="0">
                <a:solidFill>
                  <a:schemeClr val="accent6"/>
                </a:solidFill>
                <a:latin typeface="Times New Roman" pitchFamily="18" charset="0"/>
                <a:cs typeface="Times New Roman" pitchFamily="18" charset="0"/>
              </a:rPr>
              <a:t>are used to get detail information about somebody or something</a:t>
            </a:r>
          </a:p>
          <a:p>
            <a:pPr algn="ctr"/>
            <a:endParaRPr lang="ru-RU" sz="2800" dirty="0" smtClean="0">
              <a:latin typeface="Times New Roman" pitchFamily="18" charset="0"/>
              <a:cs typeface="Times New Roman" pitchFamily="18" charset="0"/>
            </a:endParaRPr>
          </a:p>
          <a:p>
            <a:pPr algn="ctr"/>
            <a:r>
              <a:rPr lang="en-US" sz="2800" b="1" i="1" dirty="0" smtClean="0">
                <a:solidFill>
                  <a:schemeClr val="accent3">
                    <a:lumMod val="50000"/>
                  </a:schemeClr>
                </a:solidFill>
                <a:latin typeface="Times New Roman" pitchFamily="18" charset="0"/>
                <a:cs typeface="Times New Roman" pitchFamily="18" charset="0"/>
              </a:rPr>
              <a:t>Examples</a:t>
            </a:r>
            <a:r>
              <a:rPr lang="en-US" sz="2800" b="1" i="1" dirty="0">
                <a:solidFill>
                  <a:schemeClr val="accent3">
                    <a:lumMod val="50000"/>
                  </a:schemeClr>
                </a:solidFill>
                <a:latin typeface="Times New Roman" pitchFamily="18" charset="0"/>
                <a:cs typeface="Times New Roman" pitchFamily="18" charset="0"/>
              </a:rPr>
              <a:t>:</a:t>
            </a:r>
          </a:p>
          <a:p>
            <a:pPr algn="ctr"/>
            <a:r>
              <a:rPr lang="en-US" sz="2800" i="1" dirty="0" smtClean="0">
                <a:latin typeface="Times New Roman" pitchFamily="18" charset="0"/>
                <a:cs typeface="Times New Roman" pitchFamily="18" charset="0"/>
              </a:rPr>
              <a:t>We </a:t>
            </a:r>
            <a:r>
              <a:rPr lang="en-US" sz="2800" i="1" dirty="0">
                <a:latin typeface="Times New Roman" pitchFamily="18" charset="0"/>
                <a:cs typeface="Times New Roman" pitchFamily="18" charset="0"/>
              </a:rPr>
              <a:t>will go to the cinema today.</a:t>
            </a:r>
          </a:p>
          <a:p>
            <a:pPr algn="ctr"/>
            <a:endParaRPr lang="en-US" sz="2800" i="1" dirty="0">
              <a:latin typeface="Times New Roman" pitchFamily="18" charset="0"/>
              <a:cs typeface="Times New Roman" pitchFamily="18" charset="0"/>
            </a:endParaRPr>
          </a:p>
          <a:p>
            <a:pPr algn="ctr"/>
            <a:r>
              <a:rPr lang="ru-RU" sz="2800" b="1" i="1" dirty="0" smtClean="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Who</a:t>
            </a: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will go </a:t>
            </a:r>
            <a:r>
              <a:rPr lang="en-US" sz="2800" i="1" dirty="0" smtClean="0">
                <a:latin typeface="Times New Roman" pitchFamily="18" charset="0"/>
                <a:cs typeface="Times New Roman" pitchFamily="18" charset="0"/>
              </a:rPr>
              <a:t>to the </a:t>
            </a:r>
            <a:r>
              <a:rPr lang="en-US" sz="2800" i="1" dirty="0">
                <a:latin typeface="Times New Roman" pitchFamily="18" charset="0"/>
                <a:cs typeface="Times New Roman" pitchFamily="18" charset="0"/>
              </a:rPr>
              <a:t>cinema today?</a:t>
            </a:r>
          </a:p>
          <a:p>
            <a:pPr algn="ctr"/>
            <a:r>
              <a:rPr lang="ru-RU" sz="2800" i="1" dirty="0">
                <a:latin typeface="Times New Roman" pitchFamily="18" charset="0"/>
                <a:cs typeface="Times New Roman" pitchFamily="18" charset="0"/>
              </a:rPr>
              <a:t>Кто сегодня пойдет в кино?</a:t>
            </a:r>
          </a:p>
          <a:p>
            <a:pPr algn="ctr"/>
            <a:endParaRPr lang="ru-RU" sz="2800" i="1" dirty="0">
              <a:latin typeface="Times New Roman" pitchFamily="18" charset="0"/>
              <a:cs typeface="Times New Roman" pitchFamily="18" charset="0"/>
            </a:endParaRPr>
          </a:p>
          <a:p>
            <a:pPr algn="ctr"/>
            <a:r>
              <a:rPr lang="ru-RU" sz="2800" b="1" i="1" dirty="0" smtClean="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When</a:t>
            </a: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will we </a:t>
            </a:r>
            <a:r>
              <a:rPr lang="en-US" sz="2800" i="1" dirty="0" smtClean="0">
                <a:latin typeface="Times New Roman" pitchFamily="18" charset="0"/>
                <a:cs typeface="Times New Roman" pitchFamily="18" charset="0"/>
              </a:rPr>
              <a:t>go to </a:t>
            </a:r>
            <a:r>
              <a:rPr lang="en-US" sz="2800" i="1" dirty="0">
                <a:latin typeface="Times New Roman" pitchFamily="18" charset="0"/>
                <a:cs typeface="Times New Roman" pitchFamily="18" charset="0"/>
              </a:rPr>
              <a:t>the cinema?</a:t>
            </a:r>
          </a:p>
          <a:p>
            <a:pPr algn="ctr"/>
            <a:r>
              <a:rPr lang="ru-RU" sz="2800" i="1" dirty="0">
                <a:latin typeface="Times New Roman" pitchFamily="18" charset="0"/>
                <a:cs typeface="Times New Roman" pitchFamily="18" charset="0"/>
              </a:rPr>
              <a:t>Когда мы пойдем в кино?</a:t>
            </a:r>
          </a:p>
          <a:p>
            <a:pPr algn="ctr"/>
            <a:endParaRPr lang="ru-RU" sz="2800" i="1" dirty="0">
              <a:latin typeface="Times New Roman" pitchFamily="18" charset="0"/>
              <a:cs typeface="Times New Roman" pitchFamily="18" charset="0"/>
            </a:endParaRPr>
          </a:p>
          <a:p>
            <a:pPr algn="ctr"/>
            <a:r>
              <a:rPr lang="ru-RU" sz="2800" b="1" i="1" dirty="0" smtClean="0">
                <a:solidFill>
                  <a:srgbClr val="FF0000"/>
                </a:solidFill>
                <a:latin typeface="Times New Roman" pitchFamily="18" charset="0"/>
                <a:cs typeface="Times New Roman" pitchFamily="18" charset="0"/>
              </a:rPr>
              <a:t> - </a:t>
            </a:r>
            <a:r>
              <a:rPr lang="en-US" sz="2800" b="1" i="1" dirty="0" smtClean="0">
                <a:solidFill>
                  <a:srgbClr val="FF0000"/>
                </a:solidFill>
                <a:latin typeface="Times New Roman" pitchFamily="18" charset="0"/>
                <a:cs typeface="Times New Roman" pitchFamily="18" charset="0"/>
              </a:rPr>
              <a:t>Where</a:t>
            </a: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will we </a:t>
            </a:r>
            <a:r>
              <a:rPr lang="en-US" sz="2800" i="1" dirty="0" smtClean="0">
                <a:latin typeface="Times New Roman" pitchFamily="18" charset="0"/>
                <a:cs typeface="Times New Roman" pitchFamily="18" charset="0"/>
              </a:rPr>
              <a:t>go  </a:t>
            </a:r>
            <a:r>
              <a:rPr lang="en-US" sz="2800" i="1" dirty="0">
                <a:latin typeface="Times New Roman" pitchFamily="18" charset="0"/>
                <a:cs typeface="Times New Roman" pitchFamily="18" charset="0"/>
              </a:rPr>
              <a:t>today?</a:t>
            </a:r>
          </a:p>
          <a:p>
            <a:pPr algn="ctr"/>
            <a:r>
              <a:rPr lang="ru-RU" sz="2800" i="1" dirty="0">
                <a:latin typeface="Times New Roman" pitchFamily="18" charset="0"/>
                <a:cs typeface="Times New Roman" pitchFamily="18" charset="0"/>
              </a:rPr>
              <a:t>Куда мы сегодня пойдем?</a:t>
            </a:r>
          </a:p>
        </p:txBody>
      </p:sp>
    </p:spTree>
    <p:extLst>
      <p:ext uri="{BB962C8B-B14F-4D97-AF65-F5344CB8AC3E}">
        <p14:creationId xmlns:p14="http://schemas.microsoft.com/office/powerpoint/2010/main" xmlns="" val="464999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154</TotalTime>
  <Words>196</Words>
  <Application>Microsoft Office PowerPoint</Application>
  <PresentationFormat>Экран (4:3)</PresentationFormat>
  <Paragraphs>56</Paragraphs>
  <Slides>14</Slides>
  <Notes>0</Notes>
  <HiddenSlides>0</HiddenSlides>
  <MMClips>4</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Воздушный поток</vt:lpstr>
      <vt:lpstr>«№23 орта мектеп »КММ   Demonstrative lesson The theme:   All about Rick Form: 4 «Б»  Бақбергенова Самал Манасқызы     </vt:lpstr>
      <vt:lpstr>Слайд 2</vt:lpstr>
      <vt:lpstr>   3. Checking – up of the home task   What was your home task?  Now let’s check up. </vt:lpstr>
      <vt:lpstr>            4. Presentation  - Listen to the questions. Can you guess Rick’s answers? Write your ideas Children listen the audio from CD and answer for the questions. </vt:lpstr>
      <vt:lpstr>Слайд 5</vt:lpstr>
      <vt:lpstr>Special questions </vt:lpstr>
      <vt:lpstr> Who? – кто? What?– что? When? – когда? Where? – где? How old?– сколько лет?  </vt:lpstr>
      <vt:lpstr>Слайд 8</vt:lpstr>
      <vt:lpstr>Слайд 9</vt:lpstr>
      <vt:lpstr>                            Practice  1.Grammar practice:  1. What is his favourite sport?            A. It’s in New York 2. Who is your  favourite film star?    B. She is ten 3. When is her birthday?                    C. Football 4. How old is she?                              D. Keanu Reeves 5. Where is your home?                      E. It’s in May </vt:lpstr>
      <vt:lpstr>2.Speaking.  -  Complete the questions with what, when, who, how, where ____ old  are you?                                         I’m … ____ is your birthday?                                  It is in … ____ are you from?                                       I am from… ____ is your home?                                       It is in … ____  colour  are your  eyes?                       They are … ____ is your favourite film star?                 My favourite film star is … ____ is your  favourite food?                      My favourite food is … ____ is your favourite sport?                      My favourite sport is … Write notes about your classmates </vt:lpstr>
      <vt:lpstr>Слайд 12</vt:lpstr>
      <vt:lpstr>Слайд 13</vt:lpstr>
      <vt:lpstr>Слайд 14</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Сromtau secondary school №4   Demonstrative lesson  The theme: All about Rick Form: 5 «Б»  Teacher: Bimurzin Almas</dc:title>
  <dc:creator>ЖаНаРгУлЬ</dc:creator>
  <cp:lastModifiedBy>МЕЧУРИН</cp:lastModifiedBy>
  <cp:revision>17</cp:revision>
  <dcterms:created xsi:type="dcterms:W3CDTF">2013-11-20T17:43:21Z</dcterms:created>
  <dcterms:modified xsi:type="dcterms:W3CDTF">2018-11-09T17:24:26Z</dcterms:modified>
</cp:coreProperties>
</file>