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  <p:sldMasterId id="2147483720" r:id="rId3"/>
    <p:sldMasterId id="2147483732" r:id="rId4"/>
    <p:sldMasterId id="2147483744" r:id="rId5"/>
    <p:sldMasterId id="2147483756" r:id="rId6"/>
    <p:sldMasterId id="2147483768" r:id="rId7"/>
    <p:sldMasterId id="2147483780" r:id="rId8"/>
  </p:sldMasterIdLst>
  <p:notesMasterIdLst>
    <p:notesMasterId r:id="rId36"/>
  </p:notesMasterIdLst>
  <p:sldIdLst>
    <p:sldId id="256" r:id="rId9"/>
    <p:sldId id="302" r:id="rId10"/>
    <p:sldId id="268" r:id="rId11"/>
    <p:sldId id="293" r:id="rId12"/>
    <p:sldId id="303" r:id="rId13"/>
    <p:sldId id="276" r:id="rId14"/>
    <p:sldId id="274" r:id="rId15"/>
    <p:sldId id="275" r:id="rId16"/>
    <p:sldId id="272" r:id="rId17"/>
    <p:sldId id="273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267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63DFF41-7193-452B-A6EE-1EE06CD2BDAE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67C6ABF-7BCD-41F6-B7D8-70BF38DB8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2382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kk-KZ" smtClean="0"/>
              <a:t> береді.</a:t>
            </a: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88035-EBA6-4470-812E-4822C20E69FF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F987A-4055-4FA1-B258-58C6A71B03D0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1858-6582-49EC-9BDB-4B5E446E2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7973-2217-42C7-992E-EF8D811121CA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76F71-64A4-461E-8D37-2101DD043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65226-519E-408B-B3B0-77DFC6F05131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420AF-7E64-4961-A651-BCC2DE5B6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83878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616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430018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0938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2544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561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173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483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372DF-CC67-4F24-B6FB-0A9AB84AB060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A8D0-969D-461D-99BB-C439C1B53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65752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7859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6111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65852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3810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874839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4147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279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252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909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837CB-101F-4D7A-93C8-9B05157F90A8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5DA4E-4166-4155-A156-8BAE7F8A64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88375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7005922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73502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9412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0789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43198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437615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8914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1926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571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5325-5C47-4CEE-838B-1F3A632727BA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16D12-A266-47B1-8A67-1D3988CEE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562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11898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0673948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9624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47481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8934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33550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1704095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72111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8910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68D0B-208F-4F65-BCF0-4A15873522DC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04BAF-AACE-4045-89A0-9CA5563FD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62261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64491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00142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973022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6376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5297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73466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85579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237578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130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DC613-B955-4609-B519-B8EE7D249584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D5622-700A-4DDA-B708-B7F98FCA0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39583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9180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9522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07602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56452873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1417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42637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9EFC-1CCE-45ED-B8A2-8AC3CCC0603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2311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9F2A1-3D65-420B-A78E-62861E85AF8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755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C80C2-1063-43B5-B9F0-0AD16E0DFB3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01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773DE-8C61-4F1B-968C-61F348A31612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D8CE7-25F4-453F-8FBD-C7D2D31B3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3526F-45D3-461B-BA6E-7DE2955FD95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43438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E7710-BD1E-402F-B02C-F0B6909FB2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67113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40C90-BA37-4D95-997C-CD428A4A45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93368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EBF84-6F0C-4D6D-ACBE-DC5B33502F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7583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8C03E-250A-4356-8BAB-B391091E5D2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63289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F6DB7-0309-4A7B-B189-2EE5093EFF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3215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33629-5F7F-43A3-AB31-F38DAFD6339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495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57B22-D98F-4089-A7FC-CF7DCEAC83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23109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A22-7E4D-488B-8D5F-1CA295E8C03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DF121D-0FF2-4ABB-846A-C5E04874341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48914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A22-7E4D-488B-8D5F-1CA295E8C03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DF121D-0FF2-4ABB-846A-C5E04874341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65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F977-C1DB-44CD-9302-CD205FF4DD9E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B8F9D-AF59-4840-B675-800EADE27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Franklin Gothic Book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A22-7E4D-488B-8D5F-1CA295E8C03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121D-0FF2-4ABB-846A-C5E04874341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="" xmlns:p14="http://schemas.microsoft.com/office/powerpoint/2010/main" val="33180003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A22-7E4D-488B-8D5F-1CA295E8C03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121D-0FF2-4ABB-846A-C5E04874341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0374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A22-7E4D-488B-8D5F-1CA295E8C03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DF121D-0FF2-4ABB-846A-C5E04874341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5449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A22-7E4D-488B-8D5F-1CA295E8C03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121D-0FF2-4ABB-846A-C5E04874341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493315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A22-7E4D-488B-8D5F-1CA295E8C03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121D-0FF2-4ABB-846A-C5E04874341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2061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A22-7E4D-488B-8D5F-1CA295E8C03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121D-0FF2-4ABB-846A-C5E04874341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2967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A22-7E4D-488B-8D5F-1CA295E8C03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121D-0FF2-4ABB-846A-C5E04874341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7451262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A22-7E4D-488B-8D5F-1CA295E8C03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121D-0FF2-4ABB-846A-C5E04874341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2502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BA22-7E4D-488B-8D5F-1CA295E8C03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28.02.2017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121D-0FF2-4ABB-846A-C5E04874341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4931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5E9BB-D68E-48CF-8E10-4B97B87E96F1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49572-80AE-4A09-8937-862BDE6E7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A8B41A-D3DD-4FF8-9526-B19A083E65DC}" type="datetimeFigureOut">
              <a:rPr lang="ru-RU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B556CF-C5ED-4669-B2F0-6EA76822B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28.02.2017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081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28.02.2017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6107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28.02.2017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92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28.02.2017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9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0C064B5-5332-4FA8-B270-CF28EF30F24D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28.02.2017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591FAC8-BDC2-4E32-8784-F85C51C628B1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958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1FC2B0-5324-4B41-91F3-A87A42D9B98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035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2DDBA22-7E4D-488B-8D5F-1CA295E8C03A}" type="datetimeFigureOut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28.02.2017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DF121D-0FF2-4ABB-846A-C5E048743418}" type="slidenum">
              <a:rPr lang="ru-RU" smtClean="0">
                <a:solidFill>
                  <a:srgbClr val="F0A22E">
                    <a:shade val="75000"/>
                  </a:srgbClr>
                </a:solidFill>
                <a:latin typeface="Franklin Gothic Book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srgbClr val="F0A22E">
                  <a:shade val="75000"/>
                </a:srgbClr>
              </a:solidFill>
              <a:latin typeface="Franklin Gothic Book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435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audio" Target="../media/audio1.wav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3.xml"/><Relationship Id="rId7" Type="http://schemas.openxmlformats.org/officeDocument/2006/relationships/slide" Target="slide17.xml"/><Relationship Id="rId12" Type="http://schemas.openxmlformats.org/officeDocument/2006/relationships/slide" Target="slide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11" Type="http://schemas.openxmlformats.org/officeDocument/2006/relationships/audio" Target="../media/audio1.wav"/><Relationship Id="rId5" Type="http://schemas.openxmlformats.org/officeDocument/2006/relationships/slide" Target="slide15.xml"/><Relationship Id="rId10" Type="http://schemas.openxmlformats.org/officeDocument/2006/relationships/image" Target="../media/image17.png"/><Relationship Id="rId4" Type="http://schemas.openxmlformats.org/officeDocument/2006/relationships/slide" Target="slide14.xml"/><Relationship Id="rId9" Type="http://schemas.openxmlformats.org/officeDocument/2006/relationships/slide" Target="slide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Relationship Id="rId5" Type="http://schemas.openxmlformats.org/officeDocument/2006/relationships/slide" Target="slide3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slide" Target="slide6.xml"/><Relationship Id="rId12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1.gif"/><Relationship Id="rId5" Type="http://schemas.openxmlformats.org/officeDocument/2006/relationships/slide" Target="slide4.xml"/><Relationship Id="rId15" Type="http://schemas.openxmlformats.org/officeDocument/2006/relationships/slide" Target="slide25.xml"/><Relationship Id="rId10" Type="http://schemas.openxmlformats.org/officeDocument/2006/relationships/slide" Target="slide22.xml"/><Relationship Id="rId4" Type="http://schemas.openxmlformats.org/officeDocument/2006/relationships/audio" Target="../media/audio1.wav"/><Relationship Id="rId9" Type="http://schemas.openxmlformats.org/officeDocument/2006/relationships/slide" Target="slide20.xml"/><Relationship Id="rId1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8932" y="1124744"/>
            <a:ext cx="6143636" cy="3303818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kk-KZ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“Жас информатиктер”  сайысы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5" y="5105400"/>
            <a:ext cx="528637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cs typeface="Times New Roman" pitchFamily="18" charset="0"/>
              </a:rPr>
              <a:t>    </a:t>
            </a:r>
          </a:p>
        </p:txBody>
      </p:sp>
      <p:sp>
        <p:nvSpPr>
          <p:cNvPr id="3076" name="Подзаголовок 2"/>
          <p:cNvSpPr txBox="1">
            <a:spLocks/>
          </p:cNvSpPr>
          <p:nvPr/>
        </p:nvSpPr>
        <p:spPr bwMode="auto">
          <a:xfrm>
            <a:off x="3357563" y="0"/>
            <a:ext cx="5286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20000"/>
              </a:lnSpc>
              <a:buFont typeface="Arial" charset="0"/>
              <a:buNone/>
            </a:pPr>
            <a:endParaRPr lang="ru-RU" sz="3200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4" descr="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20" y="-27249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000" dirty="0"/>
              <a:t>Техника </a:t>
            </a:r>
            <a:r>
              <a:rPr lang="kk-KZ" sz="4000" dirty="0" smtClean="0"/>
              <a:t>дүкені-2 топ</a:t>
            </a:r>
            <a:endParaRPr lang="ru-RU" sz="4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0151" y="1772817"/>
            <a:ext cx="2919909" cy="3917576"/>
          </a:xfrm>
        </p:spPr>
        <p:txBody>
          <a:bodyPr/>
          <a:lstStyle/>
          <a:p>
            <a:pPr marL="0" indent="0">
              <a:buNone/>
            </a:pPr>
            <a:endParaRPr lang="kk-KZ" altLang="ru-RU" sz="2000" dirty="0"/>
          </a:p>
          <a:p>
            <a:pPr eaLnBrk="1" hangingPunct="1">
              <a:spcBef>
                <a:spcPct val="0"/>
              </a:spcBef>
            </a:pPr>
            <a:r>
              <a:rPr lang="kk-KZ" altLang="ru-RU" sz="2800" dirty="0">
                <a:solidFill>
                  <a:srgbClr val="008000"/>
                </a:solidFill>
                <a:latin typeface="Arial" charset="0"/>
                <a:cs typeface="+mn-cs"/>
              </a:rPr>
              <a:t>Байт</a:t>
            </a:r>
            <a:endParaRPr lang="ru-RU" altLang="ru-RU" sz="2800" dirty="0">
              <a:solidFill>
                <a:srgbClr val="008000"/>
              </a:solidFill>
              <a:latin typeface="Arial" charset="0"/>
              <a:cs typeface="+mn-cs"/>
            </a:endParaRPr>
          </a:p>
          <a:p>
            <a:pPr>
              <a:buFontTx/>
              <a:buNone/>
            </a:pPr>
            <a:endParaRPr lang="kk-KZ" altLang="ru-RU" sz="1100" dirty="0"/>
          </a:p>
          <a:p>
            <a:r>
              <a:rPr lang="kk-KZ" altLang="ru-RU" sz="2800" dirty="0">
                <a:solidFill>
                  <a:srgbClr val="008000"/>
                </a:solidFill>
              </a:rPr>
              <a:t>Интернет</a:t>
            </a:r>
          </a:p>
          <a:p>
            <a:r>
              <a:rPr lang="kk-KZ" altLang="ru-RU" sz="2800" dirty="0">
                <a:solidFill>
                  <a:srgbClr val="008000"/>
                </a:solidFill>
              </a:rPr>
              <a:t>5 буын</a:t>
            </a:r>
          </a:p>
          <a:p>
            <a:pPr>
              <a:buFontTx/>
              <a:buNone/>
            </a:pPr>
            <a:endParaRPr lang="kk-KZ" altLang="ru-RU" sz="1600" dirty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kk-KZ" altLang="ru-RU" sz="2800" dirty="0" smtClean="0">
                <a:solidFill>
                  <a:srgbClr val="008000"/>
                </a:solidFill>
                <a:latin typeface="Arial" charset="0"/>
                <a:cs typeface="+mn-cs"/>
              </a:rPr>
              <a:t>Графикалық</a:t>
            </a:r>
            <a:endParaRPr lang="kk-KZ" altLang="ru-RU" sz="2800" dirty="0">
              <a:solidFill>
                <a:srgbClr val="008000"/>
              </a:solidFill>
              <a:latin typeface="Arial" charset="0"/>
              <a:cs typeface="+mn-cs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ru-RU" altLang="ru-RU" sz="2800" dirty="0" smtClean="0">
              <a:solidFill>
                <a:srgbClr val="008000"/>
              </a:solidFill>
              <a:latin typeface="Arial" charset="0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ru-RU" sz="2800" dirty="0" smtClean="0">
                <a:solidFill>
                  <a:srgbClr val="008000"/>
                </a:solidFill>
                <a:latin typeface="Arial" charset="0"/>
                <a:cs typeface="+mn-cs"/>
              </a:rPr>
              <a:t>CD-ROM</a:t>
            </a:r>
            <a:endParaRPr lang="ru-RU" altLang="ru-RU" sz="2800" dirty="0">
              <a:solidFill>
                <a:srgbClr val="008000"/>
              </a:solidFill>
              <a:latin typeface="Arial" charset="0"/>
              <a:cs typeface="+mn-cs"/>
            </a:endParaRPr>
          </a:p>
          <a:p>
            <a:endParaRPr lang="ru-RU" altLang="ru-RU" sz="2800" dirty="0">
              <a:solidFill>
                <a:srgbClr val="0080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15888" y="1275766"/>
            <a:ext cx="4816152" cy="4751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 sz="2000" dirty="0" smtClean="0"/>
          </a:p>
          <a:p>
            <a:pPr lvl="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kk-KZ" alt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6. Сегіз биттен тұратын өлшем </a:t>
            </a:r>
            <a:r>
              <a:rPr lang="kk-KZ" alt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бірлік</a:t>
            </a:r>
            <a:endParaRPr lang="ru-RU" altLang="ru-RU" sz="2800" dirty="0"/>
          </a:p>
          <a:p>
            <a:r>
              <a:rPr lang="en-US" altLang="ru-RU" sz="2800" dirty="0" smtClean="0"/>
              <a:t>7</a:t>
            </a:r>
            <a:r>
              <a:rPr lang="kk-KZ" altLang="ru-RU" sz="2800" dirty="0" smtClean="0"/>
              <a:t>. </a:t>
            </a:r>
            <a:r>
              <a:rPr lang="kk-KZ" altLang="ru-RU" sz="2800" dirty="0"/>
              <a:t>Дүниежүзілік ғаламдық тор.</a:t>
            </a:r>
          </a:p>
          <a:p>
            <a:r>
              <a:rPr lang="en-US" altLang="ru-RU" sz="2800" dirty="0" smtClean="0"/>
              <a:t>8</a:t>
            </a:r>
            <a:r>
              <a:rPr lang="kk-KZ" altLang="ru-RU" sz="2800" dirty="0" smtClean="0"/>
              <a:t>. </a:t>
            </a:r>
            <a:r>
              <a:rPr lang="kk-KZ" altLang="ru-RU" sz="2800" dirty="0"/>
              <a:t>ЭЕМ-нің дамуы неше  буыннан тұрады? </a:t>
            </a:r>
          </a:p>
          <a:p>
            <a:pPr lvl="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en-US" altLang="ru-RU" sz="2800" dirty="0" smtClean="0"/>
              <a:t>9</a:t>
            </a:r>
            <a:r>
              <a:rPr lang="kk-KZ" altLang="ru-RU" sz="2800" dirty="0" smtClean="0"/>
              <a:t>. </a:t>
            </a:r>
            <a:r>
              <a:rPr lang="kk-KZ" alt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Paint </a:t>
            </a:r>
            <a:r>
              <a:rPr lang="kk-KZ" alt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қандай </a:t>
            </a:r>
            <a:r>
              <a:rPr lang="kk-KZ" altLang="ru-RU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редактор</a:t>
            </a:r>
            <a:endParaRPr lang="kk-KZ" altLang="ru-RU" sz="2800" dirty="0" smtClean="0"/>
          </a:p>
          <a:p>
            <a:pPr lvl="0" eaLnBrk="0" hangingPunct="0">
              <a:lnSpc>
                <a:spcPct val="80000"/>
              </a:lnSpc>
              <a:buFont typeface="Arial" charset="0"/>
              <a:buChar char="•"/>
            </a:pPr>
            <a:r>
              <a:rPr lang="ru-RU" altLang="ru-RU" sz="2800" dirty="0" smtClean="0"/>
              <a:t>1</a:t>
            </a:r>
            <a:r>
              <a:rPr lang="en-US" altLang="ru-RU" sz="2800" dirty="0" smtClean="0"/>
              <a:t>0</a:t>
            </a:r>
            <a:r>
              <a:rPr lang="kk-KZ" altLang="ru-RU" sz="2800" dirty="0" smtClean="0"/>
              <a:t>. </a:t>
            </a:r>
            <a:r>
              <a:rPr lang="kk-KZ" altLang="ru-RU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Компакт дискіні оқуға арналған құрылғы?</a:t>
            </a:r>
            <a:endParaRPr lang="ru-RU" altLang="ru-RU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2800" dirty="0"/>
          </a:p>
        </p:txBody>
      </p: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0" y="-106363"/>
            <a:ext cx="9180513" cy="6892926"/>
            <a:chOff x="0" y="-17"/>
            <a:chExt cx="5783" cy="4342"/>
          </a:xfrm>
        </p:grpSpPr>
        <p:grpSp>
          <p:nvGrpSpPr>
            <p:cNvPr id="8199" name="Group 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8200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1" name="Picture 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02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03" name="Picture 11" descr="пгшлпг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6804248" y="6000750"/>
            <a:ext cx="1657350" cy="854075"/>
            <a:chOff x="4558" y="3929"/>
            <a:chExt cx="1044" cy="538"/>
          </a:xfrm>
        </p:grpSpPr>
        <p:pic>
          <p:nvPicPr>
            <p:cNvPr id="15" name="Picture 35" descr="but1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929"/>
              <a:ext cx="1044" cy="3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 Box 36">
              <a:hlinkClick r:id="" action="ppaction://noaction">
                <a:snd r:embed="rId5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727" y="3944"/>
              <a:ext cx="73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6" action="ppaction://hlinksldjump"/>
                </a:rPr>
                <a:t>Артқа</a:t>
              </a:r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</a:rPr>
                <a:t> </a:t>
              </a:r>
            </a:p>
            <a:p>
              <a:endParaRPr lang="ru-RU" alt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03401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1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1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3 тур</a:t>
            </a:r>
            <a:r>
              <a:rPr lang="ru-RU" altLang="ru-RU" dirty="0"/>
              <a:t>.  Полиглот</a:t>
            </a:r>
          </a:p>
        </p:txBody>
      </p:sp>
      <p:graphicFrame>
        <p:nvGraphicFramePr>
          <p:cNvPr id="21534" name="Group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13448151"/>
              </p:ext>
            </p:extLst>
          </p:nvPr>
        </p:nvGraphicFramePr>
        <p:xfrm>
          <a:off x="836613" y="1785926"/>
          <a:ext cx="7450163" cy="2857520"/>
        </p:xfrm>
        <a:graphic>
          <a:graphicData uri="http://schemas.openxmlformats.org/drawingml/2006/table">
            <a:tbl>
              <a:tblPr/>
              <a:tblGrid>
                <a:gridCol w="931028"/>
                <a:gridCol w="932967"/>
                <a:gridCol w="929089"/>
                <a:gridCol w="932967"/>
                <a:gridCol w="931028"/>
                <a:gridCol w="931028"/>
                <a:gridCol w="932968"/>
                <a:gridCol w="929088"/>
              </a:tblGrid>
              <a:tr h="2857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hlinkClick r:id="rId2" action="ppaction://hlinksldjump"/>
                        </a:rPr>
                        <a:t>1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3" action="ppaction://hlinksldjump"/>
                        </a:rPr>
                        <a:t>2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4" action="ppaction://hlinksldjump"/>
                        </a:rPr>
                        <a:t>3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5" action="ppaction://hlinksldjump"/>
                        </a:rPr>
                        <a:t>4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6" action="ppaction://hlinksldjump"/>
                        </a:rPr>
                        <a:t>5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7" action="ppaction://hlinksldjump"/>
                        </a:rPr>
                        <a:t>6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</a:t>
                      </a: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8" action="ppaction://hlinksldjump"/>
                        </a:rPr>
                        <a:t>7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itchFamily="66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hlinkClick r:id="rId9" action="ppaction://hlinksldjump"/>
                        </a:rPr>
                        <a:t>  8</a:t>
                      </a:r>
                      <a:endParaRPr kumimoji="0" lang="ru-RU" alt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7235825" y="5733256"/>
            <a:ext cx="1657350" cy="802747"/>
            <a:chOff x="4558" y="3929"/>
            <a:chExt cx="1044" cy="538"/>
          </a:xfrm>
        </p:grpSpPr>
        <p:pic>
          <p:nvPicPr>
            <p:cNvPr id="5" name="Picture 35" descr="but1a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8" y="3929"/>
              <a:ext cx="1044" cy="3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36">
              <a:hlinkClick r:id="" action="ppaction://noaction">
                <a:snd r:embed="rId11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4727" y="3944"/>
              <a:ext cx="733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2" action="ppaction://hlinksldjump"/>
                </a:rPr>
                <a:t>Артқа</a:t>
              </a:r>
              <a:r>
                <a:rPr lang="kk-KZ" altLang="ru-RU" sz="2400" b="1" i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</a:rPr>
                <a:t> </a:t>
              </a:r>
            </a:p>
            <a:p>
              <a:endParaRPr lang="ru-RU" altLang="ru-RU" sz="24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12357824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altLang="ru-RU" sz="4000">
                <a:latin typeface="Times New Roman" pitchFamily="18" charset="0"/>
              </a:rPr>
              <a:t>1.Жақтаулармен шектелген төрт бұрышты аймақ?</a:t>
            </a:r>
            <a:r>
              <a:rPr lang="kk-KZ" altLang="ru-RU" sz="4000"/>
              <a:t> </a:t>
            </a:r>
            <a:endParaRPr lang="ru-RU" altLang="ru-RU" sz="40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 dirty="0"/>
              <a:t>(терезе, Окно, </a:t>
            </a:r>
            <a:r>
              <a:rPr lang="kk-KZ" altLang="ru-RU" dirty="0" smtClean="0"/>
              <a:t>Window)</a:t>
            </a:r>
            <a:endParaRPr lang="ru-RU" alt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43663" y="4941888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56136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850" y="1700213"/>
            <a:ext cx="7772400" cy="1462087"/>
          </a:xfrm>
        </p:spPr>
        <p:txBody>
          <a:bodyPr/>
          <a:lstStyle/>
          <a:p>
            <a:pPr algn="ctr"/>
            <a:r>
              <a:rPr lang="kk-KZ" altLang="ru-RU">
                <a:latin typeface="Times New Roman" pitchFamily="18" charset="0"/>
              </a:rPr>
              <a:t>2) Деректерді сақтауға   </a:t>
            </a:r>
            <a:br>
              <a:rPr lang="kk-KZ" altLang="ru-RU">
                <a:latin typeface="Times New Roman" pitchFamily="18" charset="0"/>
              </a:rPr>
            </a:br>
            <a:r>
              <a:rPr lang="kk-KZ" altLang="ru-RU">
                <a:latin typeface="Times New Roman" pitchFamily="18" charset="0"/>
              </a:rPr>
              <a:t>     арналған құрылғы?</a:t>
            </a:r>
            <a:r>
              <a:rPr lang="kk-KZ" altLang="ru-RU"/>
              <a:t> </a:t>
            </a:r>
            <a:endParaRPr lang="ru-RU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/>
              <a:t>(Жад, Память, Memory)</a:t>
            </a:r>
            <a:endParaRPr lang="ru-RU" alt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6443663" y="4941888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74483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altLang="ru-RU">
                <a:latin typeface="Times New Roman" pitchFamily="18" charset="0"/>
              </a:rPr>
              <a:t>3.   Әр түрлі объектілер  орналасқан Windows экраны?</a:t>
            </a:r>
            <a:r>
              <a:rPr lang="kk-KZ" altLang="ru-RU"/>
              <a:t> </a:t>
            </a:r>
            <a:endParaRPr lang="ru-RU" alt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207676" y="3434163"/>
            <a:ext cx="4471974" cy="1752600"/>
          </a:xfrm>
        </p:spPr>
        <p:txBody>
          <a:bodyPr/>
          <a:lstStyle/>
          <a:p>
            <a:r>
              <a:rPr lang="kk-KZ" altLang="ru-RU" dirty="0"/>
              <a:t>(Жұмыс үстелі, Рабочий стол, Work table)</a:t>
            </a:r>
            <a:endParaRPr lang="ru-RU" altLang="ru-RU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39660" y="5445224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263056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79912" y="548680"/>
            <a:ext cx="4886332" cy="2430032"/>
          </a:xfrm>
        </p:spPr>
        <p:txBody>
          <a:bodyPr>
            <a:normAutofit fontScale="90000"/>
          </a:bodyPr>
          <a:lstStyle/>
          <a:p>
            <a:pPr algn="ctr"/>
            <a:r>
              <a:rPr lang="kk-KZ" altLang="ru-RU" sz="4000" dirty="0">
                <a:solidFill>
                  <a:srgbClr val="FF0000"/>
                </a:solidFill>
                <a:latin typeface="Times New Roman" pitchFamily="18" charset="0"/>
              </a:rPr>
              <a:t>4)  Адам мен компьютер арасындағы байланысты қамтамасыз ететін  жүйелік программа?</a:t>
            </a:r>
            <a:r>
              <a:rPr lang="kk-KZ" altLang="ru-RU" sz="4000" dirty="0">
                <a:solidFill>
                  <a:srgbClr val="FF0000"/>
                </a:solidFill>
              </a:rPr>
              <a:t> </a:t>
            </a:r>
            <a:endParaRPr lang="ru-RU" altLang="ru-RU" sz="4000" dirty="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/>
              <a:t>(Операциялық жүйе, Операционная система, Operation system )</a:t>
            </a:r>
            <a:endParaRPr lang="ru-RU" alt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7812088" y="5661025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953029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86182" y="620688"/>
            <a:ext cx="4886332" cy="2808312"/>
          </a:xfrm>
        </p:spPr>
        <p:txBody>
          <a:bodyPr>
            <a:normAutofit/>
          </a:bodyPr>
          <a:lstStyle/>
          <a:p>
            <a:pPr algn="ctr"/>
            <a:r>
              <a:rPr lang="kk-KZ" altLang="ru-RU" sz="4000" dirty="0">
                <a:solidFill>
                  <a:srgbClr val="FFFF00"/>
                </a:solidFill>
                <a:latin typeface="Times New Roman" pitchFamily="18" charset="0"/>
              </a:rPr>
              <a:t>5) Терезе командалары орналасқан бөлікті қалай атаймыз?</a:t>
            </a:r>
            <a:r>
              <a:rPr lang="kk-KZ" altLang="ru-RU" sz="4000" dirty="0">
                <a:solidFill>
                  <a:srgbClr val="FFFF00"/>
                </a:solidFill>
              </a:rPr>
              <a:t> </a:t>
            </a:r>
            <a:endParaRPr lang="ru-RU" altLang="ru-RU" sz="4000" dirty="0">
              <a:solidFill>
                <a:srgbClr val="FFFF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/>
              <a:t>( Мәзір жолағы, Строка меню, </a:t>
            </a:r>
            <a:r>
              <a:rPr lang="en-US" altLang="ru-RU"/>
              <a:t>Menu</a:t>
            </a:r>
            <a:r>
              <a:rPr lang="kk-KZ" altLang="ru-RU"/>
              <a:t>)</a:t>
            </a:r>
            <a:endParaRPr lang="ru-RU" altLang="ru-RU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8101013" y="5589588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9441865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347864" y="620688"/>
            <a:ext cx="532465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kk-KZ" altLang="ru-RU" sz="4000" dirty="0">
                <a:solidFill>
                  <a:srgbClr val="FFFF00"/>
                </a:solidFill>
                <a:latin typeface="Tempus Sans ITC" pitchFamily="82" charset="0"/>
              </a:rPr>
              <a:t>6) Қандай команданың көмегімен құжаттардың көшірмесін дайындаймыз</a:t>
            </a:r>
            <a:r>
              <a:rPr lang="kk-KZ" altLang="ru-RU" sz="4000" dirty="0">
                <a:latin typeface="Tempus Sans ITC" pitchFamily="82" charset="0"/>
              </a:rPr>
              <a:t>?</a:t>
            </a:r>
            <a:r>
              <a:rPr lang="kk-KZ" altLang="ru-RU" sz="4000" dirty="0"/>
              <a:t> </a:t>
            </a:r>
            <a:endParaRPr lang="ru-RU" altLang="ru-RU" sz="4000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 dirty="0"/>
              <a:t>(Көшіру, Копировать, Сору)</a:t>
            </a:r>
            <a:endParaRPr lang="ru-RU" altLang="ru-RU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524750" y="5373688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2780668"/>
      </p:ext>
    </p:extLst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altLang="ru-RU" sz="4000">
                <a:latin typeface="Times New Roman" pitchFamily="18" charset="0"/>
              </a:rPr>
              <a:t>7) Мәзір  жолағының қай командасы арқылы беттің көлемін өзгертеміз</a:t>
            </a:r>
            <a:endParaRPr lang="ru-RU" altLang="ru-RU" sz="4000">
              <a:latin typeface="Times New Roman" pitchFamily="18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/>
              <a:t>(Түр, Вид, Shift)</a:t>
            </a:r>
            <a:endParaRPr lang="ru-RU" altLang="ru-RU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6443663" y="4941888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</a:t>
            </a:r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3" action="ppaction://hlinksldjump"/>
              </a:rPr>
              <a:t>ер</a:t>
            </a:r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141860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altLang="ru-RU" sz="4000">
                <a:latin typeface="Times New Roman" pitchFamily="18" charset="0"/>
              </a:rPr>
              <a:t>8) MS Word терезесінің мәзір жолағындағы сұрақ (?) – белгісі нені білдіреді?</a:t>
            </a:r>
            <a:r>
              <a:rPr lang="kk-KZ" altLang="ru-RU" sz="4000"/>
              <a:t> </a:t>
            </a:r>
            <a:endParaRPr lang="ru-RU" altLang="ru-RU" sz="400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kk-KZ" altLang="ru-RU" dirty="0"/>
              <a:t>(Анықтама, Справочник, Reference book)</a:t>
            </a:r>
            <a:endParaRPr lang="ru-RU" altLang="ru-RU" dirty="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7314406" y="5500256"/>
            <a:ext cx="5959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  <a:t>кері</a:t>
            </a:r>
            <a:br>
              <a:rPr lang="kk-KZ" altLang="ru-RU" dirty="0">
                <a:solidFill>
                  <a:schemeClr val="tx2"/>
                </a:solidFill>
                <a:latin typeface="Arial" charset="0"/>
                <a:hlinkClick r:id="rId2" action="ppaction://hlinksldjump"/>
              </a:rPr>
            </a:br>
            <a:endParaRPr lang="ru-RU" altLang="ru-RU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0090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-------Табиғат\Рисунок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24544" y="121522"/>
            <a:ext cx="9577064" cy="6547837"/>
            <a:chOff x="1695" y="801"/>
            <a:chExt cx="2463" cy="2412"/>
          </a:xfrm>
        </p:grpSpPr>
        <p:pic>
          <p:nvPicPr>
            <p:cNvPr id="4" name="Picture 5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9" y="960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99348">
              <a:off x="3600" y="1347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949090">
              <a:off x="3696" y="1872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18239">
              <a:off x="3567" y="2322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503688">
              <a:off x="2784" y="819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22714">
              <a:off x="2370" y="882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1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1983" y="1122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2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859391">
              <a:off x="1743" y="1473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3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586296">
              <a:off x="1695" y="1857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4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1872" y="2355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5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33100">
              <a:off x="2160" y="2640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6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01983">
              <a:off x="2640" y="2832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7" descr="GUVERC~1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963350">
              <a:off x="3135" y="2721"/>
              <a:ext cx="543" cy="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Прямоугольник 59"/>
          <p:cNvSpPr/>
          <p:nvPr/>
        </p:nvSpPr>
        <p:spPr>
          <a:xfrm>
            <a:off x="1419391" y="2563975"/>
            <a:ext cx="6719110" cy="14410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kk-KZ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Қош келдіңіздер!</a:t>
            </a:r>
            <a:endParaRPr lang="ru-RU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816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588843"/>
            <a:ext cx="79629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Үстел үстінде  бес май шам жанып тұр. Еркін оның төртеуін өшіріп тастады. Үстел үстінде неше май шам қалады?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төртеуі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қалады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Жерден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көтеруге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оңай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бірақ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лақтыруға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қиын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.?</a:t>
            </a:r>
            <a:endParaRPr lang="kk-KZ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мамық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3.Дайындауға болады,бірақ жеуге болмайды.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endParaRPr lang="kk-KZ" sz="2400" b="1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( сабақ 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4.Қалай  10 метр  сатыдан секіріп жараланбауға болады?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сатының ең төменгі сатысынан секіру керек)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Жылдың   қай айында 28 күн бар.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барлық айда)</a:t>
            </a:r>
            <a:r>
              <a:rPr lang="kk-KZ" sz="28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5124" name="Picture 18" descr="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0"/>
            <a:ext cx="785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8" descr="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5286375"/>
            <a:ext cx="785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32" descr="3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7950" y="206375"/>
            <a:ext cx="1608116" cy="72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57356" y="0"/>
            <a:ext cx="605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kk-KZ" sz="4000" b="1" i="1" dirty="0" smtClean="0">
                <a:solidFill>
                  <a:srgbClr val="7030A0"/>
                </a:solidFill>
                <a:latin typeface="Franklin Gothic Book"/>
              </a:rPr>
              <a:t>Ойнайық та,ойлайық </a:t>
            </a:r>
            <a:endParaRPr lang="ru-RU" sz="4000" b="1" i="1" dirty="0">
              <a:solidFill>
                <a:srgbClr val="7030A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023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85720" y="855922"/>
            <a:ext cx="8358246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4400" b="1" dirty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1.Үш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түйеқұс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ұшып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келе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жатты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Аңшы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олардың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бірін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атып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Олардың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қаншасы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қалды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.?</a:t>
            </a: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kk-KZ" sz="2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тұйеқұстар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ұшпайды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Тауық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аяқпен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тұрғанда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кг, екі аяқпен тұрса, неше кг болады?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(3кг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3.Алманың жартысы неге ұқсас?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екінші жартысына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4.Кім барлық  тілде сөйлейді?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(жаңғырық)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5.Қандай ыдыстарға су құйылмайды.?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(су толы ыдысқа )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4" name="Picture 18" descr="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0"/>
            <a:ext cx="785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8" descr="k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58188" y="5286375"/>
            <a:ext cx="78581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32" descr="38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750992" cy="93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>
            <a:hlinkClick r:id="rId5" action="ppaction://hlinksldjump"/>
          </p:cNvPr>
          <p:cNvSpPr/>
          <p:nvPr/>
        </p:nvSpPr>
        <p:spPr>
          <a:xfrm>
            <a:off x="2000232" y="5857892"/>
            <a:ext cx="2643206" cy="71438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6736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1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0"/>
            <a:ext cx="807246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sz="3600" b="1" dirty="0" smtClean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Қателерді  анықта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sz="3600" b="1" dirty="0" smtClean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ln w="18000">
                <a:solidFill>
                  <a:srgbClr val="A5644E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0298" y="17859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142984"/>
            <a:ext cx="835824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 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компьютерде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істегенде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монитор мен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сканерді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қосамын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Тышқанмен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әріптерді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теріп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салу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сканерді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пайдаланамын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Компьютерге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мәтінді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енгізу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джойстикті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қолданамын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Ал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мәтінді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жүйелік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блокқа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қағаз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саламын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7" descr="00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14290"/>
            <a:ext cx="185735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00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7" descr="00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572140"/>
            <a:ext cx="171451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8545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компьютерде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істегенді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ұнатамын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Меніңше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суреттер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салу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ыңғайлы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программа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графикалық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редакторы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шығар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мен тек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сурет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салып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қана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қоймай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бөлігін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бояймын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осы программа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мәліметтерді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сақтаймын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dis1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429132"/>
            <a:ext cx="1879589" cy="2147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book37"/>
          <p:cNvPicPr>
            <a:picLocks noChangeAspect="1" noChangeArrowheads="1" noCrop="1"/>
          </p:cNvPicPr>
          <p:nvPr/>
        </p:nvPicPr>
        <p:blipFill>
          <a:blip r:embed="rId3" cstate="print">
            <a:lum bright="-18000"/>
          </a:blip>
          <a:srcRect/>
          <a:stretch>
            <a:fillRect/>
          </a:stretch>
        </p:blipFill>
        <p:spPr bwMode="auto">
          <a:xfrm>
            <a:off x="684213" y="5500701"/>
            <a:ext cx="2101837" cy="94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лево 4">
            <a:hlinkClick r:id="rId4" action="ppaction://hlinksldjump"/>
          </p:cNvPr>
          <p:cNvSpPr/>
          <p:nvPr/>
        </p:nvSpPr>
        <p:spPr>
          <a:xfrm>
            <a:off x="3714744" y="5500702"/>
            <a:ext cx="2357454" cy="1000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88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k-KZ" altLang="ru-RU" b="1" dirty="0" smtClean="0">
                <a:solidFill>
                  <a:srgbClr val="FF0000"/>
                </a:solidFill>
              </a:rPr>
              <a:t> “До-ми-но” ойыны</a:t>
            </a:r>
            <a:endParaRPr lang="ru-RU" altLang="ru-RU" b="1" dirty="0" smtClean="0">
              <a:solidFill>
                <a:srgbClr val="FF0000"/>
              </a:solidFill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4716463" y="1628775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altLang="ru-RU" sz="3600" b="1" smtClean="0">
                <a:solidFill>
                  <a:srgbClr val="000000"/>
                </a:solidFill>
                <a:latin typeface="Times New Roman" pitchFamily="18" charset="0"/>
              </a:rPr>
              <a:t>Пуск</a:t>
            </a:r>
            <a:endParaRPr lang="ru-RU" altLang="ru-RU" sz="3600" b="1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1258888" y="2708275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kk-KZ" altLang="ru-RU" sz="3600" b="1" dirty="0" smtClean="0">
                <a:solidFill>
                  <a:srgbClr val="000000"/>
                </a:solidFill>
                <a:latin typeface="Times New Roman" pitchFamily="18" charset="0"/>
              </a:rPr>
              <a:t>Программы</a:t>
            </a:r>
            <a:endParaRPr lang="ru-RU" altLang="ru-RU" sz="36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4572000" y="3141663"/>
            <a:ext cx="3744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000000"/>
                </a:solidFill>
                <a:latin typeface="Times New Roman" pitchFamily="18" charset="0"/>
              </a:rPr>
              <a:t>Стандартные</a:t>
            </a: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1403350" y="3573463"/>
            <a:ext cx="295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dirty="0" smtClean="0">
                <a:solidFill>
                  <a:srgbClr val="000000"/>
                </a:solidFill>
                <a:latin typeface="Times New Roman" pitchFamily="18" charset="0"/>
              </a:rPr>
              <a:t>Paint</a:t>
            </a:r>
            <a:endParaRPr lang="ru-RU" altLang="ru-RU" sz="36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755650" y="1628775"/>
            <a:ext cx="374491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000000"/>
                </a:solidFill>
                <a:latin typeface="Times New Roman" pitchFamily="18" charset="0"/>
              </a:rPr>
              <a:t>Пуск</a:t>
            </a:r>
          </a:p>
          <a:p>
            <a:pPr eaLnBrk="1" hangingPunct="1">
              <a:spcBef>
                <a:spcPct val="50000"/>
              </a:spcBef>
            </a:pPr>
            <a:endParaRPr lang="ru-RU" altLang="ru-RU" sz="36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64" name="Text Box 9"/>
          <p:cNvSpPr txBox="1">
            <a:spLocks noChangeArrowheads="1"/>
          </p:cNvSpPr>
          <p:nvPr/>
        </p:nvSpPr>
        <p:spPr bwMode="auto">
          <a:xfrm>
            <a:off x="3714744" y="3929066"/>
            <a:ext cx="44291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3600" b="1" dirty="0" smtClean="0">
                <a:solidFill>
                  <a:srgbClr val="000000"/>
                </a:solidFill>
                <a:latin typeface="Times New Roman" pitchFamily="18" charset="0"/>
              </a:rPr>
              <a:t>Microsoft   </a:t>
            </a:r>
            <a:r>
              <a:rPr lang="en-US" altLang="ru-RU" sz="3600" b="1" dirty="0" err="1" smtClean="0">
                <a:solidFill>
                  <a:srgbClr val="000000"/>
                </a:solidFill>
                <a:latin typeface="Times New Roman" pitchFamily="18" charset="0"/>
              </a:rPr>
              <a:t>Offise</a:t>
            </a:r>
            <a:endParaRPr lang="ru-RU" altLang="ru-RU" sz="36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9470" name="Group 7"/>
          <p:cNvGrpSpPr>
            <a:grpSpLocks/>
          </p:cNvGrpSpPr>
          <p:nvPr/>
        </p:nvGrpSpPr>
        <p:grpSpPr bwMode="auto">
          <a:xfrm>
            <a:off x="0" y="0"/>
            <a:ext cx="9180513" cy="6892925"/>
            <a:chOff x="0" y="-17"/>
            <a:chExt cx="5783" cy="4342"/>
          </a:xfrm>
        </p:grpSpPr>
        <p:grpSp>
          <p:nvGrpSpPr>
            <p:cNvPr id="19471" name="Group 8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19473" name="Picture 9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11" descr="пгшлпгш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9472" name="Picture 12" descr="пгшлпгш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Стрелка влево 19">
            <a:hlinkClick r:id="rId3" action="ppaction://hlinksldjump"/>
          </p:cNvPr>
          <p:cNvSpPr/>
          <p:nvPr/>
        </p:nvSpPr>
        <p:spPr>
          <a:xfrm>
            <a:off x="6715140" y="5857892"/>
            <a:ext cx="1643074" cy="78581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42910" y="5000636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Microsoft   </a:t>
            </a:r>
            <a:r>
              <a:rPr lang="en-US" altLang="ru-RU" sz="3200" b="1" dirty="0" err="1" smtClean="0">
                <a:solidFill>
                  <a:srgbClr val="000000"/>
                </a:solidFill>
                <a:latin typeface="Times New Roman" pitchFamily="18" charset="0"/>
              </a:rPr>
              <a:t>Offise</a:t>
            </a:r>
            <a:r>
              <a:rPr lang="en-US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  Word</a:t>
            </a:r>
            <a:endParaRPr lang="ru-RU" altLang="ru-RU" sz="32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0694" y="2214554"/>
            <a:ext cx="2433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kk-KZ" altLang="ru-RU" sz="3200" b="1" dirty="0" smtClean="0">
                <a:solidFill>
                  <a:srgbClr val="000000"/>
                </a:solidFill>
                <a:latin typeface="Times New Roman" pitchFamily="18" charset="0"/>
              </a:rPr>
              <a:t>Программы</a:t>
            </a:r>
            <a:endParaRPr lang="ru-RU" altLang="ru-RU" sz="32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653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35729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sz="4000" b="1" i="1" dirty="0" smtClean="0">
                <a:latin typeface="Times New Roman" pitchFamily="18" charset="0"/>
                <a:cs typeface="Times New Roman" pitchFamily="18" charset="0"/>
              </a:rPr>
              <a:t>“Танымдылық тарланы”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357298"/>
            <a:ext cx="9144000" cy="55007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Мұнда буынға бөлінген сөздерден  сөз құрастыру керек.</a:t>
            </a:r>
          </a:p>
          <a:p>
            <a:pPr algn="ctr"/>
            <a:r>
              <a:rPr lang="kk-KZ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Әр сөзге -1 ұпай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Волна 5"/>
          <p:cNvSpPr/>
          <p:nvPr/>
        </p:nvSpPr>
        <p:spPr>
          <a:xfrm>
            <a:off x="-108520" y="1428736"/>
            <a:ext cx="4394768" cy="4160504"/>
          </a:xfrm>
          <a:prstGeom prst="wave">
            <a:avLst>
              <a:gd name="adj1" fmla="val 5306"/>
              <a:gd name="adj2" fmla="val -1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1-ші топ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dirty="0" smtClean="0">
                <a:solidFill>
                  <a:prstClr val="black"/>
                </a:solidFill>
              </a:rPr>
              <a:t>   </a:t>
            </a: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Прин       мони</a:t>
            </a:r>
            <a:endParaRPr lang="en-US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Ақпа      шіру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Кө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бет      эле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фика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Мент      се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Қап       тү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    шық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Зету    су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Рет     рат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Тор         тер    </a:t>
            </a:r>
            <a:endParaRPr lang="ru-RU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4286248" y="1124744"/>
            <a:ext cx="4857752" cy="4968552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kk-KZ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2-ші топ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dirty="0" smtClean="0">
                <a:solidFill>
                  <a:prstClr val="black"/>
                </a:solidFill>
              </a:rPr>
              <a:t>      </a:t>
            </a:r>
            <a:r>
              <a:rPr lang="kk-KZ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Тыш       мә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Компью    лі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Мо        тау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Бас        как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Тус     тау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ды   Сақ  кета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флеш  жа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Ка    мет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Тер   дем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i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 дис  қан</a:t>
            </a:r>
            <a:endParaRPr lang="ru-RU" i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6723256"/>
      </p:ext>
    </p:extLst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196752"/>
            <a:ext cx="8731696" cy="475252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kk-KZ" sz="3600" b="1" i="1" dirty="0" smtClean="0">
                <a:solidFill>
                  <a:srgbClr val="002060"/>
                </a:solidFill>
              </a:rPr>
              <a:t>1 топ </a:t>
            </a:r>
          </a:p>
          <a:p>
            <a:pPr algn="ctr"/>
            <a:r>
              <a:rPr lang="kk-KZ" sz="3600" b="1" i="1" dirty="0" smtClean="0">
                <a:solidFill>
                  <a:srgbClr val="002060"/>
                </a:solidFill>
              </a:rPr>
              <a:t>Принтер ,монитор , ақпарат, көшіру,себет,элемент,қапшық, түзету, графика,сурет.</a:t>
            </a:r>
          </a:p>
          <a:p>
            <a:endParaRPr lang="kk-KZ" sz="3600" dirty="0"/>
          </a:p>
          <a:p>
            <a:pPr algn="ctr"/>
            <a:r>
              <a:rPr lang="kk-KZ" sz="3600" b="1" i="1" dirty="0" smtClean="0">
                <a:solidFill>
                  <a:srgbClr val="FF0000"/>
                </a:solidFill>
              </a:rPr>
              <a:t>2- топ</a:t>
            </a:r>
          </a:p>
          <a:p>
            <a:pPr algn="ctr"/>
            <a:r>
              <a:rPr lang="kk-KZ" sz="3600" b="1" i="1" dirty="0" smtClean="0">
                <a:solidFill>
                  <a:srgbClr val="FF0000"/>
                </a:solidFill>
              </a:rPr>
              <a:t>Тышқан,мәлімет,компьютер,бастау, сақтау,кактус,модем,флешка,жады,</a:t>
            </a:r>
          </a:p>
          <a:p>
            <a:pPr algn="ctr"/>
            <a:r>
              <a:rPr lang="kk-KZ" sz="3600" b="1" i="1" dirty="0" smtClean="0">
                <a:solidFill>
                  <a:srgbClr val="FF0000"/>
                </a:solidFill>
              </a:rPr>
              <a:t>дискета.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87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357158" y="1517397"/>
            <a:ext cx="849283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8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Жеңімпаздарды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  <a:p>
            <a:pPr algn="ctr">
              <a:defRPr/>
            </a:pPr>
            <a:r>
              <a:rPr lang="kk-KZ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құттықтаймыз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9300" y="0"/>
            <a:ext cx="1450975" cy="1944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-85736"/>
            <a:ext cx="1449387" cy="1943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4286250"/>
            <a:ext cx="2098675" cy="2019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1" name="Picture 11" descr="1680colourback_20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285720" y="0"/>
            <a:ext cx="8858279" cy="714356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8051"/>
              </a:avLst>
            </a:prstTxWarp>
          </a:bodyPr>
          <a:lstStyle/>
          <a:p>
            <a:pPr algn="ctr"/>
            <a:r>
              <a:rPr lang="ru-RU" sz="4000" b="1" i="1" kern="10" dirty="0" err="1"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Сайыс</a:t>
            </a:r>
            <a:r>
              <a:rPr lang="ru-RU" sz="4000" b="1" i="1" kern="10" dirty="0"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4000" b="1" i="1" kern="10" dirty="0" err="1"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шарты</a:t>
            </a:r>
            <a:r>
              <a:rPr lang="ru-RU" sz="4000" b="1" i="1" kern="10" dirty="0"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мен </a:t>
            </a:r>
            <a:r>
              <a:rPr lang="ru-RU" sz="4000" b="1" i="1" kern="10" dirty="0" err="1">
                <a:solidFill>
                  <a:srgbClr val="CC33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өтуі</a:t>
            </a:r>
            <a:endParaRPr lang="ru-RU" sz="4000" b="1" i="1" kern="10" dirty="0">
              <a:solidFill>
                <a:srgbClr val="CC33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5383" name="Group 23"/>
          <p:cNvGrpSpPr>
            <a:grpSpLocks/>
          </p:cNvGrpSpPr>
          <p:nvPr/>
        </p:nvGrpSpPr>
        <p:grpSpPr bwMode="auto">
          <a:xfrm>
            <a:off x="0" y="785794"/>
            <a:ext cx="7489825" cy="796924"/>
            <a:chOff x="521" y="1570"/>
            <a:chExt cx="4718" cy="318"/>
          </a:xfrm>
        </p:grpSpPr>
        <p:pic>
          <p:nvPicPr>
            <p:cNvPr id="15365" name="Picture 5" descr="30apr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570"/>
              <a:ext cx="4718" cy="3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76" name="Text Box 16">
              <a:hlinkClick r:id="" action="ppaction://noaction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1780" y="1607"/>
              <a:ext cx="147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32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5" action="ppaction://hlinksldjump"/>
                </a:rPr>
                <a:t>Таныстыру</a:t>
              </a:r>
              <a:endParaRPr lang="ru-RU" alt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  <p:pic>
        <p:nvPicPr>
          <p:cNvPr id="15377" name="Picture 17" descr="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7290" y="928670"/>
            <a:ext cx="642942" cy="5839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84" name="Group 24"/>
          <p:cNvGrpSpPr>
            <a:grpSpLocks/>
          </p:cNvGrpSpPr>
          <p:nvPr/>
        </p:nvGrpSpPr>
        <p:grpSpPr bwMode="auto">
          <a:xfrm>
            <a:off x="1074316" y="1648732"/>
            <a:ext cx="7489825" cy="814640"/>
            <a:chOff x="521" y="2023"/>
            <a:chExt cx="4718" cy="318"/>
          </a:xfrm>
        </p:grpSpPr>
        <p:pic>
          <p:nvPicPr>
            <p:cNvPr id="15372" name="Picture 12" descr="30apr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023"/>
              <a:ext cx="4718" cy="3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82" name="Text Box 22">
              <a:hlinkClick r:id="" action="ppaction://noaction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1618" y="2057"/>
              <a:ext cx="1895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32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7" action="ppaction://hlinksldjump"/>
                </a:rPr>
                <a:t>Техника дүкені</a:t>
              </a:r>
              <a:endParaRPr lang="ru-RU" altLang="ru-RU" sz="32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  <p:pic>
        <p:nvPicPr>
          <p:cNvPr id="15385" name="Picture 25" descr="2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00232" y="1785926"/>
            <a:ext cx="714380" cy="6307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30apr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15" y="3136045"/>
            <a:ext cx="7489825" cy="792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6" name="Text Box 26">
            <a:hlinkClick r:id="" action="ppaction://noaction">
              <a:snd r:embed="rId4" name="click.wav"/>
            </a:hlinkClick>
          </p:cNvPr>
          <p:cNvSpPr txBox="1">
            <a:spLocks noChangeArrowheads="1"/>
          </p:cNvSpPr>
          <p:nvPr/>
        </p:nvSpPr>
        <p:spPr bwMode="auto">
          <a:xfrm>
            <a:off x="3486153" y="3308515"/>
            <a:ext cx="40121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kk-KZ" altLang="ru-RU" sz="28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  <a:hlinkClick r:id="rId9" action="ppaction://hlinksldjump"/>
              </a:rPr>
              <a:t>Ойнайық  та,  ойлайық</a:t>
            </a:r>
            <a:endParaRPr lang="ru-RU" altLang="ru-RU" sz="2800" b="1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dern No. 20" pitchFamily="18" charset="0"/>
            </a:endParaRPr>
          </a:p>
        </p:txBody>
      </p:sp>
      <p:grpSp>
        <p:nvGrpSpPr>
          <p:cNvPr id="15394" name="Group 34"/>
          <p:cNvGrpSpPr>
            <a:grpSpLocks/>
          </p:cNvGrpSpPr>
          <p:nvPr/>
        </p:nvGrpSpPr>
        <p:grpSpPr bwMode="auto">
          <a:xfrm>
            <a:off x="571472" y="4071942"/>
            <a:ext cx="7489825" cy="771582"/>
            <a:chOff x="521" y="3385"/>
            <a:chExt cx="4718" cy="318"/>
          </a:xfrm>
        </p:grpSpPr>
        <p:pic>
          <p:nvPicPr>
            <p:cNvPr id="15374" name="Picture 14" descr="30apr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385"/>
              <a:ext cx="4718" cy="3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89" name="Text Box 29">
              <a:hlinkClick r:id="" action="ppaction://noaction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1974" y="3430"/>
              <a:ext cx="2289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3200" b="1" u="sng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0" action="ppaction://hlinksldjump"/>
                </a:rPr>
                <a:t>Қателерді </a:t>
              </a:r>
              <a:r>
                <a:rPr lang="kk-KZ" altLang="ru-RU" sz="3200" b="1" u="sng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</a:rPr>
                <a:t> анықта</a:t>
              </a:r>
            </a:p>
          </p:txBody>
        </p:sp>
      </p:grpSp>
      <p:pic>
        <p:nvPicPr>
          <p:cNvPr id="15380" name="Picture 20" descr="4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1736" y="3300333"/>
            <a:ext cx="1071570" cy="571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93" name="Group 33"/>
          <p:cNvGrpSpPr>
            <a:grpSpLocks/>
          </p:cNvGrpSpPr>
          <p:nvPr/>
        </p:nvGrpSpPr>
        <p:grpSpPr bwMode="auto">
          <a:xfrm>
            <a:off x="0" y="2357430"/>
            <a:ext cx="7489825" cy="860425"/>
            <a:chOff x="521" y="2478"/>
            <a:chExt cx="4718" cy="362"/>
          </a:xfrm>
        </p:grpSpPr>
        <p:pic>
          <p:nvPicPr>
            <p:cNvPr id="15375" name="Picture 15" descr="30apr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478"/>
              <a:ext cx="4718" cy="3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379" name="Picture 19" descr="3">
              <a:hlinkClick r:id="" action="ppaction://noaction">
                <a:snd r:embed="rId4" name="click.wav"/>
              </a:hlinkClick>
            </p:cNvPr>
            <p:cNvPicPr>
              <a:picLocks noChangeAspect="1" noChangeArrowheads="1" noCrop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8" y="2480"/>
              <a:ext cx="540" cy="36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92" name="Text Box 32">
              <a:hlinkClick r:id="" action="ppaction://noaction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1020" y="2507"/>
              <a:ext cx="3591" cy="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kk-KZ" altLang="ru-RU" sz="28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3" action="ppaction://hlinksldjump"/>
                </a:rPr>
                <a:t>Жеті жұрттың тілін </a:t>
              </a:r>
              <a:r>
                <a:rPr lang="kk-KZ" altLang="ru-RU" sz="28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3" action="ppaction://hlinksldjump"/>
                </a:rPr>
                <a:t>біл</a:t>
              </a:r>
              <a:r>
                <a:rPr lang="kk-KZ" altLang="ru-RU" sz="2800" b="1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3" action="ppaction://hlinksldjump"/>
                </a:rPr>
                <a:t>(полиглот</a:t>
              </a:r>
              <a:r>
                <a:rPr lang="kk-KZ" altLang="ru-RU" sz="28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3" action="ppaction://hlinksldjump"/>
                </a:rPr>
                <a:t>)</a:t>
              </a:r>
              <a:endParaRPr lang="kk-KZ" alt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00100" y="4286256"/>
            <a:ext cx="571503" cy="35719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kk-KZ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4" name="Picture 14" descr="30apr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7" y="4849688"/>
            <a:ext cx="7489825" cy="955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01906" y="5086771"/>
            <a:ext cx="56522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3200" b="1" i="0" u="sng" strike="noStrike" kern="0" cap="none" spc="0" normalizeH="0" baseline="0" noProof="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“</a:t>
            </a:r>
            <a:r>
              <a:rPr kumimoji="0" lang="kk-KZ" altLang="ru-RU" sz="3200" b="1" i="0" u="sng" strike="noStrike" kern="0" cap="none" spc="0" normalizeH="0" baseline="0" noProof="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  <a:hlinkClick r:id="rId14" action="ppaction://hlinksldjump"/>
              </a:rPr>
              <a:t>До-ми-но</a:t>
            </a:r>
            <a:r>
              <a:rPr kumimoji="0" lang="kk-KZ" altLang="ru-RU" sz="3200" b="1" i="0" u="sng" strike="noStrike" kern="0" cap="none" spc="0" normalizeH="0" baseline="0" noProof="0" dirty="0" smtClean="0">
                <a:ln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” ойыны</a:t>
            </a:r>
            <a:endParaRPr kumimoji="0" lang="ru-RU" sz="1200" b="1" i="0" u="sng" strike="noStrike" kern="0" cap="none" spc="0" normalizeH="0" baseline="0" noProof="0" dirty="0" smtClean="0"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4246" y="4849688"/>
            <a:ext cx="79766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kk-KZ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6</a:t>
            </a:r>
            <a:endParaRPr lang="ru-RU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7" name="Group 34"/>
          <p:cNvGrpSpPr>
            <a:grpSpLocks/>
          </p:cNvGrpSpPr>
          <p:nvPr/>
        </p:nvGrpSpPr>
        <p:grpSpPr bwMode="auto">
          <a:xfrm>
            <a:off x="357158" y="5857892"/>
            <a:ext cx="7489827" cy="771582"/>
            <a:chOff x="521" y="3385"/>
            <a:chExt cx="4718" cy="318"/>
          </a:xfrm>
        </p:grpSpPr>
        <p:pic>
          <p:nvPicPr>
            <p:cNvPr id="28" name="Picture 14" descr="30apr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3385"/>
              <a:ext cx="4718" cy="31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 Box 29">
              <a:hlinkClick r:id="" action="ppaction://noaction">
                <a:snd r:embed="rId4" name="click.wav"/>
              </a:hlinkClick>
            </p:cNvPr>
            <p:cNvSpPr txBox="1">
              <a:spLocks noChangeArrowheads="1"/>
            </p:cNvSpPr>
            <p:nvPr/>
          </p:nvSpPr>
          <p:spPr bwMode="auto">
            <a:xfrm>
              <a:off x="1974" y="3430"/>
              <a:ext cx="2985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kk-KZ" altLang="ru-RU" sz="3200" b="1" u="sng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odern No. 20" pitchFamily="18" charset="0"/>
                  <a:hlinkClick r:id="rId15" action="ppaction://hlinksldjump"/>
                </a:rPr>
                <a:t>Танымдылық  тарланы </a:t>
              </a:r>
              <a:endParaRPr lang="kk-KZ" altLang="ru-RU" sz="32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dern No. 20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85918" y="6000768"/>
            <a:ext cx="357190" cy="58477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kk-KZ" sz="3200" dirty="0" smtClean="0">
                <a:solidFill>
                  <a:srgbClr val="0070C0"/>
                </a:solidFill>
              </a:rPr>
              <a:t>7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58879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AutoShape 6"/>
          <p:cNvSpPr>
            <a:spLocks noChangeArrowheads="1"/>
          </p:cNvSpPr>
          <p:nvPr/>
        </p:nvSpPr>
        <p:spPr bwMode="auto">
          <a:xfrm rot="5400000">
            <a:off x="3298409" y="-3369903"/>
            <a:ext cx="2571768" cy="8740022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CurveUp">
              <a:avLst>
                <a:gd name="adj" fmla="val 48677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500" b="1" i="1" dirty="0">
              <a:solidFill>
                <a:srgbClr val="0000FF"/>
              </a:solidFill>
              <a:latin typeface="Franklin Gothic Book"/>
            </a:endParaRP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 flipH="1">
            <a:off x="1071538" y="4500570"/>
            <a:ext cx="6500858" cy="18002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>
            <a:prstTxWarp prst="textCurveUp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500" b="1" i="1" dirty="0">
              <a:solidFill>
                <a:srgbClr val="0000FF"/>
              </a:solidFill>
              <a:latin typeface="Franklin Gothic Book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 flipH="1">
            <a:off x="939491" y="2571744"/>
            <a:ext cx="6357982" cy="1800225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2500" b="1" i="1" dirty="0">
              <a:solidFill>
                <a:srgbClr val="0000FF"/>
              </a:solidFill>
              <a:latin typeface="Franklin Gothic Book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14290"/>
            <a:ext cx="7358113" cy="14287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5400" b="1" dirty="0" err="1" smtClean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Book"/>
              </a:rPr>
              <a:t>Таныстыру</a:t>
            </a:r>
            <a:r>
              <a:rPr lang="ru-RU" sz="5400" b="1" dirty="0" smtClean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Book"/>
              </a:rPr>
              <a:t> </a:t>
            </a:r>
            <a:endParaRPr lang="ru-RU" sz="5400" b="1" dirty="0">
              <a:ln w="18000">
                <a:solidFill>
                  <a:srgbClr val="A5644E">
                    <a:satMod val="140000"/>
                  </a:srgb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6302" y="2810136"/>
            <a:ext cx="678660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8000" b="1" i="1" dirty="0" smtClean="0">
                <a:ln w="24500" cmpd="dbl">
                  <a:solidFill>
                    <a:srgbClr val="A5644E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Franklin Gothic Book"/>
              </a:rPr>
              <a:t>Монитор </a:t>
            </a:r>
            <a:endParaRPr lang="ru-RU" sz="8000" b="1" i="1" dirty="0">
              <a:ln w="24500" cmpd="dbl">
                <a:solidFill>
                  <a:srgbClr val="A5644E">
                    <a:shade val="85000"/>
                    <a:satMod val="155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Franklin Gothic Book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87271" y="4800517"/>
            <a:ext cx="52693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kk-KZ" sz="8000" b="1" dirty="0" smtClean="0">
                <a:ln w="18000">
                  <a:solidFill>
                    <a:srgbClr val="A5644E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Book"/>
              </a:rPr>
              <a:t>Процессор </a:t>
            </a:r>
            <a:endParaRPr lang="ru-RU" sz="8000" b="1" dirty="0">
              <a:ln w="18000">
                <a:solidFill>
                  <a:srgbClr val="A5644E">
                    <a:satMod val="140000"/>
                  </a:srgb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ranklin Gothic Boo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9833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230128"/>
            <a:ext cx="2520280" cy="936105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1-топ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986050"/>
            <a:ext cx="2589549" cy="93078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k-K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kk-KZ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-топ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5720" y="2285992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Монитор </a:t>
            </a:r>
            <a:r>
              <a:rPr lang="en-US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7576" y="2132856"/>
            <a:ext cx="38164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Процессор</a:t>
            </a:r>
            <a:r>
              <a:rPr lang="kk-KZ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0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E:\Рауан\2012_2013_учебный год\2_полугодие_2012_2013\материалы_с Интернета\ШАБЛОНЫ\анимация\компьютеры\komp42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100138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2910" y="-142900"/>
            <a:ext cx="8143875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2</a:t>
            </a:r>
            <a:r>
              <a:rPr lang="kk-KZ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kk-KZ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тур. Техника дүкені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220" name="Содержимое 2"/>
          <p:cNvSpPr txBox="1">
            <a:spLocks/>
          </p:cNvSpPr>
          <p:nvPr/>
        </p:nvSpPr>
        <p:spPr bwMode="auto">
          <a:xfrm>
            <a:off x="1714480" y="928670"/>
            <a:ext cx="7143750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000" dirty="0" smtClean="0">
                <a:cs typeface="Arial" charset="0"/>
              </a:rPr>
              <a:t> Әр </a:t>
            </a:r>
            <a:r>
              <a:rPr lang="kk-KZ" sz="3000" dirty="0">
                <a:cs typeface="Arial" charset="0"/>
              </a:rPr>
              <a:t>топтан кезекпе-кезек бір оқушыдан шығып, техника дүкеніне барады</a:t>
            </a:r>
            <a:r>
              <a:rPr lang="kk-KZ" sz="3000" dirty="0" smtClean="0">
                <a:cs typeface="Arial" charset="0"/>
              </a:rPr>
              <a:t>.</a:t>
            </a:r>
          </a:p>
          <a:p>
            <a:pPr algn="just">
              <a:spcBef>
                <a:spcPct val="20000"/>
              </a:spcBef>
            </a:pPr>
            <a:endParaRPr lang="kk-KZ" sz="800" dirty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000" dirty="0">
                <a:cs typeface="Arial" charset="0"/>
              </a:rPr>
              <a:t> </a:t>
            </a:r>
            <a:r>
              <a:rPr lang="kk-KZ" sz="3000" dirty="0" smtClean="0">
                <a:cs typeface="Arial" charset="0"/>
              </a:rPr>
              <a:t> Дүкеннен </a:t>
            </a:r>
            <a:r>
              <a:rPr lang="kk-KZ" sz="3000" dirty="0">
                <a:cs typeface="Arial" charset="0"/>
              </a:rPr>
              <a:t>өзіне қажетті техниканы сұрайды</a:t>
            </a:r>
            <a:r>
              <a:rPr lang="kk-KZ" sz="3000" dirty="0" smtClean="0">
                <a:cs typeface="Arial" charset="0"/>
              </a:rPr>
              <a:t>.</a:t>
            </a:r>
          </a:p>
          <a:p>
            <a:pPr algn="just">
              <a:spcBef>
                <a:spcPct val="20000"/>
              </a:spcBef>
            </a:pPr>
            <a:endParaRPr lang="kk-KZ" sz="800" dirty="0" smtClean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000" dirty="0" smtClean="0">
                <a:cs typeface="Arial" charset="0"/>
              </a:rPr>
              <a:t> Қажетті </a:t>
            </a:r>
            <a:r>
              <a:rPr lang="kk-KZ" sz="3000" dirty="0">
                <a:cs typeface="Arial" charset="0"/>
              </a:rPr>
              <a:t>затты сатып алу үшін дүкеншінің сұрақтарына жауап береді. </a:t>
            </a:r>
            <a:endParaRPr lang="kk-KZ" sz="3000" dirty="0" smtClean="0">
              <a:cs typeface="Arial" charset="0"/>
            </a:endParaRPr>
          </a:p>
          <a:p>
            <a:pPr algn="just">
              <a:spcBef>
                <a:spcPct val="20000"/>
              </a:spcBef>
            </a:pPr>
            <a:endParaRPr lang="kk-KZ" sz="800" dirty="0">
              <a:cs typeface="Arial" charset="0"/>
            </a:endParaRPr>
          </a:p>
          <a:p>
            <a:pPr algn="just">
              <a:spcBef>
                <a:spcPct val="20000"/>
              </a:spcBef>
              <a:buFont typeface="Arial" charset="0"/>
              <a:buChar char="•"/>
            </a:pPr>
            <a:r>
              <a:rPr lang="kk-KZ" sz="3000" dirty="0" smtClean="0">
                <a:cs typeface="Arial" charset="0"/>
              </a:rPr>
              <a:t>Әр </a:t>
            </a:r>
            <a:r>
              <a:rPr lang="kk-KZ" sz="3000" dirty="0">
                <a:cs typeface="Arial" charset="0"/>
              </a:rPr>
              <a:t>топтың сатып алған техникасының </a:t>
            </a:r>
            <a:r>
              <a:rPr lang="kk-KZ" sz="3000" dirty="0" smtClean="0">
                <a:cs typeface="Arial" charset="0"/>
              </a:rPr>
              <a:t>санына және берген жауаптарына                                     	байланысты </a:t>
            </a:r>
            <a:r>
              <a:rPr lang="kk-KZ" sz="3000" dirty="0">
                <a:cs typeface="Arial" charset="0"/>
              </a:rPr>
              <a:t>ұпай қосылады.</a:t>
            </a:r>
          </a:p>
        </p:txBody>
      </p:sp>
      <p:sp>
        <p:nvSpPr>
          <p:cNvPr id="7" name="Стрелка вправо 6">
            <a:hlinkClick r:id="rId5" action="ppaction://hlinksldjump"/>
          </p:cNvPr>
          <p:cNvSpPr/>
          <p:nvPr/>
        </p:nvSpPr>
        <p:spPr>
          <a:xfrm>
            <a:off x="357158" y="5857892"/>
            <a:ext cx="1285884" cy="10001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590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4" descr="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1" y="350043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000" dirty="0"/>
              <a:t>Техника </a:t>
            </a:r>
            <a:r>
              <a:rPr lang="kk-KZ" sz="4000" dirty="0" smtClean="0"/>
              <a:t>дүкені- 1 топ</a:t>
            </a:r>
            <a:endParaRPr lang="ru-RU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763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dirty="0"/>
              <a:t>1. </a:t>
            </a:r>
            <a:r>
              <a:rPr lang="ru-RU" altLang="ru-RU" sz="2800" dirty="0" err="1"/>
              <a:t>Белгілі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бір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атпен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сақталатын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ақпараттар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жиыны</a:t>
            </a:r>
            <a:r>
              <a:rPr lang="ru-RU" altLang="ru-RU" sz="2800" dirty="0"/>
              <a:t>. </a:t>
            </a:r>
            <a:endParaRPr lang="kk-KZ" altLang="ru-RU" sz="2800" dirty="0"/>
          </a:p>
          <a:p>
            <a:pPr>
              <a:lnSpc>
                <a:spcPct val="80000"/>
              </a:lnSpc>
            </a:pPr>
            <a:r>
              <a:rPr lang="kk-KZ" altLang="ru-RU" sz="2800" dirty="0"/>
              <a:t>2. Windows-та өшірілген файлдар қайда жіберіледі? </a:t>
            </a:r>
            <a:endParaRPr lang="ru-MO" altLang="ru-RU" sz="2800" dirty="0"/>
          </a:p>
          <a:p>
            <a:pPr>
              <a:lnSpc>
                <a:spcPct val="80000"/>
              </a:lnSpc>
            </a:pPr>
            <a:r>
              <a:rPr lang="ru-MO" altLang="ru-RU" sz="2800" dirty="0"/>
              <a:t>3. </a:t>
            </a:r>
            <a:r>
              <a:rPr lang="ru-RU" altLang="ru-RU" sz="2800" dirty="0" err="1"/>
              <a:t>Ақпараттық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процестерді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зерттейтін</a:t>
            </a:r>
            <a:r>
              <a:rPr lang="ru-RU" altLang="ru-RU" sz="2800" dirty="0"/>
              <a:t> </a:t>
            </a:r>
            <a:r>
              <a:rPr lang="ru-RU" altLang="ru-RU" sz="2800" dirty="0" err="1"/>
              <a:t>ғылым</a:t>
            </a:r>
            <a:r>
              <a:rPr lang="ru-RU" altLang="ru-RU" sz="2800" dirty="0"/>
              <a:t> 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4. </a:t>
            </a:r>
            <a:r>
              <a:rPr lang="ru-RU" altLang="ru-RU" sz="2800" dirty="0" err="1"/>
              <a:t>Компьютердің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басты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бөлігі</a:t>
            </a:r>
            <a:r>
              <a:rPr lang="ru-RU" altLang="ru-RU" sz="2800" dirty="0"/>
              <a:t>, </a:t>
            </a:r>
            <a:r>
              <a:rPr lang="ru-RU" altLang="ru-RU" sz="2800" dirty="0" err="1"/>
              <a:t>миы</a:t>
            </a:r>
            <a:r>
              <a:rPr lang="ru-RU" altLang="ru-RU" sz="2800" dirty="0"/>
              <a:t>  </a:t>
            </a:r>
          </a:p>
          <a:p>
            <a:pPr>
              <a:lnSpc>
                <a:spcPct val="80000"/>
              </a:lnSpc>
            </a:pPr>
            <a:r>
              <a:rPr lang="ru-RU" altLang="ru-RU" sz="2800" dirty="0"/>
              <a:t>5. Алгоритм </a:t>
            </a:r>
            <a:r>
              <a:rPr lang="ru-RU" altLang="ru-RU" sz="2800" dirty="0" err="1"/>
              <a:t>атауы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кімнің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есімімен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байланысты</a:t>
            </a:r>
            <a:r>
              <a:rPr lang="ru-RU" altLang="ru-RU" sz="2800" dirty="0"/>
              <a:t>? </a:t>
            </a:r>
            <a:endParaRPr lang="ru-MO" altLang="ru-RU" sz="2800" dirty="0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56325" y="1772816"/>
            <a:ext cx="28797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k-KZ" altLang="ru-RU" sz="2400" dirty="0">
                <a:solidFill>
                  <a:srgbClr val="008000"/>
                </a:solidFill>
              </a:rPr>
              <a:t>Файл</a:t>
            </a:r>
            <a:endParaRPr lang="kk-KZ" altLang="ru-RU" sz="1200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kk-KZ" altLang="ru-RU" sz="1200" dirty="0">
              <a:solidFill>
                <a:srgbClr val="008000"/>
              </a:solidFill>
            </a:endParaRPr>
          </a:p>
          <a:p>
            <a:r>
              <a:rPr lang="kk-KZ" altLang="ru-RU" sz="2400" dirty="0">
                <a:solidFill>
                  <a:srgbClr val="008000"/>
                </a:solidFill>
              </a:rPr>
              <a:t>Себет</a:t>
            </a:r>
          </a:p>
          <a:p>
            <a:endParaRPr lang="kk-KZ" altLang="ru-RU" sz="1200" dirty="0">
              <a:solidFill>
                <a:srgbClr val="008000"/>
              </a:solidFill>
            </a:endParaRPr>
          </a:p>
          <a:p>
            <a:r>
              <a:rPr lang="kk-KZ" altLang="ru-RU" sz="2400" dirty="0">
                <a:solidFill>
                  <a:srgbClr val="008000"/>
                </a:solidFill>
              </a:rPr>
              <a:t>Информатика</a:t>
            </a:r>
          </a:p>
          <a:p>
            <a:endParaRPr lang="kk-KZ" altLang="ru-RU" sz="1200" dirty="0"/>
          </a:p>
          <a:p>
            <a:r>
              <a:rPr lang="kk-KZ" altLang="ru-RU" sz="2400" dirty="0">
                <a:solidFill>
                  <a:srgbClr val="008000"/>
                </a:solidFill>
              </a:rPr>
              <a:t>Процессор</a:t>
            </a:r>
          </a:p>
          <a:p>
            <a:endParaRPr lang="kk-KZ" altLang="ru-RU" sz="1200" dirty="0">
              <a:solidFill>
                <a:srgbClr val="008000"/>
              </a:solidFill>
            </a:endParaRPr>
          </a:p>
          <a:p>
            <a:r>
              <a:rPr lang="kk-KZ" altLang="ru-RU" sz="2400" dirty="0">
                <a:solidFill>
                  <a:srgbClr val="008000"/>
                </a:solidFill>
              </a:rPr>
              <a:t>Әл-Хорезми</a:t>
            </a:r>
          </a:p>
          <a:p>
            <a:endParaRPr lang="kk-KZ" altLang="ru-RU" sz="2400" dirty="0">
              <a:solidFill>
                <a:srgbClr val="008000"/>
              </a:solidFill>
            </a:endParaRPr>
          </a:p>
        </p:txBody>
      </p:sp>
      <p:grpSp>
        <p:nvGrpSpPr>
          <p:cNvPr id="5126" name="Group 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5127" name="Group 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5128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29" name="Picture 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0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131" name="Picture 11" descr="пгшлпг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10096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4" descr="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000" dirty="0"/>
              <a:t>Техника </a:t>
            </a:r>
            <a:r>
              <a:rPr lang="kk-KZ" sz="4000" dirty="0" smtClean="0"/>
              <a:t>дүкені- 1 топ</a:t>
            </a:r>
            <a:endParaRPr lang="ru-RU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43038"/>
            <a:ext cx="5112568" cy="493829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MO" altLang="ru-RU" sz="2000" dirty="0" smtClean="0"/>
          </a:p>
          <a:p>
            <a:pPr lvl="0">
              <a:lnSpc>
                <a:spcPct val="80000"/>
              </a:lnSpc>
            </a:pPr>
            <a:r>
              <a:rPr lang="ru-MO" altLang="ru-RU" sz="2800" dirty="0">
                <a:solidFill>
                  <a:prstClr val="black"/>
                </a:solidFill>
              </a:rPr>
              <a:t>6. Монитор мен </a:t>
            </a:r>
            <a:r>
              <a:rPr lang="ru-MO" altLang="ru-RU" sz="2800" dirty="0" err="1">
                <a:solidFill>
                  <a:prstClr val="black"/>
                </a:solidFill>
              </a:rPr>
              <a:t>адамның</a:t>
            </a:r>
            <a:r>
              <a:rPr lang="ru-MO" altLang="ru-RU" sz="2800" dirty="0">
                <a:solidFill>
                  <a:prstClr val="black"/>
                </a:solidFill>
              </a:rPr>
              <a:t> </a:t>
            </a:r>
            <a:r>
              <a:rPr lang="ru-MO" altLang="ru-RU" sz="2800" dirty="0" err="1">
                <a:solidFill>
                  <a:prstClr val="black"/>
                </a:solidFill>
              </a:rPr>
              <a:t>арақашықтығы</a:t>
            </a:r>
            <a:r>
              <a:rPr lang="ru-MO" altLang="ru-RU" sz="2800" dirty="0">
                <a:solidFill>
                  <a:prstClr val="black"/>
                </a:solidFill>
              </a:rPr>
              <a:t> </a:t>
            </a:r>
            <a:r>
              <a:rPr lang="ru-MO" altLang="ru-RU" sz="2800" dirty="0" err="1">
                <a:solidFill>
                  <a:prstClr val="black"/>
                </a:solidFill>
              </a:rPr>
              <a:t>неше</a:t>
            </a:r>
            <a:r>
              <a:rPr lang="ru-MO" altLang="ru-RU" sz="2800" dirty="0">
                <a:solidFill>
                  <a:prstClr val="black"/>
                </a:solidFill>
              </a:rPr>
              <a:t> см?  </a:t>
            </a:r>
          </a:p>
          <a:p>
            <a:pPr lvl="0">
              <a:lnSpc>
                <a:spcPct val="80000"/>
              </a:lnSpc>
            </a:pPr>
            <a:r>
              <a:rPr lang="ru-MO" altLang="ru-RU" sz="2800" dirty="0">
                <a:solidFill>
                  <a:prstClr val="black"/>
                </a:solidFill>
              </a:rPr>
              <a:t>7. </a:t>
            </a:r>
            <a:r>
              <a:rPr lang="ru-RU" altLang="ru-RU" sz="2800" dirty="0">
                <a:solidFill>
                  <a:prstClr val="black"/>
                </a:solidFill>
              </a:rPr>
              <a:t>1М </a:t>
            </a:r>
            <a:r>
              <a:rPr lang="ru-RU" altLang="ru-RU" sz="2800" dirty="0" err="1">
                <a:solidFill>
                  <a:prstClr val="black"/>
                </a:solidFill>
              </a:rPr>
              <a:t>байтта</a:t>
            </a:r>
            <a:r>
              <a:rPr lang="ru-RU" altLang="ru-RU" sz="2800" dirty="0">
                <a:solidFill>
                  <a:prstClr val="black"/>
                </a:solidFill>
              </a:rPr>
              <a:t> </a:t>
            </a:r>
            <a:r>
              <a:rPr lang="ru-RU" altLang="ru-RU" sz="2800" dirty="0" err="1">
                <a:solidFill>
                  <a:prstClr val="black"/>
                </a:solidFill>
              </a:rPr>
              <a:t>қанша</a:t>
            </a:r>
            <a:r>
              <a:rPr lang="ru-RU" altLang="ru-RU" sz="2800" dirty="0">
                <a:solidFill>
                  <a:prstClr val="black"/>
                </a:solidFill>
              </a:rPr>
              <a:t> К байт бар? </a:t>
            </a:r>
            <a:endParaRPr lang="ru-MO" altLang="ru-RU" sz="2400" dirty="0" smtClean="0"/>
          </a:p>
          <a:p>
            <a:pPr>
              <a:lnSpc>
                <a:spcPct val="80000"/>
              </a:lnSpc>
            </a:pPr>
            <a:r>
              <a:rPr lang="ru-MO" altLang="ru-RU" sz="2400" dirty="0" smtClean="0"/>
              <a:t>8. </a:t>
            </a:r>
            <a:r>
              <a:rPr lang="ru-MO" altLang="ru-RU" sz="2400" dirty="0" err="1"/>
              <a:t>Экранда</a:t>
            </a:r>
            <a:r>
              <a:rPr lang="ru-MO" altLang="ru-RU" sz="2400" dirty="0"/>
              <a:t> </a:t>
            </a:r>
            <a:r>
              <a:rPr lang="ru-MO" altLang="ru-RU" sz="2400" dirty="0" err="1"/>
              <a:t>жыпылықтап</a:t>
            </a:r>
            <a:r>
              <a:rPr lang="ru-MO" altLang="ru-RU" sz="2400" dirty="0"/>
              <a:t> </a:t>
            </a:r>
            <a:r>
              <a:rPr lang="ru-MO" altLang="ru-RU" sz="2400" dirty="0" err="1"/>
              <a:t>тұратын</a:t>
            </a:r>
            <a:r>
              <a:rPr lang="ru-MO" altLang="ru-RU" sz="2400" dirty="0"/>
              <a:t> </a:t>
            </a:r>
            <a:r>
              <a:rPr lang="ru-MO" altLang="ru-RU" sz="2400" dirty="0" err="1"/>
              <a:t>тік</a:t>
            </a:r>
            <a:r>
              <a:rPr lang="ru-MO" altLang="ru-RU" sz="2400" dirty="0"/>
              <a:t> </a:t>
            </a:r>
            <a:r>
              <a:rPr lang="ru-MO" altLang="ru-RU" sz="2400" dirty="0" err="1"/>
              <a:t>сызықша</a:t>
            </a:r>
            <a:endParaRPr lang="ru-MO" altLang="ru-RU" sz="2400" dirty="0"/>
          </a:p>
          <a:p>
            <a:pPr>
              <a:lnSpc>
                <a:spcPct val="80000"/>
              </a:lnSpc>
            </a:pPr>
            <a:r>
              <a:rPr lang="ru-MO" altLang="ru-RU" sz="2400" dirty="0" smtClean="0"/>
              <a:t>9. </a:t>
            </a:r>
            <a:r>
              <a:rPr lang="ru-MO" altLang="ru-RU" sz="2400" dirty="0" err="1"/>
              <a:t>Пернетақтада</a:t>
            </a:r>
            <a:r>
              <a:rPr lang="ru-MO" altLang="ru-RU" sz="2400" dirty="0"/>
              <a:t> </a:t>
            </a:r>
            <a:r>
              <a:rPr lang="ru-MO" altLang="ru-RU" sz="2400" dirty="0" err="1"/>
              <a:t>қанша</a:t>
            </a:r>
            <a:r>
              <a:rPr lang="ru-MO" altLang="ru-RU" sz="2400" dirty="0"/>
              <a:t> </a:t>
            </a:r>
            <a:r>
              <a:rPr lang="ru-MO" altLang="ru-RU" sz="2400" dirty="0" err="1"/>
              <a:t>функионалдық</a:t>
            </a:r>
            <a:r>
              <a:rPr lang="ru-MO" altLang="ru-RU" sz="2400" dirty="0"/>
              <a:t> </a:t>
            </a:r>
            <a:r>
              <a:rPr lang="ru-MO" altLang="ru-RU" sz="2400" dirty="0" err="1"/>
              <a:t>перне</a:t>
            </a:r>
            <a:r>
              <a:rPr lang="ru-MO" altLang="ru-RU" sz="2400" dirty="0"/>
              <a:t> бар? </a:t>
            </a:r>
          </a:p>
          <a:p>
            <a:pPr>
              <a:lnSpc>
                <a:spcPct val="80000"/>
              </a:lnSpc>
            </a:pPr>
            <a:r>
              <a:rPr lang="kk-KZ" altLang="ru-RU" sz="2400" dirty="0" smtClean="0"/>
              <a:t>10. </a:t>
            </a:r>
            <a:r>
              <a:rPr lang="kk-KZ" altLang="ru-RU" sz="2400" dirty="0"/>
              <a:t>Қағаздағы көріністі экранға түсіруші</a:t>
            </a:r>
            <a:r>
              <a:rPr lang="kk-KZ" altLang="ru-RU" sz="2400" dirty="0" smtClean="0"/>
              <a:t>?</a:t>
            </a:r>
            <a:endParaRPr lang="ru-MO" altLang="ru-RU" sz="2400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156176" y="1772816"/>
            <a:ext cx="274652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kk-KZ" altLang="ru-RU" sz="220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kk-KZ" altLang="ru-RU" sz="2400" dirty="0">
                <a:solidFill>
                  <a:srgbClr val="008000"/>
                </a:solidFill>
              </a:rPr>
              <a:t>60-70 см</a:t>
            </a:r>
          </a:p>
          <a:p>
            <a:pPr marL="0" lvl="0" indent="0">
              <a:spcBef>
                <a:spcPct val="0"/>
              </a:spcBef>
              <a:buNone/>
            </a:pPr>
            <a:endParaRPr lang="kk-KZ" altLang="ru-RU" sz="2400" dirty="0" smtClean="0">
              <a:solidFill>
                <a:srgbClr val="008000"/>
              </a:solidFill>
            </a:endParaRPr>
          </a:p>
          <a:p>
            <a:pPr>
              <a:spcBef>
                <a:spcPct val="0"/>
              </a:spcBef>
            </a:pPr>
            <a:r>
              <a:rPr lang="kk-KZ" altLang="ru-RU" sz="2400" dirty="0" smtClean="0">
                <a:solidFill>
                  <a:srgbClr val="008000"/>
                </a:solidFill>
              </a:rPr>
              <a:t>1024 Кбайт</a:t>
            </a:r>
            <a:endParaRPr lang="kk-KZ" altLang="ru-RU" sz="2200" dirty="0" smtClean="0">
              <a:solidFill>
                <a:srgbClr val="008000"/>
              </a:solidFill>
            </a:endParaRPr>
          </a:p>
          <a:p>
            <a:r>
              <a:rPr lang="kk-KZ" altLang="ru-RU" sz="2200" dirty="0" smtClean="0">
                <a:solidFill>
                  <a:srgbClr val="008000"/>
                </a:solidFill>
              </a:rPr>
              <a:t>Курсор</a:t>
            </a:r>
            <a:endParaRPr lang="kk-KZ" altLang="ru-RU" sz="2200" dirty="0">
              <a:solidFill>
                <a:srgbClr val="008000"/>
              </a:solidFill>
            </a:endParaRPr>
          </a:p>
          <a:p>
            <a:endParaRPr lang="en-US" altLang="ru-RU" sz="1200" dirty="0">
              <a:solidFill>
                <a:srgbClr val="008000"/>
              </a:solidFill>
            </a:endParaRPr>
          </a:p>
          <a:p>
            <a:r>
              <a:rPr lang="kk-KZ" altLang="ru-RU" sz="2200" dirty="0">
                <a:solidFill>
                  <a:srgbClr val="008000"/>
                </a:solidFill>
              </a:rPr>
              <a:t>12</a:t>
            </a:r>
          </a:p>
          <a:p>
            <a:endParaRPr lang="en-US" altLang="ru-RU" sz="1000" dirty="0">
              <a:solidFill>
                <a:srgbClr val="008000"/>
              </a:solidFill>
            </a:endParaRPr>
          </a:p>
          <a:p>
            <a:r>
              <a:rPr lang="kk-KZ" altLang="ru-RU" sz="2200" dirty="0" smtClean="0">
                <a:solidFill>
                  <a:srgbClr val="008000"/>
                </a:solidFill>
              </a:rPr>
              <a:t>Сканер</a:t>
            </a:r>
            <a:endParaRPr lang="kk-KZ" altLang="ru-RU" sz="2200" dirty="0">
              <a:solidFill>
                <a:srgbClr val="008000"/>
              </a:solidFill>
            </a:endParaRPr>
          </a:p>
          <a:p>
            <a:endParaRPr lang="en-US" altLang="ru-RU" sz="1000" dirty="0">
              <a:solidFill>
                <a:srgbClr val="008000"/>
              </a:solidFill>
            </a:endParaRPr>
          </a:p>
        </p:txBody>
      </p:sp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6152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3" name="Picture 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54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55" name="Picture 11" descr="пгшлпг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795668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4" descr="0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000" dirty="0"/>
              <a:t>Техника </a:t>
            </a:r>
            <a:r>
              <a:rPr lang="kk-KZ" sz="4000" dirty="0" smtClean="0"/>
              <a:t>дүкені-2 топ</a:t>
            </a:r>
            <a:endParaRPr lang="ru-RU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94300" cy="49244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ru-RU" sz="2800" dirty="0" smtClean="0"/>
              <a:t>1</a:t>
            </a:r>
            <a:r>
              <a:rPr lang="ru-MO" altLang="ru-RU" sz="2800" dirty="0" smtClean="0"/>
              <a:t>. </a:t>
            </a:r>
            <a:r>
              <a:rPr lang="ru-MO" altLang="ru-RU" sz="2800" dirty="0" err="1"/>
              <a:t>Файлдар</a:t>
            </a:r>
            <a:r>
              <a:rPr lang="ru-MO" altLang="ru-RU" sz="2800" dirty="0"/>
              <a:t> </a:t>
            </a:r>
            <a:r>
              <a:rPr lang="ru-MO" altLang="ru-RU" sz="2800" dirty="0" err="1"/>
              <a:t>жиыны</a:t>
            </a:r>
            <a:r>
              <a:rPr lang="ru-MO" altLang="ru-RU" sz="2800" dirty="0"/>
              <a:t>.</a:t>
            </a:r>
          </a:p>
          <a:p>
            <a:pPr>
              <a:lnSpc>
                <a:spcPct val="80000"/>
              </a:lnSpc>
            </a:pPr>
            <a:r>
              <a:rPr lang="ru-MO" altLang="ru-RU" sz="2800" dirty="0" smtClean="0"/>
              <a:t>2. </a:t>
            </a:r>
            <a:r>
              <a:rPr lang="kk-KZ" altLang="ru-RU" sz="2800" dirty="0"/>
              <a:t>Мәтінмен</a:t>
            </a:r>
            <a:r>
              <a:rPr lang="ru-MO" altLang="ru-RU" sz="2800" dirty="0"/>
              <a:t> </a:t>
            </a:r>
            <a:r>
              <a:rPr lang="ru-MO" altLang="ru-RU" sz="2800" dirty="0" err="1"/>
              <a:t>жұмыс</a:t>
            </a:r>
            <a:r>
              <a:rPr lang="ru-MO" altLang="ru-RU" sz="2800" dirty="0"/>
              <a:t> </a:t>
            </a:r>
            <a:r>
              <a:rPr lang="ru-MO" altLang="ru-RU" sz="2800" dirty="0" err="1"/>
              <a:t>істеуге</a:t>
            </a:r>
            <a:r>
              <a:rPr lang="ru-MO" altLang="ru-RU" sz="2800" dirty="0"/>
              <a:t> </a:t>
            </a:r>
            <a:r>
              <a:rPr lang="ru-MO" altLang="ru-RU" sz="2800" dirty="0" err="1"/>
              <a:t>арналған</a:t>
            </a:r>
            <a:r>
              <a:rPr lang="ru-MO" altLang="ru-RU" sz="2800" dirty="0"/>
              <a:t> </a:t>
            </a:r>
            <a:r>
              <a:rPr lang="en-US" altLang="ru-RU" sz="2800" dirty="0"/>
              <a:t>Microsoft Office</a:t>
            </a:r>
            <a:r>
              <a:rPr lang="ru-MO" altLang="ru-RU" sz="2800" dirty="0"/>
              <a:t>-</a:t>
            </a:r>
            <a:r>
              <a:rPr lang="kk-KZ" altLang="ru-RU" sz="2800" dirty="0"/>
              <a:t>тің құрамына кіретін программа.</a:t>
            </a:r>
          </a:p>
          <a:p>
            <a:pPr>
              <a:lnSpc>
                <a:spcPct val="80000"/>
              </a:lnSpc>
            </a:pPr>
            <a:r>
              <a:rPr lang="ru-RU" altLang="ru-RU" sz="2800" dirty="0" smtClean="0"/>
              <a:t>3</a:t>
            </a:r>
            <a:r>
              <a:rPr lang="en-US" altLang="ru-RU" sz="2800" dirty="0" smtClean="0"/>
              <a:t> </a:t>
            </a:r>
            <a:r>
              <a:rPr lang="kk-KZ" altLang="ru-RU" sz="2800" dirty="0" smtClean="0"/>
              <a:t>. </a:t>
            </a:r>
            <a:r>
              <a:rPr lang="kk-KZ" altLang="ru-RU" sz="2800" dirty="0"/>
              <a:t>Вирустың кері әсерін жоятын программа.</a:t>
            </a:r>
          </a:p>
          <a:p>
            <a:pPr>
              <a:lnSpc>
                <a:spcPct val="80000"/>
              </a:lnSpc>
            </a:pPr>
            <a:r>
              <a:rPr lang="kk-KZ" altLang="ru-RU" sz="2800" dirty="0" smtClean="0"/>
              <a:t>4.Ақпараттық </a:t>
            </a:r>
            <a:r>
              <a:rPr lang="kk-KZ" altLang="ru-RU" sz="2800" dirty="0"/>
              <a:t>процестерді жүзеге асыратын негізгі құрал?</a:t>
            </a:r>
            <a:endParaRPr lang="ru-MO" altLang="ru-RU" sz="2800" dirty="0"/>
          </a:p>
          <a:p>
            <a:pPr>
              <a:lnSpc>
                <a:spcPct val="80000"/>
              </a:lnSpc>
            </a:pPr>
            <a:r>
              <a:rPr lang="kk-KZ" altLang="ru-RU" sz="2800" dirty="0" smtClean="0"/>
              <a:t>5. </a:t>
            </a:r>
            <a:r>
              <a:rPr lang="kk-KZ" altLang="ru-RU" sz="2800" dirty="0"/>
              <a:t>Windows сөзінің </a:t>
            </a:r>
            <a:r>
              <a:rPr lang="kk-KZ" altLang="ru-RU" sz="2800" dirty="0" smtClean="0"/>
              <a:t>аудармасы</a:t>
            </a:r>
            <a:endParaRPr lang="kk-KZ" altLang="ru-RU" sz="2800" dirty="0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300192" y="1772816"/>
            <a:ext cx="259298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kk-KZ" altLang="ru-RU" sz="2200" dirty="0">
                <a:solidFill>
                  <a:srgbClr val="008000"/>
                </a:solidFill>
              </a:rPr>
              <a:t>Папка</a:t>
            </a:r>
          </a:p>
          <a:p>
            <a:r>
              <a:rPr lang="en-US" altLang="ru-RU" sz="2200" dirty="0">
                <a:solidFill>
                  <a:srgbClr val="008000"/>
                </a:solidFill>
              </a:rPr>
              <a:t>MS Word</a:t>
            </a:r>
          </a:p>
          <a:p>
            <a:pPr>
              <a:buFontTx/>
              <a:buNone/>
            </a:pPr>
            <a:endParaRPr lang="kk-KZ" altLang="ru-RU" sz="2200" dirty="0"/>
          </a:p>
          <a:p>
            <a:r>
              <a:rPr lang="kk-KZ" altLang="ru-RU" sz="2200" dirty="0">
                <a:solidFill>
                  <a:srgbClr val="008000"/>
                </a:solidFill>
              </a:rPr>
              <a:t>Антивирус</a:t>
            </a:r>
          </a:p>
          <a:p>
            <a:pPr>
              <a:buFontTx/>
              <a:buNone/>
            </a:pPr>
            <a:endParaRPr lang="kk-KZ" altLang="ru-RU" sz="1000" dirty="0">
              <a:solidFill>
                <a:srgbClr val="008000"/>
              </a:solidFill>
            </a:endParaRPr>
          </a:p>
          <a:p>
            <a:pPr>
              <a:buFontTx/>
              <a:buNone/>
            </a:pPr>
            <a:endParaRPr lang="kk-KZ" altLang="ru-RU" sz="1000" dirty="0"/>
          </a:p>
          <a:p>
            <a:r>
              <a:rPr lang="kk-KZ" altLang="ru-RU" sz="2200" dirty="0">
                <a:solidFill>
                  <a:srgbClr val="008000"/>
                </a:solidFill>
              </a:rPr>
              <a:t>Компьютер</a:t>
            </a:r>
          </a:p>
          <a:p>
            <a:pPr>
              <a:buFontTx/>
              <a:buNone/>
            </a:pPr>
            <a:endParaRPr lang="kk-KZ" altLang="ru-RU" sz="1000" dirty="0"/>
          </a:p>
          <a:p>
            <a:pPr>
              <a:buFontTx/>
              <a:buNone/>
            </a:pPr>
            <a:endParaRPr lang="kk-KZ" altLang="ru-RU" sz="1000" dirty="0">
              <a:solidFill>
                <a:srgbClr val="008000"/>
              </a:solidFill>
            </a:endParaRPr>
          </a:p>
          <a:p>
            <a:r>
              <a:rPr lang="kk-KZ" altLang="ru-RU" sz="2200" dirty="0" smtClean="0">
                <a:solidFill>
                  <a:srgbClr val="008000"/>
                </a:solidFill>
              </a:rPr>
              <a:t>Терезе</a:t>
            </a:r>
            <a:endParaRPr lang="kk-KZ" altLang="ru-RU" sz="2200" dirty="0">
              <a:solidFill>
                <a:srgbClr val="008000"/>
              </a:solidFill>
            </a:endParaRPr>
          </a:p>
        </p:txBody>
      </p: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0" y="-26988"/>
            <a:ext cx="9180513" cy="6892926"/>
            <a:chOff x="0" y="-17"/>
            <a:chExt cx="5783" cy="4342"/>
          </a:xfrm>
        </p:grpSpPr>
        <p:grpSp>
          <p:nvGrpSpPr>
            <p:cNvPr id="7175" name="Group 7"/>
            <p:cNvGrpSpPr>
              <a:grpSpLocks/>
            </p:cNvGrpSpPr>
            <p:nvPr/>
          </p:nvGrpSpPr>
          <p:grpSpPr bwMode="auto">
            <a:xfrm>
              <a:off x="0" y="-17"/>
              <a:ext cx="5783" cy="4337"/>
              <a:chOff x="0" y="-17"/>
              <a:chExt cx="5783" cy="4337"/>
            </a:xfrm>
          </p:grpSpPr>
          <p:pic>
            <p:nvPicPr>
              <p:cNvPr id="7176" name="Picture 8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109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7" name="Picture 9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" y="-17"/>
                <a:ext cx="5760" cy="1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178" name="Picture 10" descr="пгшлпгш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1" y="2138"/>
                <a:ext cx="4291" cy="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7179" name="Picture 11" descr="пгшлпгш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5"/>
              <a:ext cx="5760" cy="1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9150507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резентация ИНФОР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ИНФОРМАТИКА</Template>
  <TotalTime>357</TotalTime>
  <Words>798</Words>
  <Application>Microsoft Office PowerPoint</Application>
  <PresentationFormat>Экран (4:3)</PresentationFormat>
  <Paragraphs>200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Презентация ИНФОРМАТИКА</vt:lpstr>
      <vt:lpstr>Трек</vt:lpstr>
      <vt:lpstr>1_Трек</vt:lpstr>
      <vt:lpstr>2_Трек</vt:lpstr>
      <vt:lpstr>3_Трек</vt:lpstr>
      <vt:lpstr>4_Трек</vt:lpstr>
      <vt:lpstr>Оформление по умолчанию</vt:lpstr>
      <vt:lpstr>5_Трек</vt:lpstr>
      <vt:lpstr>“Жас информатиктер”  сайысы</vt:lpstr>
      <vt:lpstr>Слайд 2</vt:lpstr>
      <vt:lpstr>Слайд 3</vt:lpstr>
      <vt:lpstr>Слайд 4</vt:lpstr>
      <vt:lpstr>Слайд 5</vt:lpstr>
      <vt:lpstr>Слайд 6</vt:lpstr>
      <vt:lpstr>Техника дүкені- 1 топ</vt:lpstr>
      <vt:lpstr>Техника дүкені- 1 топ</vt:lpstr>
      <vt:lpstr>Техника дүкені-2 топ</vt:lpstr>
      <vt:lpstr>Техника дүкені-2 топ</vt:lpstr>
      <vt:lpstr>3 тур.  Полиглот</vt:lpstr>
      <vt:lpstr>1.Жақтаулармен шектелген төрт бұрышты аймақ? </vt:lpstr>
      <vt:lpstr>2) Деректерді сақтауға         арналған құрылғы? </vt:lpstr>
      <vt:lpstr>3.   Әр түрлі объектілер  орналасқан Windows экраны? </vt:lpstr>
      <vt:lpstr>4)  Адам мен компьютер арасындағы байланысты қамтамасыз ететін  жүйелік программа? </vt:lpstr>
      <vt:lpstr>5) Терезе командалары орналасқан бөлікті қалай атаймыз? </vt:lpstr>
      <vt:lpstr>6) Қандай команданың көмегімен құжаттардың көшірмесін дайындаймыз? </vt:lpstr>
      <vt:lpstr>7) Мәзір  жолағының қай командасы арқылы беттің көлемін өзгертеміз</vt:lpstr>
      <vt:lpstr>8) MS Word терезесінің мәзір жолағындағы сұрақ (?) – белгісі нені білдіреді? </vt:lpstr>
      <vt:lpstr>Слайд 20</vt:lpstr>
      <vt:lpstr>Слайд 21</vt:lpstr>
      <vt:lpstr>Слайд 22</vt:lpstr>
      <vt:lpstr>Слайд 23</vt:lpstr>
      <vt:lpstr> “До-ми-но” ойыны</vt:lpstr>
      <vt:lpstr> “Танымдылық тарланы”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Физика</cp:lastModifiedBy>
  <cp:revision>46</cp:revision>
  <dcterms:created xsi:type="dcterms:W3CDTF">2011-07-24T06:23:31Z</dcterms:created>
  <dcterms:modified xsi:type="dcterms:W3CDTF">2017-02-28T08:04:30Z</dcterms:modified>
</cp:coreProperties>
</file>