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8"/>
  </p:handoutMasterIdLst>
  <p:sldIdLst>
    <p:sldId id="256" r:id="rId2"/>
    <p:sldId id="260" r:id="rId3"/>
    <p:sldId id="311" r:id="rId4"/>
    <p:sldId id="314" r:id="rId5"/>
    <p:sldId id="320" r:id="rId6"/>
    <p:sldId id="313" r:id="rId7"/>
    <p:sldId id="307" r:id="rId8"/>
    <p:sldId id="315" r:id="rId9"/>
    <p:sldId id="306" r:id="rId10"/>
    <p:sldId id="318" r:id="rId11"/>
    <p:sldId id="319" r:id="rId12"/>
    <p:sldId id="316" r:id="rId13"/>
    <p:sldId id="308" r:id="rId14"/>
    <p:sldId id="280" r:id="rId15"/>
    <p:sldId id="317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17AC-E7E8-4FC9-AC87-B4BCF2217EB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FC20C-D788-41AB-BC6D-2D3FB341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3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1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8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7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A744C-FE01-496A-A041-ED93458D10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4E80-607C-4832-AF51-7572707487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3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A744C-FE01-496A-A041-ED93458D10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4E80-607C-4832-AF51-7572707487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5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A744C-FE01-496A-A041-ED93458D10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4E80-607C-4832-AF51-7572707487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4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A744C-FE01-496A-A041-ED93458D10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4E80-607C-4832-AF51-7572707487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3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A744C-FE01-496A-A041-ED93458D10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4E80-607C-4832-AF51-7572707487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8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A744C-FE01-496A-A041-ED93458D10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4E80-607C-4832-AF51-7572707487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3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1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A106-FF3B-481D-A782-0E12C314D52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32" r:id="rId12"/>
    <p:sldLayoutId id="2147483733" r:id="rId13"/>
    <p:sldLayoutId id="2147483718" r:id="rId14"/>
    <p:sldLayoutId id="2147483719" r:id="rId15"/>
    <p:sldLayoutId id="2147483704" r:id="rId16"/>
    <p:sldLayoutId id="214748370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89206"/>
            <a:ext cx="8178132" cy="725414"/>
          </a:xfrm>
        </p:spPr>
        <p:txBody>
          <a:bodyPr>
            <a:noAutofit/>
          </a:bodyPr>
          <a:lstStyle/>
          <a:p>
            <a:r>
              <a:rPr lang="kk-KZ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Қостанай облысы</a:t>
            </a:r>
            <a:br>
              <a:rPr lang="kk-KZ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kk-KZ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Арқалық қаласы әкімдігі білім бөлімінің </a:t>
            </a:r>
            <a:r>
              <a:rPr lang="kk-KZ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Ш.Уәлиханов  атындағы№1 жалпы орта білім беретін мектебі” мемлекеттік мекемесі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785794"/>
            <a:ext cx="1628764" cy="542932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 логотипі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321468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сынып   қазақ тілі   №126 сабақ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076" y="489021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Бастауыш сынып мұғалімі </a:t>
            </a:r>
          </a:p>
          <a:p>
            <a:pPr algn="r"/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Мұсаева Жадыра Рахманбердіқызы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622" y="6258548"/>
            <a:ext cx="18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Арқалық – 2020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561" y="276149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6561" y="3929492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Рисунок 5" descr="C:\Users\Жадыра\Desktop\WhatsApp Documents\Camera\эмблема\эмбе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50" y="116632"/>
            <a:ext cx="2736304" cy="139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 smtClean="0"/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yujanka.kz/wp-content/uploads/2018/12/48_Voploshhaya_mechty_v_zhiz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" y="1772816"/>
            <a:ext cx="805950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1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96" y="5445224"/>
            <a:ext cx="8676455" cy="1325563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 Отан, еркіндік, батыр, тәуелсіздік.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c0019.zerenda.aqmoedu.kz/arc/photo/834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74474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0355" y="1166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mtClean="0"/>
              <a:t> </a:t>
            </a:r>
            <a:r>
              <a:rPr 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қолдана отырып тірек сөздер арқылы сипаттау мәтінін құрап жаз.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810"/>
            <a:ext cx="8136904" cy="60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93" y="51340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SchoolBookKza-Bold"/>
              </a:rPr>
              <a:t>33.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Ойлан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, тап. </a:t>
            </a:r>
            <a:r>
              <a:rPr lang="ru-RU" sz="3600" b="0" i="1" u="none" strike="noStrike" baseline="0" dirty="0" err="1" smtClean="0">
                <a:solidFill>
                  <a:srgbClr val="FF0000"/>
                </a:solidFill>
                <a:latin typeface="SchoolBookKza-Italic"/>
              </a:rPr>
              <a:t>Тіл</a:t>
            </a:r>
            <a:r>
              <a:rPr lang="ru-RU" sz="3600" b="0" i="1" u="none" strike="noStrike" baseline="0" dirty="0" smtClean="0">
                <a:solidFill>
                  <a:srgbClr val="FF0000"/>
                </a:solidFill>
                <a:latin typeface="SchoolBookKza-Italic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сөзі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қандай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мағынада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қолданылған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?</a:t>
            </a:r>
            <a:b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352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бал</a:t>
            </a:r>
            <a:r>
              <a:rPr lang="kk-KZ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0" i="0" u="none" strike="noStrike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Сағаттың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озып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кетіпті</a:t>
            </a:r>
            <a:r>
              <a:rPr lang="ru-RU" sz="4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6124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ru-RU" sz="4000" b="0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Жасырынған</a:t>
            </a:r>
            <a:r>
              <a:rPr lang="ru-RU" sz="40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мақалды</a:t>
            </a:r>
            <a:r>
              <a:rPr lang="ru-RU" sz="40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40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3600" b="0" i="0" u="none" strike="noStrike" baseline="0" dirty="0" smtClean="0">
                <a:latin typeface="SchoolBookKza"/>
              </a:rPr>
              <a:t>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87490"/>
              </p:ext>
            </p:extLst>
          </p:nvPr>
        </p:nvGraphicFramePr>
        <p:xfrm>
          <a:off x="409095" y="1543843"/>
          <a:ext cx="1433918" cy="1483264"/>
        </p:xfrm>
        <a:graphic>
          <a:graphicData uri="http://schemas.openxmlformats.org/drawingml/2006/table">
            <a:tbl>
              <a:tblPr firstRow="1" firstCol="1" bandRow="1"/>
              <a:tblGrid>
                <a:gridCol w="395510">
                  <a:extLst>
                    <a:ext uri="{9D8B030D-6E8A-4147-A177-3AD203B41FA5}">
                      <a16:colId xmlns:a16="http://schemas.microsoft.com/office/drawing/2014/main" val="660243414"/>
                    </a:ext>
                  </a:extLst>
                </a:gridCol>
                <a:gridCol w="455027">
                  <a:extLst>
                    <a:ext uri="{9D8B030D-6E8A-4147-A177-3AD203B41FA5}">
                      <a16:colId xmlns:a16="http://schemas.microsoft.com/office/drawing/2014/main" val="1551657608"/>
                    </a:ext>
                  </a:extLst>
                </a:gridCol>
                <a:gridCol w="583381">
                  <a:extLst>
                    <a:ext uri="{9D8B030D-6E8A-4147-A177-3AD203B41FA5}">
                      <a16:colId xmlns:a16="http://schemas.microsoft.com/office/drawing/2014/main" val="3475926976"/>
                    </a:ext>
                  </a:extLst>
                </a:gridCol>
              </a:tblGrid>
              <a:tr h="73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724847"/>
                  </a:ext>
                </a:extLst>
              </a:tr>
              <a:tr h="751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100" dirty="0" smtClean="0">
                          <a:cs typeface="Aharoni" panose="02010803020104030203" pitchFamily="2" charset="-79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99700"/>
                  </a:ext>
                </a:extLst>
              </a:tr>
            </a:tbl>
          </a:graphicData>
        </a:graphic>
      </p:graphicFrame>
      <p:pic>
        <p:nvPicPr>
          <p:cNvPr id="1025" name="Рисунок 1" descr="https://yt3.ggpht.com/a/AATXAJyU4Ar9nLAknvAi6kqD2mtp_mQenf6pNOq72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5" y="2516728"/>
            <a:ext cx="337960" cy="3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www.liderpotolok.ru/gallery/big/k57653_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6" y="2458388"/>
            <a:ext cx="323108" cy="45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proficosmetics.ru/upload/iblock/7b6/20867_p_vintage_cmyk_fu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58" y="2417219"/>
            <a:ext cx="328364" cy="45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s02.infourok.ru/uploads/ex/01d8/0002c0f7-c02c38b7/hello_html_636eac1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91" y="2196488"/>
            <a:ext cx="269548" cy="167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34985"/>
              </p:ext>
            </p:extLst>
          </p:nvPr>
        </p:nvGraphicFramePr>
        <p:xfrm>
          <a:off x="2370401" y="1486913"/>
          <a:ext cx="3353727" cy="1546258"/>
        </p:xfrm>
        <a:graphic>
          <a:graphicData uri="http://schemas.openxmlformats.org/drawingml/2006/table">
            <a:tbl>
              <a:tblPr firstRow="1" firstCol="1" bandRow="1"/>
              <a:tblGrid>
                <a:gridCol w="458470">
                  <a:extLst>
                    <a:ext uri="{9D8B030D-6E8A-4147-A177-3AD203B41FA5}">
                      <a16:colId xmlns:a16="http://schemas.microsoft.com/office/drawing/2014/main" val="2128131096"/>
                    </a:ext>
                  </a:extLst>
                </a:gridCol>
                <a:gridCol w="458505">
                  <a:extLst>
                    <a:ext uri="{9D8B030D-6E8A-4147-A177-3AD203B41FA5}">
                      <a16:colId xmlns:a16="http://schemas.microsoft.com/office/drawing/2014/main" val="2944254514"/>
                    </a:ext>
                  </a:extLst>
                </a:gridCol>
                <a:gridCol w="458435">
                  <a:extLst>
                    <a:ext uri="{9D8B030D-6E8A-4147-A177-3AD203B41FA5}">
                      <a16:colId xmlns:a16="http://schemas.microsoft.com/office/drawing/2014/main" val="3595258632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3737620572"/>
                    </a:ext>
                  </a:extLst>
                </a:gridCol>
                <a:gridCol w="511735">
                  <a:extLst>
                    <a:ext uri="{9D8B030D-6E8A-4147-A177-3AD203B41FA5}">
                      <a16:colId xmlns:a16="http://schemas.microsoft.com/office/drawing/2014/main" val="218096417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4611957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906853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270247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1193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64675"/>
              </p:ext>
            </p:extLst>
          </p:nvPr>
        </p:nvGraphicFramePr>
        <p:xfrm>
          <a:off x="6097964" y="1484784"/>
          <a:ext cx="2794516" cy="1538135"/>
        </p:xfrm>
        <a:graphic>
          <a:graphicData uri="http://schemas.openxmlformats.org/drawingml/2006/table">
            <a:tbl>
              <a:tblPr firstRow="1" firstCol="1" bandRow="1"/>
              <a:tblGrid>
                <a:gridCol w="458470">
                  <a:extLst>
                    <a:ext uri="{9D8B030D-6E8A-4147-A177-3AD203B41FA5}">
                      <a16:colId xmlns:a16="http://schemas.microsoft.com/office/drawing/2014/main" val="2034546486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3528442817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3807388422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1457349172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1572278031"/>
                    </a:ext>
                  </a:extLst>
                </a:gridCol>
                <a:gridCol w="502166">
                  <a:extLst>
                    <a:ext uri="{9D8B030D-6E8A-4147-A177-3AD203B41FA5}">
                      <a16:colId xmlns:a16="http://schemas.microsoft.com/office/drawing/2014/main" val="2104922720"/>
                    </a:ext>
                  </a:extLst>
                </a:gridCol>
              </a:tblGrid>
              <a:tr h="835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983653"/>
                  </a:ext>
                </a:extLst>
              </a:tr>
              <a:tr h="70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150271"/>
                  </a:ext>
                </a:extLst>
              </a:tr>
            </a:tbl>
          </a:graphicData>
        </a:graphic>
      </p:graphicFrame>
      <p:pic>
        <p:nvPicPr>
          <p:cNvPr id="16" name="Рисунок 15" descr="https://www.proficosmetics.ru/upload/iblock/7b6/20867_p_vintage_cmyk_fu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12" y="2448395"/>
            <a:ext cx="328364" cy="45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www.proficosmetics.ru/upload/iblock/7b6/20867_p_vintage_cmyk_fu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04" y="2391403"/>
            <a:ext cx="328364" cy="45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www.liderpotolok.ru/gallery/big/k57653_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16">
            <a:off x="8417356" y="2485354"/>
            <a:ext cx="340122" cy="39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cdn.st100sp.com/pictures/02141577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8"/>
          <a:stretch/>
        </p:blipFill>
        <p:spPr bwMode="auto">
          <a:xfrm>
            <a:off x="2864910" y="2410543"/>
            <a:ext cx="308524" cy="481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ds02.infourok.ru/uploads/ex/01d8/0002c0f7-c02c38b7/hello_html_636eac1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70" y="2523281"/>
            <a:ext cx="371982" cy="32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ds02.infourok.ru/uploads/ex/01d8/0002c0f7-c02c38b7/hello_html_636eac1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12" y="2557725"/>
            <a:ext cx="378500" cy="29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i.ytimg.com/vi/FFG4VS6G7cM/maxresdefault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5"/>
          <a:stretch/>
        </p:blipFill>
        <p:spPr bwMode="auto">
          <a:xfrm>
            <a:off x="5221624" y="2468320"/>
            <a:ext cx="409680" cy="35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prikolnye-kartinki.ru/img/picture/Jul/19/7b16bb5d5cb85414cf0381fc6289ffd5/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58" y="2529090"/>
            <a:ext cx="274320" cy="3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clip.cookdiary.net/sites/default/files/wallpaper/blue-flower-clipart/460748/blue-flower-clipart-groovy-flower-460748-9937476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67" y="2572490"/>
            <a:ext cx="354070" cy="36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cdn2.vectorstock.com/i/1000x1000/07/71/cute-flower-icon-vector-20210771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4"/>
          <a:stretch/>
        </p:blipFill>
        <p:spPr bwMode="auto">
          <a:xfrm flipH="1">
            <a:off x="6160335" y="2433098"/>
            <a:ext cx="336197" cy="467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edu.raskraski.link/uploads/4/9/8/Kartochki-figury-romb_4984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3"/>
          <a:stretch/>
        </p:blipFill>
        <p:spPr bwMode="auto">
          <a:xfrm>
            <a:off x="7079760" y="2443036"/>
            <a:ext cx="301724" cy="403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://nleresources.com/wp-content/uploads/2012/07/HiRes.jpg?w=64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50" y="2522827"/>
            <a:ext cx="337911" cy="35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avatars.mds.yandex.net/get-pdb/1542587/82022bf7-272b-41bf-bb4a-fbd6b1584238/s1200?webp=false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61" y="2451641"/>
            <a:ext cx="385669" cy="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266669" y="409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k-KZ" sz="8000" dirty="0" smtClean="0">
              <a:cs typeface="Aharoni" panose="02010803020104030203" pitchFamily="2" charset="-79"/>
            </a:endParaRPr>
          </a:p>
          <a:p>
            <a:endParaRPr lang="ru-RU" sz="8000" dirty="0">
              <a:cs typeface="Aharoni" panose="02010803020104030203" pitchFamily="2" charset="-79"/>
            </a:endParaRPr>
          </a:p>
        </p:txBody>
      </p:sp>
      <p:pic>
        <p:nvPicPr>
          <p:cNvPr id="33" name="Рисунок 1" descr="https://yt3.ggpht.com/a/AATXAJyU4Ar9nLAknvAi6kqD2mtp_mQenf6pNOq72Q=s900-c-k-c0xffffffff-no-rj-m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3" y="3842321"/>
            <a:ext cx="697069" cy="5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https://www.proficosmetics.ru/upload/iblock/7b6/20867_p_vintage_cmyk_full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06" y="4693030"/>
            <a:ext cx="559462" cy="45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https://clip.cookdiary.net/sites/default/files/wallpaper/blue-flower-clipart/460748/blue-flower-clipart-groovy-flower-460748-9937476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88" y="5489146"/>
            <a:ext cx="612698" cy="63339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527621" y="3871668"/>
            <a:ext cx="8364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–</a:t>
            </a:r>
            <a:r>
              <a:rPr lang="kk-K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–</a:t>
            </a:r>
          </a:p>
          <a:p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Ы –                 І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Ш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                     Д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Ө –                 М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endParaRPr lang="en-US" sz="2800" b="1" dirty="0">
              <a:solidFill>
                <a:srgbClr val="D77D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 descr="https://cdn.st100sp.com/pictures/021415777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8"/>
          <a:stretch/>
        </p:blipFill>
        <p:spPr bwMode="auto">
          <a:xfrm>
            <a:off x="3480017" y="3752335"/>
            <a:ext cx="1216862" cy="711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 descr="https://ds02.infourok.ru/uploads/ex/01d8/0002c0f7-c02c38b7/hello_html_636eac11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70842" y="4701144"/>
            <a:ext cx="757141" cy="48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https://prikolnye-kartinki.ru/img/picture/Jul/19/7b16bb5d5cb85414cf0381fc6289ffd5/8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0" y="2474838"/>
            <a:ext cx="271658" cy="4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https://prikolnye-kartinki.ru/img/picture/Jul/19/7b16bb5d5cb85414cf0381fc6289ffd5/8.jp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50" y="5497868"/>
            <a:ext cx="613834" cy="5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https://i.ytimg.com/vi/FFG4VS6G7cM/maxresdefault.jpg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5"/>
          <a:stretch/>
        </p:blipFill>
        <p:spPr bwMode="auto">
          <a:xfrm>
            <a:off x="5744160" y="3861416"/>
            <a:ext cx="752372" cy="54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 descr="https://www.liderpotolok.ru/gallery/big/k57653_19.jp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06" y="4656399"/>
            <a:ext cx="772587" cy="56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s://cdn2.vectorstock.com/i/1000x1000/07/71/cute-flower-icon-vector-20210771.jpg"/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4"/>
          <a:stretch/>
        </p:blipFill>
        <p:spPr bwMode="auto">
          <a:xfrm flipH="1">
            <a:off x="5817034" y="5427847"/>
            <a:ext cx="659492" cy="755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http://nleresources.com/wp-content/uploads/2012/07/HiRes.jpg?w=640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61" y="3861416"/>
            <a:ext cx="686578" cy="55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https://edu.raskraski.link/uploads/4/9/8/Kartochki-figury-romb_4984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3"/>
          <a:stretch/>
        </p:blipFill>
        <p:spPr bwMode="auto">
          <a:xfrm>
            <a:off x="7076605" y="2443036"/>
            <a:ext cx="301724" cy="403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https://edu.raskraski.link/uploads/4/9/8/Kartochki-figury-romb_4984.jpg"/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3"/>
          <a:stretch/>
        </p:blipFill>
        <p:spPr bwMode="auto">
          <a:xfrm>
            <a:off x="8064378" y="4569288"/>
            <a:ext cx="611886" cy="629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Рисунок 49" descr="https://avatars.mds.yandex.net/get-pdb/1542587/82022bf7-272b-41bf-bb4a-fbd6b1584238/s1200?webp=false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62" y="5489146"/>
            <a:ext cx="764659" cy="6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-з 09рамы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657" t="9183" r="7094"/>
          <a:stretch/>
        </p:blipFill>
        <p:spPr>
          <a:xfrm>
            <a:off x="628650" y="365126"/>
            <a:ext cx="7886700" cy="5318141"/>
          </a:xfrm>
        </p:spPr>
      </p:pic>
    </p:spTree>
    <p:extLst>
      <p:ext uri="{BB962C8B-B14F-4D97-AF65-F5344CB8AC3E}">
        <p14:creationId xmlns:p14="http://schemas.microsoft.com/office/powerpoint/2010/main" val="19884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0265" y="954920"/>
            <a:ext cx="4464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21796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 тапсырмасы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3" y="82229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Ойынның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айтыңдар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мақал-мәтел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s://ds04.infourok.ru/uploads/ex/0fb7/00109dfe-ecd44cc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1287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404" y="1104307"/>
            <a:ext cx="7700060" cy="865497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126  </a:t>
            </a:r>
            <a:r>
              <a:rPr lang="kk-KZ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1232" y="2241270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ақсаты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түбірге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жұрнақтар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түбірлес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ресурстар</a:t>
            </a:r>
            <a:r>
              <a:rPr lang="kk-K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https://www.youtube.com/watch?v=wbTLmr1KL34&amp;t=2s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8853" y="371176"/>
            <a:ext cx="41894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8-бөлім Демалыс мәдениеті</a:t>
            </a:r>
            <a:endParaRPr lang="ru-RU" sz="2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kk-KZ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Ойын: “Өз орныңды тап”</a:t>
            </a: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58764"/>
              </p:ext>
            </p:extLst>
          </p:nvPr>
        </p:nvGraphicFramePr>
        <p:xfrm>
          <a:off x="468313" y="1412875"/>
          <a:ext cx="96041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 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2054"/>
              </p:ext>
            </p:extLst>
          </p:nvPr>
        </p:nvGraphicFramePr>
        <p:xfrm>
          <a:off x="2420594" y="2846104"/>
          <a:ext cx="873786" cy="1158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7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2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ө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22669"/>
              </p:ext>
            </p:extLst>
          </p:nvPr>
        </p:nvGraphicFramePr>
        <p:xfrm>
          <a:off x="5143503" y="2714620"/>
          <a:ext cx="1071569" cy="115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121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    3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     з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18736"/>
              </p:ext>
            </p:extLst>
          </p:nvPr>
        </p:nvGraphicFramePr>
        <p:xfrm>
          <a:off x="1668217" y="1492243"/>
          <a:ext cx="857256" cy="115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4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ж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8263"/>
              </p:ext>
            </p:extLst>
          </p:nvPr>
        </p:nvGraphicFramePr>
        <p:xfrm>
          <a:off x="642909" y="3214686"/>
          <a:ext cx="928695" cy="1158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2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5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ә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37629"/>
              </p:ext>
            </p:extLst>
          </p:nvPr>
        </p:nvGraphicFramePr>
        <p:xfrm>
          <a:off x="5691174" y="1162537"/>
          <a:ext cx="1041066" cy="11893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4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279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8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86540"/>
              </p:ext>
            </p:extLst>
          </p:nvPr>
        </p:nvGraphicFramePr>
        <p:xfrm>
          <a:off x="6393668" y="2428868"/>
          <a:ext cx="726266" cy="1158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2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9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94415"/>
              </p:ext>
            </p:extLst>
          </p:nvPr>
        </p:nvGraphicFramePr>
        <p:xfrm>
          <a:off x="3964776" y="2060848"/>
          <a:ext cx="1000133" cy="131194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0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973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6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73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  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28690"/>
              </p:ext>
            </p:extLst>
          </p:nvPr>
        </p:nvGraphicFramePr>
        <p:xfrm>
          <a:off x="3643306" y="3929066"/>
          <a:ext cx="1012016" cy="1158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1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7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е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79260"/>
              </p:ext>
            </p:extLst>
          </p:nvPr>
        </p:nvGraphicFramePr>
        <p:xfrm>
          <a:off x="2857487" y="1357298"/>
          <a:ext cx="928695" cy="115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10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ы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55274"/>
              </p:ext>
            </p:extLst>
          </p:nvPr>
        </p:nvGraphicFramePr>
        <p:xfrm>
          <a:off x="7512843" y="1412874"/>
          <a:ext cx="1285884" cy="1316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489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  11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89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   ң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97469"/>
              </p:ext>
            </p:extLst>
          </p:nvPr>
        </p:nvGraphicFramePr>
        <p:xfrm>
          <a:off x="4786314" y="4286256"/>
          <a:ext cx="904860" cy="1158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0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15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а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66281"/>
              </p:ext>
            </p:extLst>
          </p:nvPr>
        </p:nvGraphicFramePr>
        <p:xfrm>
          <a:off x="7668344" y="4286256"/>
          <a:ext cx="975622" cy="11582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97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13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  ұ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11520"/>
              </p:ext>
            </p:extLst>
          </p:nvPr>
        </p:nvGraphicFramePr>
        <p:xfrm>
          <a:off x="6000760" y="4357694"/>
          <a:ext cx="111917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 14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  р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40153"/>
              </p:ext>
            </p:extLst>
          </p:nvPr>
        </p:nvGraphicFramePr>
        <p:xfrm>
          <a:off x="7298528" y="2913702"/>
          <a:ext cx="945879" cy="115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</a:rPr>
                        <a:t>   қ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82962"/>
              </p:ext>
            </p:extLst>
          </p:nvPr>
        </p:nvGraphicFramePr>
        <p:xfrm>
          <a:off x="1187624" y="4509120"/>
          <a:ext cx="1026922" cy="1158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2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942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16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  м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10104"/>
              </p:ext>
            </p:extLst>
          </p:nvPr>
        </p:nvGraphicFramePr>
        <p:xfrm>
          <a:off x="2524132" y="4500570"/>
          <a:ext cx="83342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17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ы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6715124"/>
            <a:ext cx="1571604" cy="142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11686"/>
      </p:ext>
    </p:extLst>
  </p:cSld>
  <p:clrMapOvr>
    <a:masterClrMapping/>
  </p:clrMapOvr>
  <p:transition spd="slow" advClick="0" advTm="3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df7/00114c06-e2b88b1a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1114"/>
            <a:ext cx="8572560" cy="4298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8000" b="1" i="1" dirty="0" smtClean="0">
                <a:solidFill>
                  <a:srgbClr val="0070C0"/>
                </a:solidFill>
              </a:rPr>
              <a:t>         </a:t>
            </a:r>
            <a:r>
              <a:rPr lang="kk-KZ" sz="6000" b="1" i="1" dirty="0" smtClean="0">
                <a:solidFill>
                  <a:srgbClr val="0070C0"/>
                </a:solidFill>
              </a:rPr>
              <a:t>Ребусты </a:t>
            </a:r>
            <a:r>
              <a:rPr lang="kk-KZ" sz="6000" b="1" i="1" dirty="0">
                <a:solidFill>
                  <a:srgbClr val="0070C0"/>
                </a:solidFill>
              </a:rPr>
              <a:t>шеш</a:t>
            </a:r>
            <a:r>
              <a:rPr lang="kk-KZ" sz="8000" b="1" i="1" dirty="0">
                <a:solidFill>
                  <a:srgbClr val="00B050"/>
                </a:solidFill>
              </a:rPr>
              <a:t> </a:t>
            </a:r>
            <a:endParaRPr lang="ru-RU" sz="80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kk-KZ" sz="8000" i="1" dirty="0" smtClean="0"/>
              <a:t>  ,</a:t>
            </a:r>
            <a:r>
              <a:rPr lang="ru-RU" sz="8000" i="1" dirty="0" smtClean="0"/>
              <a:t> </a:t>
            </a:r>
            <a:r>
              <a:rPr lang="kk-KZ" sz="8000" i="1" dirty="0" smtClean="0"/>
              <a:t>,</a:t>
            </a:r>
            <a:r>
              <a:rPr lang="ru-RU" sz="8000" i="1" dirty="0" smtClean="0"/>
              <a:t>             </a:t>
            </a:r>
            <a:r>
              <a:rPr lang="kk-KZ" sz="8000" i="1" dirty="0" smtClean="0"/>
              <a:t>,,  ,  </a:t>
            </a:r>
            <a:r>
              <a:rPr lang="ru-RU" sz="8000" i="1" dirty="0" smtClean="0"/>
              <a:t>  </a:t>
            </a:r>
            <a:r>
              <a:rPr lang="kk-KZ" sz="8000" i="1" dirty="0" smtClean="0"/>
              <a:t>,</a:t>
            </a:r>
            <a:r>
              <a:rPr lang="ru-RU" sz="8000" i="1" dirty="0" smtClean="0"/>
              <a:t>       </a:t>
            </a:r>
            <a:endParaRPr lang="kk-KZ" i="1" dirty="0" smtClean="0"/>
          </a:p>
          <a:p>
            <a:pPr>
              <a:buNone/>
            </a:pPr>
            <a:r>
              <a:rPr lang="kk-KZ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+лер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C:\Users\User\Desktop\instr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72727">
            <a:off x="449603" y="2720731"/>
            <a:ext cx="1236109" cy="4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033344_nora-risunok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5936" y="2266606"/>
            <a:ext cx="1285884" cy="143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1419261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986" y="2355695"/>
            <a:ext cx="1285884" cy="13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1658fb263905d3b11ba0bdec97826bd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355695"/>
            <a:ext cx="1316094" cy="139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V="1">
            <a:off x="0" y="6715148"/>
            <a:ext cx="1571604" cy="142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044121"/>
            <a:ext cx="578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құрамына талдау жаса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08415"/>
      </p:ext>
    </p:extLst>
  </p:cSld>
  <p:clrMapOvr>
    <a:masterClrMapping/>
  </p:clrMapOvr>
  <p:transition spd="slow" advClick="0" advTm="3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80645"/>
            <a:ext cx="6929858" cy="1325563"/>
          </a:xfrm>
        </p:spPr>
        <p:txBody>
          <a:bodyPr>
            <a:normAutofit/>
          </a:bodyPr>
          <a:lstStyle/>
          <a:p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ru-RU" sz="3600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</a:t>
            </a: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600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42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тілің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құрметтемеген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Отанын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ойыңмен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бөліс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жүрегімді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ал,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тілімді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басқасын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0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аларсың</a:t>
            </a: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айтқанын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</a:t>
            </a:r>
            <a:r>
              <a:rPr lang="ru-RU" sz="32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8305">
            <a:off x="677466" y="365127"/>
            <a:ext cx="712904" cy="6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65126"/>
            <a:ext cx="8280920" cy="58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SchoolBookKza-Bold"/>
              </a:rPr>
              <a:t>32.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Көп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нүктенің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орнына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тиісті</a:t>
            </a:r>
            <a:r>
              <a:rPr lang="ru-RU" sz="3600" dirty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жалғауларды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қойып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,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мәтінді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/>
            </a:r>
            <a:b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</a:b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көшіріп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FF0000"/>
                </a:solidFill>
                <a:latin typeface="SchoolBookKza"/>
              </a:rPr>
              <a:t>жаз</a:t>
            </a:r>
            <a:r>
              <a:rPr lang="ru-RU" sz="3600" b="0" i="0" u="none" strike="noStrike" baseline="0" dirty="0" smtClean="0">
                <a:solidFill>
                  <a:srgbClr val="FF0000"/>
                </a:solidFill>
                <a:latin typeface="SchoolBookKza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73" y="2060848"/>
            <a:ext cx="84436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...і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О...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sng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тату.</a:t>
            </a:r>
            <a:r>
              <a:rPr lang="ru-RU" sz="3600" b="0" i="0" u="sng" strike="no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sng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600" b="0" i="0" u="sng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sng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sz="3600" b="0" i="0" u="sng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sng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Ұлттар</a:t>
            </a:r>
            <a:r>
              <a:rPr lang="ru-RU" sz="3600" b="0" i="0" u="sng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sng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3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4221" y="522920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Жұрнақ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жалғанған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тап.</a:t>
            </a:r>
          </a:p>
        </p:txBody>
      </p:sp>
    </p:spTree>
    <p:extLst>
      <p:ext uri="{BB962C8B-B14F-4D97-AF65-F5344CB8AC3E}">
        <p14:creationId xmlns:p14="http://schemas.microsoft.com/office/powerpoint/2010/main" val="64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392</Words>
  <Application>Microsoft Office PowerPoint</Application>
  <PresentationFormat>Экран (4:3)</PresentationFormat>
  <Paragraphs>112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SchoolBookKza</vt:lpstr>
      <vt:lpstr>SchoolBookKza-Bold</vt:lpstr>
      <vt:lpstr>SchoolBookKza-Italic</vt:lpstr>
      <vt:lpstr>Times New Roman</vt:lpstr>
      <vt:lpstr>Тема Office</vt:lpstr>
      <vt:lpstr>Қостанай облысы «Арқалық қаласы әкімдігі білім бөлімінің Ш.Уәлиханов  атындағы№1 жалпы орта білім беретін мектебі” мемлекеттік мекемесі</vt:lpstr>
      <vt:lpstr>№126  Сабақтың тақырыбы: Сөз  және оның құрамы</vt:lpstr>
      <vt:lpstr>Ойын: “Өз орныңды тап”</vt:lpstr>
      <vt:lpstr>Презентация PowerPoint</vt:lpstr>
      <vt:lpstr>Презентация PowerPoint</vt:lpstr>
      <vt:lpstr>                  </vt:lpstr>
      <vt:lpstr>   31. Өлеңді тыңда.                           Ана тілі</vt:lpstr>
      <vt:lpstr>Презентация PowerPoint</vt:lpstr>
      <vt:lpstr>32. Көп нүктенің орнына тиісті  жалғауларды қойып, мәтінді көшіріп жаз.</vt:lpstr>
      <vt:lpstr> Суретті қолдана отырып тірек сөздер арқылы сипаттау мәтінін құрап жаз.</vt:lpstr>
      <vt:lpstr>Тірек сөздер: Отан, еркіндік, батыр, тәуелсіздік.</vt:lpstr>
      <vt:lpstr>Презентация PowerPoint</vt:lpstr>
      <vt:lpstr>33. Ойлан, тап. Тіл сөзі қандай мағынада қолданылған? </vt:lpstr>
      <vt:lpstr>34. Жасырынған мақалды тауып жаз.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Ш.Уәлиханов атындағы №1 жалпы орта білім беретін мектебі</dc:title>
  <dc:creator>Gauhar</dc:creator>
  <cp:lastModifiedBy>Пользователь Windows</cp:lastModifiedBy>
  <cp:revision>41</cp:revision>
  <dcterms:created xsi:type="dcterms:W3CDTF">2020-03-30T09:17:13Z</dcterms:created>
  <dcterms:modified xsi:type="dcterms:W3CDTF">2020-04-02T09:00:08Z</dcterms:modified>
</cp:coreProperties>
</file>