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34076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ЭКОЛОГИЯ ЖӘНЕ ТҰРАҚТЫ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ДАМУ</a:t>
            </a:r>
          </a:p>
          <a:p>
            <a:pPr algn="ctr"/>
            <a:endParaRPr lang="kk-KZ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Экожүйе компоненттері арасында қандай байланыс бар? (Таныстырылым сабақ)</a:t>
            </a:r>
            <a:endParaRPr lang="kk-KZ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9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Экожүйенің сатылары</a:t>
            </a:r>
            <a:endParaRPr lang="kk-K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b="1" noProof="1" smtClean="0">
                <a:latin typeface="Times New Roman" pitchFamily="18" charset="0"/>
                <a:cs typeface="Times New Roman" pitchFamily="18" charset="0"/>
              </a:rPr>
              <a:t>– автотрофты</a:t>
            </a:r>
            <a:r>
              <a:rPr lang="kk-KZ" sz="2800" noProof="1" smtClean="0">
                <a:latin typeface="Times New Roman" pitchFamily="18" charset="0"/>
                <a:cs typeface="Times New Roman" pitchFamily="18" charset="0"/>
              </a:rPr>
              <a:t> - өздігінен қоректенетіндер </a:t>
            </a:r>
            <a:r>
              <a:rPr lang="kk-KZ" sz="2800" i="1" noProof="1" smtClean="0">
                <a:latin typeface="Times New Roman" pitchFamily="18" charset="0"/>
                <a:cs typeface="Times New Roman" pitchFamily="18" charset="0"/>
              </a:rPr>
              <a:t>(продуценттер - түзушілер)</a:t>
            </a:r>
          </a:p>
          <a:p>
            <a:pPr algn="just"/>
            <a:endParaRPr lang="kk-KZ" sz="2800" i="1" noProof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noProof="1" smtClean="0">
                <a:latin typeface="Times New Roman" pitchFamily="18" charset="0"/>
                <a:cs typeface="Times New Roman" pitchFamily="18" charset="0"/>
              </a:rPr>
              <a:t>– гетеротрофты</a:t>
            </a:r>
            <a:r>
              <a:rPr lang="kk-KZ" sz="2800" noProof="1" smtClean="0">
                <a:latin typeface="Times New Roman" pitchFamily="18" charset="0"/>
                <a:cs typeface="Times New Roman" pitchFamily="18" charset="0"/>
              </a:rPr>
              <a:t> - басқалармен қоректенетіндер (</a:t>
            </a:r>
            <a:r>
              <a:rPr lang="kk-KZ" sz="2800" i="1" noProof="1" smtClean="0">
                <a:latin typeface="Times New Roman" pitchFamily="18" charset="0"/>
                <a:cs typeface="Times New Roman" pitchFamily="18" charset="0"/>
              </a:rPr>
              <a:t>консументтер - тұтынушы)</a:t>
            </a:r>
            <a:r>
              <a:rPr lang="kk-KZ" sz="2800" noProof="1" smtClean="0">
                <a:latin typeface="Times New Roman" pitchFamily="18" charset="0"/>
                <a:cs typeface="Times New Roman" pitchFamily="18" charset="0"/>
              </a:rPr>
              <a:t> деп аталады.</a:t>
            </a:r>
          </a:p>
          <a:p>
            <a:pPr algn="just"/>
            <a:endParaRPr lang="kk-KZ" sz="2800" noProof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noProof="1" smtClean="0">
                <a:latin typeface="Times New Roman" pitchFamily="18" charset="0"/>
                <a:cs typeface="Times New Roman" pitchFamily="18" charset="0"/>
              </a:rPr>
              <a:t>- Кез келген жүйеде органикалық қалдықтар пайда болады, оларды </a:t>
            </a:r>
            <a:r>
              <a:rPr lang="kk-KZ" sz="2800" b="1" i="1" noProof="1" smtClean="0">
                <a:latin typeface="Times New Roman" pitchFamily="18" charset="0"/>
                <a:cs typeface="Times New Roman" pitchFamily="18" charset="0"/>
              </a:rPr>
              <a:t>редуценттер</a:t>
            </a:r>
            <a:r>
              <a:rPr lang="kk-KZ" sz="2800" noProof="1" smtClean="0">
                <a:latin typeface="Times New Roman" pitchFamily="18" charset="0"/>
                <a:cs typeface="Times New Roman" pitchFamily="18" charset="0"/>
              </a:rPr>
              <a:t> (ыдыратушы) немесе </a:t>
            </a:r>
            <a:r>
              <a:rPr lang="kk-KZ" sz="2800" i="1" noProof="1" smtClean="0">
                <a:latin typeface="Times New Roman" pitchFamily="18" charset="0"/>
                <a:cs typeface="Times New Roman" pitchFamily="18" charset="0"/>
              </a:rPr>
              <a:t>сапрофиттер</a:t>
            </a:r>
            <a:r>
              <a:rPr lang="kk-KZ" sz="2800" noProof="1" smtClean="0">
                <a:latin typeface="Times New Roman" pitchFamily="18" charset="0"/>
                <a:cs typeface="Times New Roman" pitchFamily="18" charset="0"/>
              </a:rPr>
              <a:t> деп атайды. Ыдыратушылар да гетеротрофты организмдерге қорек бола алады.</a:t>
            </a:r>
            <a:endParaRPr lang="kk-KZ" sz="2800" noProof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63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3 – тапсырма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Кестені толтыр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pPr algn="ctr"/>
            <a:r>
              <a:rPr lang="kk-KZ" noProof="1" smtClean="0">
                <a:latin typeface="Times New Roman" pitchFamily="18" charset="0"/>
                <a:cs typeface="Times New Roman" pitchFamily="18" charset="0"/>
              </a:rPr>
              <a:t>шөп, қаршыға, жылан, кесіртке, шегіртке;</a:t>
            </a:r>
            <a:br>
              <a:rPr lang="kk-KZ" noProof="1" smtClean="0">
                <a:latin typeface="Times New Roman" pitchFamily="18" charset="0"/>
                <a:cs typeface="Times New Roman" pitchFamily="18" charset="0"/>
              </a:rPr>
            </a:br>
            <a:r>
              <a:rPr lang="kk-KZ" noProof="1" smtClean="0">
                <a:latin typeface="Times New Roman" pitchFamily="18" charset="0"/>
                <a:cs typeface="Times New Roman" pitchFamily="18" charset="0"/>
              </a:rPr>
              <a:t>​шырша, қаршыға, мұртты қоңыз, тоқылдақ;</a:t>
            </a:r>
            <a:br>
              <a:rPr lang="kk-KZ" noProof="1" smtClean="0">
                <a:latin typeface="Times New Roman" pitchFamily="18" charset="0"/>
                <a:cs typeface="Times New Roman" pitchFamily="18" charset="0"/>
              </a:rPr>
            </a:br>
            <a:r>
              <a:rPr lang="kk-KZ" noProof="1" smtClean="0">
                <a:latin typeface="Times New Roman" pitchFamily="18" charset="0"/>
                <a:cs typeface="Times New Roman" pitchFamily="18" charset="0"/>
              </a:rPr>
              <a:t>қабылан, өсімдіктер, маймылдар, жәндіктер</a:t>
            </a:r>
            <a:endParaRPr lang="kk-KZ" noProof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3356992"/>
          <a:ext cx="684076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/>
                <a:gridCol w="3420380"/>
              </a:tblGrid>
              <a:tr h="837508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ПРОДУЦЕНТТЕР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КОНСУМЕНТТЕР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868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4 - тапсырма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Қорытынды сұрақтар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363272" cy="4525963"/>
          </a:xfrm>
        </p:spPr>
        <p:txBody>
          <a:bodyPr>
            <a:normAutofit lnSpcReduction="10000"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1.Экожүйе қандай сатыларға бөлінеді?</a:t>
            </a:r>
          </a:p>
          <a:p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2.Экожүйенің биотикалық компоненттеріне мысал келтір.</a:t>
            </a:r>
          </a:p>
          <a:p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3.Өз төңірегіңде кездесетін автотрофтардан кем дегенде үш мысал келтір.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Жетістіктеріңді бағала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“Жетістіктер қолы”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4618856" cy="4752527"/>
          </a:xfrm>
        </p:spPr>
        <p:txBody>
          <a:bodyPr>
            <a:normAutofit/>
          </a:bodyPr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Әрбір саусағыңды кезегімен ұстап, сабақта жаңадан не білгеніңді, нені үйренгеніңді, қандай дағдыны игергеніңді айт.</a:t>
            </a:r>
          </a:p>
          <a:p>
            <a:endParaRPr lang="ru-RU" dirty="0"/>
          </a:p>
        </p:txBody>
      </p:sp>
      <p:pic>
        <p:nvPicPr>
          <p:cNvPr id="1026" name="Picture 2" descr="https://opiqkz.blob.core.windows.net/kitcontent/535f4dd7-195a-48bd-9852-2031f0701a34/64759895-d3d9-44fa-8986-bab286483107/38e343e9-ad18-4eb2-ac8c-98126661a857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5" y="1556792"/>
            <a:ext cx="5135665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4000" b="1" noProof="1" smtClean="0">
                <a:latin typeface="Times New Roman" pitchFamily="18" charset="0"/>
                <a:cs typeface="Times New Roman" pitchFamily="18" charset="0"/>
              </a:rPr>
              <a:t>Сабақтың мақсаты</a:t>
            </a:r>
            <a:endParaRPr lang="kk-KZ" sz="4000" noProof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4000" noProof="1" smtClean="0">
                <a:latin typeface="Times New Roman" pitchFamily="18" charset="0"/>
                <a:cs typeface="Times New Roman" pitchFamily="18" charset="0"/>
              </a:rPr>
              <a:t>    экожүйе компоненттерінің өзара байланысын түсіну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24944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4000" b="1" noProof="1" smtClean="0">
                <a:latin typeface="Times New Roman" pitchFamily="18" charset="0"/>
                <a:cs typeface="Times New Roman" pitchFamily="18" charset="0"/>
              </a:rPr>
              <a:t>Мақсатқа қол жеткізу үшін:</a:t>
            </a:r>
            <a:r>
              <a:rPr lang="kk-KZ" sz="4000" noProof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kk-KZ" sz="4000" noProof="1" smtClean="0">
                <a:latin typeface="Times New Roman" pitchFamily="18" charset="0"/>
                <a:cs typeface="Times New Roman" pitchFamily="18" charset="0"/>
              </a:rPr>
              <a:t>- экожүйе қандай компоненттерден тұратынын;</a:t>
            </a:r>
          </a:p>
          <a:p>
            <a:pPr algn="just"/>
            <a:r>
              <a:rPr lang="kk-KZ" sz="4000" noProof="1" smtClean="0">
                <a:latin typeface="Times New Roman" pitchFamily="18" charset="0"/>
                <a:cs typeface="Times New Roman" pitchFamily="18" charset="0"/>
              </a:rPr>
              <a:t>- экожүйе компоненттері бір-бірімен қалай байланысқанын білу қажет.</a:t>
            </a:r>
            <a:endParaRPr lang="kk-KZ" sz="4000" noProof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6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Термин сөздер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Экотоп</a:t>
            </a:r>
          </a:p>
          <a:p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Биоценоз</a:t>
            </a:r>
          </a:p>
          <a:p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Продуценттер (түзушілер)</a:t>
            </a:r>
          </a:p>
          <a:p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Консументтер (тұтынушылар)</a:t>
            </a:r>
          </a:p>
          <a:p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Редуценттер (ыдыратушылар)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18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Есіңе түсір!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248472"/>
          </a:xfrm>
        </p:spPr>
        <p:txBody>
          <a:bodyPr>
            <a:normAutofit lnSpcReduction="10000"/>
          </a:bodyPr>
          <a:lstStyle/>
          <a:p>
            <a:pPr algn="just"/>
            <a:r>
              <a:rPr lang="kk-KZ" sz="5200" noProof="1" smtClean="0">
                <a:latin typeface="Times New Roman" pitchFamily="18" charset="0"/>
                <a:cs typeface="Times New Roman" pitchFamily="18" charset="0"/>
              </a:rPr>
              <a:t>Экожүйе деп нені атайтынын есіңе түсір. </a:t>
            </a:r>
          </a:p>
          <a:p>
            <a:pPr algn="just"/>
            <a:endParaRPr lang="kk-KZ" sz="5200" noProof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5200" noProof="1" smtClean="0">
                <a:latin typeface="Times New Roman" pitchFamily="18" charset="0"/>
                <a:cs typeface="Times New Roman" pitchFamily="18" charset="0"/>
              </a:rPr>
              <a:t>«Экожүйе компоненттері» түсінігі нені білдіреді?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067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248472"/>
          </a:xfrm>
        </p:spPr>
        <p:txBody>
          <a:bodyPr>
            <a:normAutofit/>
          </a:bodyPr>
          <a:lstStyle/>
          <a:p>
            <a:pPr algn="just"/>
            <a:r>
              <a:rPr lang="kk-KZ" sz="3600" b="1" noProof="1" smtClean="0">
                <a:latin typeface="Times New Roman" pitchFamily="18" charset="0"/>
                <a:cs typeface="Times New Roman" pitchFamily="18" charset="0"/>
              </a:rPr>
              <a:t>Экожүйе</a:t>
            </a:r>
            <a:r>
              <a:rPr lang="kk-KZ" sz="3600" noProof="1" smtClean="0">
                <a:latin typeface="Times New Roman" pitchFamily="18" charset="0"/>
                <a:cs typeface="Times New Roman" pitchFamily="18" charset="0"/>
              </a:rPr>
              <a:t> – бұл экологиядағы негізгі функционалдық бірлік, оған тірі организмдер де, жансыз орта да – өзара бір-бірінің қасиеттеріне әсер етуші және Жер бетіндегі тіршілікті қазіргі қалпында ұстап тұру үшін қажетті екі компонент кіреді.</a:t>
            </a:r>
          </a:p>
        </p:txBody>
      </p:sp>
    </p:spTree>
    <p:extLst>
      <p:ext uri="{BB962C8B-B14F-4D97-AF65-F5344CB8AC3E}">
        <p14:creationId xmlns="" xmlns:p14="http://schemas.microsoft.com/office/powerpoint/2010/main" val="134984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piqkz.blob.core.windows.net/kitcontent/535f4dd7-195a-48bd-9852-2031f0701a34/701e2c36-c065-4be0-a5e8-eda9cd8b7765/c13b9671-e2e0-4d53-9ae7-1b0f000a6782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682643" cy="2274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noProof="1" smtClean="0">
                <a:latin typeface="Times New Roman" pitchFamily="18" charset="0"/>
                <a:cs typeface="Times New Roman" pitchFamily="18" charset="0"/>
              </a:rPr>
              <a:t>1-тапсырма</a:t>
            </a:r>
          </a:p>
          <a:p>
            <a:pPr algn="ctr"/>
            <a:r>
              <a:rPr lang="kk-KZ" sz="3600" b="1" noProof="1" smtClean="0">
                <a:latin typeface="Times New Roman" pitchFamily="18" charset="0"/>
                <a:cs typeface="Times New Roman" pitchFamily="18" charset="0"/>
              </a:rPr>
              <a:t>Сұрақтарға жауап бер</a:t>
            </a:r>
            <a:r>
              <a:rPr lang="kk-KZ" sz="2800" noProof="1" smtClean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pPr algn="ctr"/>
            <a:endParaRPr lang="kk-KZ" sz="2800" noProof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noProof="1" smtClean="0">
                <a:latin typeface="Times New Roman" pitchFamily="18" charset="0"/>
                <a:cs typeface="Times New Roman" pitchFamily="18" charset="0"/>
              </a:rPr>
              <a:t>Суретті қара. Қайсысын экожүйе деп атауға болады? Ал қайсысы экожүйеге жатпайды? Неліктен? Түсіндір.</a:t>
            </a:r>
            <a:endParaRPr lang="kk-KZ" sz="28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3732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Жылқылар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53732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Ақ аюлар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53732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Пілдер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53732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Алаша аттар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1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Экотоп. Биоценоз.</a:t>
            </a:r>
            <a:endParaRPr lang="kk-KZ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</p:spPr>
        <p:txBody>
          <a:bodyPr>
            <a:noAutofit/>
          </a:bodyPr>
          <a:lstStyle/>
          <a:p>
            <a:pPr algn="just"/>
            <a:r>
              <a:rPr lang="kk-KZ" sz="3600" noProof="1" smtClean="0">
                <a:latin typeface="Times New Roman" pitchFamily="18" charset="0"/>
                <a:cs typeface="Times New Roman" pitchFamily="18" charset="0"/>
              </a:rPr>
              <a:t>     Экожүйе құрамы екі компонент тобынан тұрады: </a:t>
            </a:r>
            <a:r>
              <a:rPr lang="kk-KZ" sz="3600" b="1" noProof="1" smtClean="0">
                <a:latin typeface="Times New Roman" pitchFamily="18" charset="0"/>
                <a:cs typeface="Times New Roman" pitchFamily="18" charset="0"/>
              </a:rPr>
              <a:t>абиотикалық</a:t>
            </a:r>
            <a:r>
              <a:rPr lang="kk-KZ" sz="3600" noProof="1" smtClean="0">
                <a:latin typeface="Times New Roman" pitchFamily="18" charset="0"/>
                <a:cs typeface="Times New Roman" pitchFamily="18" charset="0"/>
              </a:rPr>
              <a:t> – жансыз табиғат компоненттері (экотоп) және </a:t>
            </a:r>
            <a:r>
              <a:rPr lang="kk-KZ" sz="3600" b="1" noProof="1" smtClean="0">
                <a:latin typeface="Times New Roman" pitchFamily="18" charset="0"/>
                <a:cs typeface="Times New Roman" pitchFamily="18" charset="0"/>
              </a:rPr>
              <a:t>биотикалық</a:t>
            </a:r>
            <a:r>
              <a:rPr lang="kk-KZ" sz="3600" noProof="1" smtClean="0">
                <a:latin typeface="Times New Roman" pitchFamily="18" charset="0"/>
                <a:cs typeface="Times New Roman" pitchFamily="18" charset="0"/>
              </a:rPr>
              <a:t> – жанды табиғаттың компоненттері (биоценоз).</a:t>
            </a:r>
          </a:p>
          <a:p>
            <a:pPr algn="just"/>
            <a:r>
              <a:rPr lang="kk-KZ" sz="3600" noProof="1" smtClean="0"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kk-KZ" sz="3600" b="1" noProof="1" smtClean="0">
                <a:latin typeface="Times New Roman" pitchFamily="18" charset="0"/>
                <a:cs typeface="Times New Roman" pitchFamily="18" charset="0"/>
              </a:rPr>
              <a:t>Биоценоз</a:t>
            </a:r>
            <a:r>
              <a:rPr lang="kk-KZ" sz="3600" noProof="1" smtClean="0">
                <a:latin typeface="Times New Roman" pitchFamily="18" charset="0"/>
                <a:cs typeface="Times New Roman" pitchFamily="18" charset="0"/>
              </a:rPr>
              <a:t> – өсімдіктер мен жануарлар әлемі және микроорганизмдер әлемі өкілдерінің жиынтығы. </a:t>
            </a:r>
            <a:endParaRPr lang="kk-KZ" sz="3600" noProof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07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piqkz.blob.core.windows.net/kitcontent/535f4dd7-195a-48bd-9852-2031f0701a34/1c1dc3b5-0fed-42bc-8613-bb5af747af6e/1eaad8ad-93e5-4670-9920-a1da95c23071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264696" cy="6463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040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6632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noProof="1" smtClean="0">
                <a:latin typeface="Times New Roman" pitchFamily="18" charset="0"/>
                <a:cs typeface="Times New Roman" pitchFamily="18" charset="0"/>
              </a:rPr>
              <a:t>2-тапсырма</a:t>
            </a:r>
          </a:p>
          <a:p>
            <a:pPr algn="just"/>
            <a:r>
              <a:rPr lang="kk-KZ" sz="2800" noProof="1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kk-KZ" sz="2800" noProof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800" noProof="1" smtClean="0">
                <a:latin typeface="Times New Roman" pitchFamily="18" charset="0"/>
                <a:cs typeface="Times New Roman" pitchFamily="18" charset="0"/>
              </a:rPr>
              <a:t>Суреттегі экожүйеге атау бер. «Биоценоз», «экотоп» бағандарына экожүйенің компоненттерін жаз.</a:t>
            </a:r>
          </a:p>
          <a:p>
            <a:pPr algn="ctr"/>
            <a:endParaRPr lang="kk-KZ" sz="2800" noProof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noProof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noProof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noProof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noProof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noProof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noProof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noProof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noProof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i="1" noProof="1" smtClean="0">
                <a:latin typeface="Times New Roman" pitchFamily="18" charset="0"/>
                <a:cs typeface="Times New Roman" pitchFamily="18" charset="0"/>
              </a:rPr>
              <a:t>Биоценоз                                                          Экотоп</a:t>
            </a:r>
            <a:endParaRPr lang="kk-KZ" sz="2800" i="1" noProof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5161756" cy="359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70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283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Термин сөздер</vt:lpstr>
      <vt:lpstr>Есіңе түсір!</vt:lpstr>
      <vt:lpstr>Слайд 5</vt:lpstr>
      <vt:lpstr>Слайд 6</vt:lpstr>
      <vt:lpstr>Экотоп. Биоценоз.</vt:lpstr>
      <vt:lpstr>Слайд 8</vt:lpstr>
      <vt:lpstr>Слайд 9</vt:lpstr>
      <vt:lpstr>Экожүйенің сатылары</vt:lpstr>
      <vt:lpstr>3 – тапсырма Кестені толтыр</vt:lpstr>
      <vt:lpstr>4 - тапсырма Қорытынды сұрақтар</vt:lpstr>
      <vt:lpstr>Жетістіктеріңді бағала “Жетістіктер қолы”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SPecialiST</cp:lastModifiedBy>
  <cp:revision>15</cp:revision>
  <dcterms:created xsi:type="dcterms:W3CDTF">2020-04-02T09:09:30Z</dcterms:created>
  <dcterms:modified xsi:type="dcterms:W3CDTF">2020-04-02T13:59:33Z</dcterms:modified>
</cp:coreProperties>
</file>