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4" r:id="rId8"/>
    <p:sldId id="261" r:id="rId9"/>
    <p:sldId id="271" r:id="rId10"/>
    <p:sldId id="272" r:id="rId11"/>
    <p:sldId id="262" r:id="rId12"/>
    <p:sldId id="263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14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260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13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517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86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20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12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05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544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5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61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okDLcZdH2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25" y="1276"/>
            <a:ext cx="9144000" cy="685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636912"/>
            <a:ext cx="6984776" cy="89396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Unit 8 FOOD AND DRINK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12522" y="3645024"/>
            <a:ext cx="2299638" cy="83894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GRADE 8 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467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cap="all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II.Language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focus: </a:t>
            </a:r>
            <a:r>
              <a:rPr lang="en-US" sz="4000" b="1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will</a:t>
            </a:r>
            <a:r>
              <a:rPr lang="en-US" sz="4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n-US" sz="4000" b="1" i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might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www.youtube.com/watch?v=CokDLcZdH2g</a:t>
            </a:r>
            <a:r>
              <a:rPr lang="kk-KZ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061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26008" r="50000" b="6250"/>
          <a:stretch/>
        </p:blipFill>
        <p:spPr bwMode="auto">
          <a:xfrm>
            <a:off x="23378" y="1700808"/>
            <a:ext cx="4644008" cy="495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5" t="48085" r="50000" b="21472"/>
          <a:stretch/>
        </p:blipFill>
        <p:spPr bwMode="auto">
          <a:xfrm>
            <a:off x="4679504" y="2185352"/>
            <a:ext cx="446449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II.Language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focus: </a:t>
            </a:r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will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might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757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Тапсырманы орында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smtClean="0"/>
              <a:t>WB p.95 ex.1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27621" r="49061" b="15625"/>
          <a:stretch/>
        </p:blipFill>
        <p:spPr bwMode="auto">
          <a:xfrm>
            <a:off x="1043608" y="1556792"/>
            <a:ext cx="727280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86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Write down the home work!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Үй</a:t>
            </a:r>
            <a:r>
              <a:rPr lang="ru-RU" b="1" dirty="0" smtClean="0"/>
              <a:t> </a:t>
            </a:r>
            <a:r>
              <a:rPr lang="ru-RU" b="1" dirty="0" err="1" smtClean="0"/>
              <a:t>жұмысы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Work book p.65 Ex.2</a:t>
            </a:r>
          </a:p>
          <a:p>
            <a:r>
              <a:rPr lang="en-US" dirty="0" smtClean="0"/>
              <a:t>Learn the words</a:t>
            </a:r>
          </a:p>
          <a:p>
            <a:r>
              <a:rPr lang="en-US" dirty="0" smtClean="0"/>
              <a:t>Study Key phrases on p.93 (Student’s book)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3056"/>
            <a:ext cx="6444208" cy="162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27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01" y="1398771"/>
            <a:ext cx="6696743" cy="51319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9712" y="0"/>
            <a:ext cx="5040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Thank you for the lesson!!!</a:t>
            </a:r>
          </a:p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Good job!!</a:t>
            </a:r>
          </a:p>
          <a:p>
            <a:pPr algn="ctr"/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I`m proud of you!!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47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" y="0"/>
            <a:ext cx="91387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789040"/>
            <a:ext cx="7406640" cy="14721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theme of the lesson:</a:t>
            </a:r>
            <a:b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Vocabulary and language focus: Action and protest.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839748"/>
              </p:ext>
            </p:extLst>
          </p:nvPr>
        </p:nvGraphicFramePr>
        <p:xfrm>
          <a:off x="2483768" y="5290054"/>
          <a:ext cx="4773564" cy="1531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782"/>
                <a:gridCol w="2386782"/>
              </a:tblGrid>
              <a:tr h="58476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Action    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[ˈ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ækʃn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Іс-</a:t>
                      </a:r>
                      <a:r>
                        <a:rPr lang="kk-KZ" sz="1800" b="0" kern="1200" baseline="0" dirty="0" smtClean="0">
                          <a:solidFill>
                            <a:schemeClr val="tx1"/>
                          </a:solidFill>
                          <a:effectLst/>
                        </a:rPr>
                        <a:t>әрекет</a:t>
                      </a:r>
                      <a:endParaRPr lang="en-US" sz="1800" b="0" kern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</a:rPr>
                        <a:t>Действие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91892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Protest 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[ˈ</a:t>
                      </a: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prəʊtest</a:t>
                      </a: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chemeClr val="tx1"/>
                          </a:solidFill>
                        </a:rPr>
                        <a:t>Наразылық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Акция протеста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459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Learning objectives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3600" dirty="0" smtClean="0"/>
              <a:t>8.3.7.1</a:t>
            </a:r>
            <a:r>
              <a:rPr lang="en-US" sz="3600" dirty="0" smtClean="0"/>
              <a:t> </a:t>
            </a:r>
            <a:r>
              <a:rPr lang="en-GB" sz="3600" dirty="0" smtClean="0"/>
              <a:t>Learn vocabulary to do with action and protest</a:t>
            </a:r>
          </a:p>
          <a:p>
            <a:r>
              <a:rPr lang="en-GB" sz="3600" dirty="0"/>
              <a:t>8.UE8  use a growing variety of future forms including present continuous and present simple with future meaning on a range of familiar general and curricular topics</a:t>
            </a:r>
            <a:endParaRPr lang="en-GB" sz="3600" dirty="0" smtClean="0"/>
          </a:p>
          <a:p>
            <a:r>
              <a:rPr lang="en-US" sz="3600" dirty="0" smtClean="0"/>
              <a:t>8.6.8.1 </a:t>
            </a:r>
            <a:r>
              <a:rPr lang="en-GB" sz="3600" dirty="0" smtClean="0"/>
              <a:t>Learn the use of will and might</a:t>
            </a:r>
          </a:p>
          <a:p>
            <a:r>
              <a:rPr lang="en-GB" sz="3600" dirty="0" smtClean="0"/>
              <a:t>8.3.8 practise using will, won’t, might and might not to make predictions</a:t>
            </a:r>
            <a:endParaRPr lang="ru-RU" sz="3600" dirty="0" smtClean="0"/>
          </a:p>
          <a:p>
            <a:endParaRPr lang="en-GB" sz="3600" dirty="0" smtClean="0"/>
          </a:p>
          <a:p>
            <a:endParaRPr lang="en-GB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313355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835265"/>
              </p:ext>
            </p:extLst>
          </p:nvPr>
        </p:nvGraphicFramePr>
        <p:xfrm>
          <a:off x="539552" y="378242"/>
          <a:ext cx="8280920" cy="615350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8280920"/>
              </a:tblGrid>
              <a:tr h="73874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Assessment</a:t>
                      </a:r>
                      <a:r>
                        <a:rPr lang="en-US" sz="2800" baseline="0" dirty="0" smtClean="0"/>
                        <a:t> criteria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7296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Identify the main idea in extended talks with little support.</a:t>
                      </a:r>
                      <a:endParaRPr lang="ru-RU" sz="1800" kern="1200" dirty="0" smtClean="0">
                        <a:effectLst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10423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 </a:t>
                      </a:r>
                      <a:r>
                        <a:rPr lang="en-US" sz="1800" kern="1200" dirty="0" smtClean="0">
                          <a:effectLst/>
                        </a:rPr>
                        <a:t>Apply topic related vocabulary in speech appropriately arranging words and phrases into well-formed sentences.</a:t>
                      </a:r>
                      <a:endParaRPr lang="ru-RU" sz="1800" kern="12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</a:tr>
              <a:tr h="90335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effectLst/>
                        </a:rPr>
                        <a:t>Descriptor:</a:t>
                      </a:r>
                      <a:endParaRPr lang="ru-RU" sz="2800" kern="1200" dirty="0" smtClean="0">
                        <a:effectLst/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729635"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dirty="0" smtClean="0"/>
                        <a:t>write with moderate grammatical accuracy on a growing range of familiar general and curricular topics </a:t>
                      </a:r>
                      <a:endParaRPr lang="ru-RU" dirty="0"/>
                    </a:p>
                  </a:txBody>
                  <a:tcPr/>
                </a:tc>
              </a:tr>
              <a:tr h="72963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completes the task.</a:t>
                      </a:r>
                      <a:endParaRPr lang="ru-RU" sz="1800" kern="1200" dirty="0" smtClean="0">
                        <a:effectLst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55367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uses appropriate subject-specific vocabulary while doing</a:t>
                      </a:r>
                      <a:r>
                        <a:rPr lang="en-US" sz="1800" kern="1200" baseline="0" dirty="0" smtClean="0">
                          <a:effectLst/>
                        </a:rPr>
                        <a:t> the task</a:t>
                      </a:r>
                      <a:r>
                        <a:rPr lang="en-US" sz="1800" kern="1200" dirty="0" smtClean="0">
                          <a:effectLst/>
                        </a:rPr>
                        <a:t>.</a:t>
                      </a:r>
                      <a:endParaRPr lang="ru-RU" sz="1800" kern="1200" dirty="0" smtClean="0">
                        <a:effectLst/>
                      </a:endParaRPr>
                    </a:p>
                    <a:p>
                      <a:pPr marL="0" indent="0">
                        <a:buFont typeface="Arial" pitchFamily="34" charset="0"/>
                        <a:buNone/>
                      </a:pPr>
                      <a:endParaRPr lang="ru-RU" dirty="0"/>
                    </a:p>
                  </a:txBody>
                  <a:tcPr/>
                </a:tc>
              </a:tr>
              <a:tr h="54412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effectLst/>
                        </a:rPr>
                        <a:t>deduce meaning from context in short texts and some extended texts on a growing range of familiar general and curricular topics </a:t>
                      </a:r>
                      <a:endParaRPr lang="ru-RU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29614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prstClr val="black"/>
                </a:solidFill>
                <a:ea typeface="+mn-ea"/>
                <a:cs typeface="+mn-cs"/>
              </a:rPr>
              <a:t>Student’s book </a:t>
            </a:r>
            <a:r>
              <a:rPr lang="en-US" sz="2800" dirty="0" smtClean="0">
                <a:solidFill>
                  <a:prstClr val="black"/>
                </a:solidFill>
                <a:ea typeface="+mn-ea"/>
                <a:cs typeface="+mn-cs"/>
              </a:rPr>
              <a:t>p.92-93</a:t>
            </a:r>
            <a:r>
              <a:rPr lang="kk-KZ" sz="2800" dirty="0" smtClean="0">
                <a:solidFill>
                  <a:prstClr val="black"/>
                </a:solidFill>
                <a:ea typeface="+mn-ea"/>
                <a:cs typeface="+mn-cs"/>
              </a:rPr>
              <a:t>. Мәтіндегі көкпен берілген сөздерді аудармасымен бірге көшіріп ал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</a:t>
            </a:r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 Vocabulary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428404"/>
              </p:ext>
            </p:extLst>
          </p:nvPr>
        </p:nvGraphicFramePr>
        <p:xfrm>
          <a:off x="395536" y="1724332"/>
          <a:ext cx="8352928" cy="511758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176464"/>
                <a:gridCol w="4176464"/>
              </a:tblGrid>
              <a:tr h="95188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Meeting</a:t>
                      </a:r>
                      <a:r>
                        <a:rPr lang="en-US" sz="2400" b="1" baseline="0" dirty="0" smtClean="0"/>
                        <a:t> 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miːtɪŋ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митинг</a:t>
                      </a:r>
                      <a:r>
                        <a:rPr lang="ru-RU" sz="2400" dirty="0" smtClean="0"/>
                        <a:t/>
                      </a:r>
                      <a:br>
                        <a:rPr lang="ru-RU" sz="2400" dirty="0" smtClean="0"/>
                      </a:br>
                      <a:r>
                        <a:rPr lang="ru-RU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Жиналыс</a:t>
                      </a:r>
                      <a:endParaRPr lang="ru-RU" sz="2400" dirty="0"/>
                    </a:p>
                  </a:txBody>
                  <a:tcPr/>
                </a:tc>
              </a:tr>
              <a:tr h="138077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Organize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[ˈ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ɔːɡənaɪz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Ұйымдастыру</a:t>
                      </a:r>
                      <a:endParaRPr lang="en-US" sz="24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Организовать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устраивать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</a:tr>
              <a:tr h="76239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March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[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mɑːrtʃ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Марш</a:t>
                      </a:r>
                      <a:endParaRPr lang="ru-RU" sz="2400" dirty="0"/>
                    </a:p>
                  </a:txBody>
                  <a:tcPr/>
                </a:tc>
              </a:tr>
              <a:tr h="101126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Donate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dəʊˈneɪt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сыйлау</a:t>
                      </a:r>
                      <a:endParaRPr lang="ru-RU" sz="24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Жертвовать</a:t>
                      </a:r>
                      <a:endParaRPr lang="ru-RU" sz="2400" dirty="0"/>
                    </a:p>
                  </a:txBody>
                  <a:tcPr/>
                </a:tc>
              </a:tr>
              <a:tr h="101126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Collection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4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kəˈlekʃn</a:t>
                      </a:r>
                      <a:r>
                        <a:rPr lang="en-US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 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сбор</a:t>
                      </a:r>
                      <a:endParaRPr lang="kk-KZ" sz="2400" dirty="0" smtClean="0"/>
                    </a:p>
                    <a:p>
                      <a:r>
                        <a:rPr lang="kk-KZ" sz="2400" dirty="0" smtClean="0"/>
                        <a:t>Жинақ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518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626840"/>
              </p:ext>
            </p:extLst>
          </p:nvPr>
        </p:nvGraphicFramePr>
        <p:xfrm>
          <a:off x="395536" y="260649"/>
          <a:ext cx="8352928" cy="6120678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176464"/>
                <a:gridCol w="4176464"/>
              </a:tblGrid>
              <a:tr h="96292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Volunteer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[ˌ</a:t>
                      </a:r>
                      <a:r>
                        <a:rPr lang="en-US" sz="2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vɒl.ənˈtɪər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волонтер</a:t>
                      </a:r>
                      <a:endParaRPr lang="ru-RU" sz="2800" dirty="0"/>
                    </a:p>
                  </a:txBody>
                  <a:tcPr/>
                </a:tc>
              </a:tr>
              <a:tr h="96292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Supporter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səˈpɔːtə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(r)]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800" dirty="0" smtClean="0"/>
                        <a:t>Қолдаушы</a:t>
                      </a:r>
                      <a:endParaRPr lang="ru-RU" sz="2800" b="0" i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Сторонник</a:t>
                      </a:r>
                      <a:endParaRPr lang="ru-RU" sz="2800" dirty="0"/>
                    </a:p>
                  </a:txBody>
                  <a:tcPr/>
                </a:tc>
              </a:tr>
              <a:tr h="96292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Petition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[</a:t>
                      </a:r>
                      <a:r>
                        <a:rPr lang="en-US" sz="2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pəˈtɪʃ.ən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800" dirty="0" smtClean="0"/>
                        <a:t>Өтініш</a:t>
                      </a:r>
                    </a:p>
                    <a:p>
                      <a:r>
                        <a:rPr lang="ru-RU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петиция</a:t>
                      </a:r>
                      <a:endParaRPr lang="ru-RU" sz="2800" dirty="0"/>
                    </a:p>
                  </a:txBody>
                  <a:tcPr/>
                </a:tc>
              </a:tr>
              <a:tr h="130603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Ban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[</a:t>
                      </a:r>
                      <a:r>
                        <a:rPr lang="en-US" sz="2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bæn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 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Тыйым</a:t>
                      </a:r>
                      <a:r>
                        <a:rPr lang="ru-RU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салу</a:t>
                      </a:r>
                    </a:p>
                    <a:p>
                      <a:r>
                        <a:rPr lang="ru-RU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Запрет</a:t>
                      </a:r>
                      <a:endParaRPr lang="ru-RU" sz="2800" dirty="0"/>
                    </a:p>
                  </a:txBody>
                  <a:tcPr/>
                </a:tc>
              </a:tr>
              <a:tr h="962928">
                <a:tc>
                  <a:txBody>
                    <a:bodyPr/>
                    <a:lstStyle/>
                    <a:p>
                      <a:r>
                        <a:rPr lang="en-US" sz="2800" b="1" dirty="0" err="1" smtClean="0"/>
                        <a:t>Compaign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kæmˈpeɪn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2800" dirty="0" smtClean="0"/>
                        <a:t>Науқан</a:t>
                      </a:r>
                    </a:p>
                    <a:p>
                      <a:r>
                        <a:rPr lang="ru-RU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агитация</a:t>
                      </a:r>
                      <a:endParaRPr lang="ru-RU" sz="2800" dirty="0"/>
                    </a:p>
                  </a:txBody>
                  <a:tcPr/>
                </a:tc>
              </a:tr>
              <a:tr h="962928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Boycott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[ˈ</a:t>
                      </a:r>
                      <a:r>
                        <a:rPr lang="en-US" sz="2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bɔɪ.kɒt</a:t>
                      </a:r>
                      <a:r>
                        <a:rPr lang="en-US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ru-RU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бойкот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5328592" cy="9361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3100" dirty="0" smtClean="0"/>
              <a:t>Student’s book </a:t>
            </a:r>
            <a:r>
              <a:rPr lang="en-US" sz="3100" dirty="0" smtClean="0"/>
              <a:t>p.92-93</a:t>
            </a:r>
            <a:r>
              <a:rPr lang="kk-KZ" sz="3100" dirty="0" smtClean="0"/>
              <a:t/>
            </a:r>
            <a:br>
              <a:rPr lang="kk-KZ" sz="3100" dirty="0" smtClean="0"/>
            </a:br>
            <a:r>
              <a:rPr lang="kk-KZ" sz="3100" dirty="0" smtClean="0"/>
              <a:t>Мәтінді оқы</a:t>
            </a:r>
            <a:endParaRPr lang="ru-RU" sz="31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8" t="21776" r="21053" b="10960"/>
          <a:stretch/>
        </p:blipFill>
        <p:spPr bwMode="auto">
          <a:xfrm>
            <a:off x="134151" y="1675673"/>
            <a:ext cx="4437849" cy="492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21674" r="51020" b="9979"/>
          <a:stretch/>
        </p:blipFill>
        <p:spPr bwMode="auto">
          <a:xfrm>
            <a:off x="4688572" y="1689148"/>
            <a:ext cx="4542504" cy="499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3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II.Language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focus: </a:t>
            </a:r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will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and </a:t>
            </a:r>
            <a:r>
              <a:rPr lang="en-US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might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8 r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374" y="1196752"/>
            <a:ext cx="9174374" cy="5040560"/>
          </a:xfrm>
        </p:spPr>
      </p:pic>
    </p:spTree>
    <p:extLst>
      <p:ext uri="{BB962C8B-B14F-4D97-AF65-F5344CB8AC3E}">
        <p14:creationId xmlns:p14="http://schemas.microsoft.com/office/powerpoint/2010/main" val="29925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081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kk-KZ" i="1" dirty="0">
                <a:latin typeface="Times New Roman"/>
                <a:ea typeface="Calibri"/>
                <a:cs typeface="Times New Roman"/>
              </a:rPr>
              <a:t>2</a:t>
            </a:r>
            <a:r>
              <a:rPr lang="kk-KZ" b="1" cap="all" dirty="0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gradFill>
                  <a:gsLst>
                    <a:gs pos="0">
                      <a:srgbClr val="381563"/>
                    </a:gs>
                    <a:gs pos="43000">
                      <a:srgbClr val="7B34D2"/>
                    </a:gs>
                    <a:gs pos="48000">
                      <a:srgbClr val="7230C3"/>
                    </a:gs>
                    <a:gs pos="100000">
                      <a:srgbClr val="381563"/>
                    </a:gs>
                  </a:gsLst>
                  <a:lin ang="5400000" scaled="0"/>
                </a:gradFill>
                <a:effectLst>
                  <a:reflection blurRad="12700" stA="28000" endPos="45000" dist="1016" dir="5400000" sy="-100000" algn="bl"/>
                </a:effectLst>
                <a:ea typeface="Times New Roman"/>
                <a:cs typeface="Times New Roman"/>
              </a:rPr>
              <a:t> </a:t>
            </a:r>
            <a:r>
              <a:rPr lang="en-US" b="1" i="1" dirty="0" err="1">
                <a:latin typeface="Times New Roman"/>
                <a:ea typeface="Calibri"/>
                <a:cs typeface="Times New Roman"/>
              </a:rPr>
              <a:t>II.Language</a:t>
            </a:r>
            <a:r>
              <a:rPr lang="en-US" b="1" i="1" dirty="0">
                <a:latin typeface="Times New Roman"/>
                <a:ea typeface="Calibri"/>
                <a:cs typeface="Times New Roman"/>
              </a:rPr>
              <a:t> focus: will and might</a:t>
            </a:r>
            <a:r>
              <a:rPr lang="ru-RU" sz="6000" dirty="0">
                <a:ea typeface="Calibri"/>
                <a:cs typeface="Times New Roman"/>
              </a:rPr>
              <a:t/>
            </a:r>
            <a:br>
              <a:rPr lang="ru-RU" sz="6000" dirty="0"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68863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indent="288290" algn="just">
              <a:lnSpc>
                <a:spcPct val="115000"/>
              </a:lnSpc>
              <a:spcAft>
                <a:spcPts val="1000"/>
              </a:spcAft>
            </a:pPr>
            <a:r>
              <a:rPr lang="kk-KZ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Ағылшын </a:t>
            </a:r>
            <a:r>
              <a:rPr lang="kk-KZ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тіліндегі модальді етістіктердің негізгі етістіктерден ең басты ерекшелігі олардың белгілі бір іс-қимылды айтып жеткізу үшін емес, айтушының сол іс-қимылға деген қатынасын білдіру мақсатында қолданылатындығында. Дәлірек айтсақ, модальді етістіктер негізгі етістікке қосымша мағына үстейді. Мысалы, бір әрекетті істеуге тыйым салынғандығын, біреуге кеңес беру үшін, іс-қимылдың жүзеге асу мүмкіндігін немесе міндетті түрде оны жүзеге асыру қажеттілігін білдіреді. Ағылшын тіліндегі модальді етістіктерге мыналар жатады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 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can, could, may, might, be able to, must, should, ought to, have to, need to, will, would </a:t>
            </a:r>
            <a:r>
              <a:rPr lang="kk-KZ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және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shall.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1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Have, be, should</a:t>
            </a:r>
            <a:r>
              <a:rPr lang="en-US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kk-KZ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етістіктері тек модальді етістік ғана емес, сондай-ақ көмекші және негізгі етістік ретінде де қолданыла алады. 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1600" b="1" i="1" dirty="0">
                <a:latin typeface="Times New Roman"/>
                <a:ea typeface="Calibri"/>
                <a:cs typeface="Times New Roman"/>
              </a:rPr>
              <a:t>Might </a:t>
            </a:r>
            <a:r>
              <a:rPr lang="kk-KZ" sz="1600" i="1" dirty="0">
                <a:latin typeface="Times New Roman"/>
                <a:ea typeface="Calibri"/>
                <a:cs typeface="Times New Roman"/>
              </a:rPr>
              <a:t>модальді етістігі мағынасы жағынан may етістігіне өте ұқсас. Демек, might етістігі де іс-қимылдың орындалу ықтималдығын білідіреді.. Мысалы: I might be late this evening. – Бүгін кешке менің кешігіп қалуым мүмкін.</a:t>
            </a:r>
            <a:endParaRPr lang="ru-RU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kk-KZ" sz="1600" b="1" i="1" dirty="0">
                <a:latin typeface="Times New Roman"/>
                <a:ea typeface="Calibri"/>
                <a:cs typeface="Times New Roman"/>
              </a:rPr>
              <a:t>Will </a:t>
            </a:r>
            <a:r>
              <a:rPr lang="kk-KZ" sz="1600" i="1" dirty="0">
                <a:latin typeface="Times New Roman"/>
                <a:ea typeface="Calibri"/>
                <a:cs typeface="Times New Roman"/>
              </a:rPr>
              <a:t>көмекші етістігі келер шақта мағыналы етістіктің алдында қолданылады. Ал, модальді етістік ретінде ол ұсыныс жасау үшін қолданылады. Мысалы: Will you go to the cinema with me tonight? – Менімен кешке киноға баруға қалай қарайсың? Will модальді етістігін әңгіме барысында тез арада ойланбастан шешім қабылдаған кезде де қолданады, Мысалы: A: - Can I talk to Mr. Smith, please? B: - He’s not </a:t>
            </a:r>
            <a:r>
              <a:rPr lang="en-US" sz="1600" i="1" dirty="0">
                <a:latin typeface="Times New Roman"/>
                <a:ea typeface="Calibri"/>
                <a:cs typeface="Times New Roman"/>
              </a:rPr>
              <a:t>in the office now. A: - Well, I’ll </a:t>
            </a:r>
            <a:r>
              <a:rPr lang="kk-KZ" sz="1600" i="1" dirty="0">
                <a:latin typeface="Times New Roman"/>
                <a:ea typeface="Calibri"/>
                <a:cs typeface="Times New Roman"/>
              </a:rPr>
              <a:t>call him back</a:t>
            </a:r>
            <a:r>
              <a:rPr lang="en-US" sz="1600" i="1" dirty="0">
                <a:latin typeface="Times New Roman"/>
                <a:ea typeface="Calibri"/>
                <a:cs typeface="Times New Roman"/>
              </a:rPr>
              <a:t> later. </a:t>
            </a:r>
            <a:r>
              <a:rPr lang="kk-KZ" sz="1600" i="1" dirty="0">
                <a:latin typeface="Times New Roman"/>
                <a:ea typeface="Calibri"/>
                <a:cs typeface="Times New Roman"/>
              </a:rPr>
              <a:t> Бұл сөйлемде айтушы қайтадан хабарласамын деген мағынада тез арада шешім қабылдап тұр.</a:t>
            </a:r>
            <a:endParaRPr lang="ru-RU" sz="2800" dirty="0">
              <a:ea typeface="Calibri"/>
              <a:cs typeface="Times New Roman"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102937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Words>334</Words>
  <Application>Microsoft Office PowerPoint</Application>
  <PresentationFormat>Экран (4:3)</PresentationFormat>
  <Paragraphs>69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Unit 8 FOOD AND DRINK</vt:lpstr>
      <vt:lpstr>The theme of the lesson: Vocabulary and language focus: Action and protest.</vt:lpstr>
      <vt:lpstr>Learning objectives</vt:lpstr>
      <vt:lpstr>Презентация PowerPoint</vt:lpstr>
      <vt:lpstr>Student’s book p.92-93. Мәтіндегі көкпен берілген сөздерді аудармасымен бірге көшіріп ал I. Vocabulary</vt:lpstr>
      <vt:lpstr>Презентация PowerPoint</vt:lpstr>
      <vt:lpstr>Student’s book p.92-93 Мәтінді оқы</vt:lpstr>
      <vt:lpstr>II.Language focus: will and might</vt:lpstr>
      <vt:lpstr>2 II.Language focus: will and might </vt:lpstr>
      <vt:lpstr>II.Language focus: will and might</vt:lpstr>
      <vt:lpstr>II.Language focus: will and might</vt:lpstr>
      <vt:lpstr>Тапсырманы орында!  WB p.95 ex.1</vt:lpstr>
      <vt:lpstr>Write down the home work! Үй жұмысы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FOOD AND DRINK</dc:title>
  <dc:creator>алтын агжанова</dc:creator>
  <cp:lastModifiedBy>алтын агжанова</cp:lastModifiedBy>
  <cp:revision>22</cp:revision>
  <dcterms:created xsi:type="dcterms:W3CDTF">2020-03-28T07:27:02Z</dcterms:created>
  <dcterms:modified xsi:type="dcterms:W3CDTF">2020-04-05T18:41:33Z</dcterms:modified>
</cp:coreProperties>
</file>