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332" r:id="rId3"/>
    <p:sldId id="325" r:id="rId4"/>
    <p:sldId id="319" r:id="rId5"/>
    <p:sldId id="336" r:id="rId6"/>
    <p:sldId id="316" r:id="rId7"/>
    <p:sldId id="317" r:id="rId8"/>
    <p:sldId id="258" r:id="rId9"/>
    <p:sldId id="337" r:id="rId10"/>
    <p:sldId id="338" r:id="rId11"/>
    <p:sldId id="329" r:id="rId12"/>
    <p:sldId id="330" r:id="rId13"/>
    <p:sldId id="331" r:id="rId14"/>
    <p:sldId id="341" r:id="rId15"/>
    <p:sldId id="294" r:id="rId16"/>
    <p:sldId id="339" r:id="rId17"/>
    <p:sldId id="326" r:id="rId18"/>
    <p:sldId id="305" r:id="rId19"/>
  </p:sldIdLst>
  <p:sldSz cx="9144000" cy="6858000" type="screen4x3"/>
  <p:notesSz cx="6742113"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3" autoAdjust="0"/>
    <p:restoredTop sz="94607"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60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en-US" dirty="0"/>
          </a:p>
        </p:txBody>
      </p:sp>
      <p:sp>
        <p:nvSpPr>
          <p:cNvPr id="3" name="Дата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F51D5816-974B-45A6-B598-B49059DD993C}" type="datetimeFigureOut">
              <a:rPr lang="en-US" smtClean="0"/>
              <a:pPr/>
              <a:t>4/10/2020</a:t>
            </a:fld>
            <a:endParaRPr lang="en-US" dirty="0"/>
          </a:p>
        </p:txBody>
      </p:sp>
      <p:sp>
        <p:nvSpPr>
          <p:cNvPr id="4" name="Образ слайда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Заметки 4"/>
          <p:cNvSpPr>
            <a:spLocks noGrp="1"/>
          </p:cNvSpPr>
          <p:nvPr>
            <p:ph type="body" sz="quarter" idx="3"/>
          </p:nvPr>
        </p:nvSpPr>
        <p:spPr>
          <a:xfrm>
            <a:off x="674212" y="4689515"/>
            <a:ext cx="5393690" cy="444269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lang="en-US" dirty="0"/>
          </a:p>
        </p:txBody>
      </p:sp>
      <p:sp>
        <p:nvSpPr>
          <p:cNvPr id="7" name="Номер слайда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BA67462E-96AB-48F1-B77C-0CE71F16C9B5}" type="slidenum">
              <a:rPr lang="en-US" smtClean="0"/>
              <a:pPr/>
              <a:t>‹#›</a:t>
            </a:fld>
            <a:endParaRPr lang="en-US" dirty="0"/>
          </a:p>
        </p:txBody>
      </p:sp>
    </p:spTree>
    <p:extLst>
      <p:ext uri="{BB962C8B-B14F-4D97-AF65-F5344CB8AC3E}">
        <p14:creationId xmlns:p14="http://schemas.microsoft.com/office/powerpoint/2010/main" xmlns="" val="3311354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10.04.2020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10.04.2020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10.04.2020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10.04.2020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10.04.2020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10.04.2020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10.04.2020</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file:///C:\Users\&#1043;&#1091;&#1083;&#1100;&#1084;&#1080;&#1088;&#1072;\Downloads\videoplayback%20(1).mp4"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User\Рабочий стол\шара\014.jpg"/>
          <p:cNvPicPr>
            <a:picLocks noGrp="1" noChangeAspect="1" noChangeArrowheads="1"/>
          </p:cNvPicPr>
          <p:nvPr>
            <p:ph idx="1"/>
          </p:nvPr>
        </p:nvPicPr>
        <p:blipFill>
          <a:blip r:embed="rId2" cstate="print"/>
          <a:srcRect/>
          <a:stretch>
            <a:fillRect/>
          </a:stretch>
        </p:blipFill>
        <p:spPr bwMode="auto">
          <a:xfrm>
            <a:off x="24319" y="0"/>
            <a:ext cx="9119681" cy="6858000"/>
          </a:xfrm>
          <a:prstGeom prst="rect">
            <a:avLst/>
          </a:prstGeom>
          <a:noFill/>
        </p:spPr>
      </p:pic>
      <p:sp>
        <p:nvSpPr>
          <p:cNvPr id="4" name="Прямоугольник 3"/>
          <p:cNvSpPr/>
          <p:nvPr/>
        </p:nvSpPr>
        <p:spPr>
          <a:xfrm>
            <a:off x="357158" y="285728"/>
            <a:ext cx="7072362" cy="3416320"/>
          </a:xfrm>
          <a:prstGeom prst="rect">
            <a:avLst/>
          </a:prstGeom>
          <a:noFill/>
        </p:spPr>
        <p:txBody>
          <a:bodyPr wrap="square" lIns="91440" tIns="45720" rIns="91440" bIns="45720">
            <a:spAutoFit/>
          </a:bodyPr>
          <a:lstStyle/>
          <a:p>
            <a:pPr algn="ctr"/>
            <a:r>
              <a:rPr lang="kk-KZ" sz="5400" b="1" cap="none" spc="0"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a:t>
            </a:r>
            <a:r>
              <a:rPr lang="kk-KZ" sz="54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Жас географ</a:t>
            </a:r>
            <a:r>
              <a:rPr lang="kk-KZ" sz="5400" b="1" cap="none" spc="0"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a:t>
            </a:r>
          </a:p>
          <a:p>
            <a:pPr algn="ctr"/>
            <a:r>
              <a:rPr lang="kk-KZ" sz="54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Интелектуалдық сайысы</a:t>
            </a:r>
            <a:endParaRPr lang="kk-KZ" sz="5400" b="1" cap="none" spc="0"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endParaRPr>
          </a:p>
          <a:p>
            <a:pPr algn="ctr"/>
            <a:endParaRPr lang="kk-KZ" sz="5400" b="1" cap="none" spc="0"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Сочинение-на-тему-Природа.jpeg"/>
          <p:cNvPicPr>
            <a:picLocks noGrp="1" noChangeAspect="1"/>
          </p:cNvPicPr>
          <p:nvPr>
            <p:ph idx="1"/>
          </p:nvPr>
        </p:nvPicPr>
        <p:blipFill>
          <a:blip r:embed="rId2" cstate="print"/>
          <a:stretch>
            <a:fillRect/>
          </a:stretch>
        </p:blipFill>
        <p:spPr>
          <a:xfrm>
            <a:off x="0" y="-214338"/>
            <a:ext cx="9144000" cy="7072338"/>
          </a:xfrm>
        </p:spPr>
      </p:pic>
      <p:sp>
        <p:nvSpPr>
          <p:cNvPr id="5" name="TextBox 4"/>
          <p:cNvSpPr txBox="1"/>
          <p:nvPr/>
        </p:nvSpPr>
        <p:spPr>
          <a:xfrm>
            <a:off x="1285852" y="0"/>
            <a:ext cx="6397842" cy="769441"/>
          </a:xfrm>
          <a:prstGeom prst="rect">
            <a:avLst/>
          </a:prstGeom>
          <a:noFill/>
        </p:spPr>
        <p:txBody>
          <a:bodyPr wrap="none" rtlCol="0">
            <a:spAutoFit/>
          </a:bodyPr>
          <a:lstStyle/>
          <a:p>
            <a:r>
              <a:rPr lang="kk-KZ" sz="4400" b="1" dirty="0" smtClean="0">
                <a:solidFill>
                  <a:srgbClr val="FFFF00"/>
                </a:solidFill>
                <a:latin typeface="Times New Roman" pitchFamily="18" charset="0"/>
                <a:cs typeface="Times New Roman" pitchFamily="18" charset="0"/>
              </a:rPr>
              <a:t>5.  Көрермендер сайысы</a:t>
            </a:r>
            <a:endParaRPr lang="ru-RU" sz="44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785786" y="785794"/>
            <a:ext cx="7443814" cy="5340369"/>
          </a:xfrm>
        </p:spPr>
        <p:txBody>
          <a:bodyPr/>
          <a:lstStyle/>
          <a:p>
            <a:r>
              <a:rPr lang="kk-KZ" dirty="0" smtClean="0"/>
              <a:t>1-сурет Көңіл күйі болмаған адамның бейнесінде қандай материк бейнеленген? </a:t>
            </a:r>
            <a:endParaRPr lang="ru-RU" dirty="0"/>
          </a:p>
        </p:txBody>
      </p:sp>
      <p:pic>
        <p:nvPicPr>
          <p:cNvPr id="4" name="Рисунок 3" descr="C:\Documents and Settings\User\Мои документы\Дудка\Мои рисунки\img060.jpg"/>
          <p:cNvPicPr/>
          <p:nvPr/>
        </p:nvPicPr>
        <p:blipFill>
          <a:blip r:embed="rId2" cstate="print"/>
          <a:srcRect/>
          <a:stretch>
            <a:fillRect/>
          </a:stretch>
        </p:blipFill>
        <p:spPr bwMode="auto">
          <a:xfrm>
            <a:off x="2428860" y="2643182"/>
            <a:ext cx="3714776" cy="3143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714356"/>
            <a:ext cx="8229600" cy="5411807"/>
          </a:xfrm>
        </p:spPr>
        <p:txBody>
          <a:bodyPr/>
          <a:lstStyle/>
          <a:p>
            <a:r>
              <a:rPr lang="kk-KZ" dirty="0" smtClean="0"/>
              <a:t> 2-.суретте Қалпағы бар ер адам бейнесінде қай мемлекет бейнеленген?</a:t>
            </a:r>
            <a:endParaRPr lang="ru-RU" dirty="0"/>
          </a:p>
        </p:txBody>
      </p:sp>
      <p:pic>
        <p:nvPicPr>
          <p:cNvPr id="4" name="Рисунок 3" descr="C:\Documents and Settings\User\Мои документы\Дудка\Мои рисунки\img063.jpg"/>
          <p:cNvPicPr/>
          <p:nvPr/>
        </p:nvPicPr>
        <p:blipFill>
          <a:blip r:embed="rId2" cstate="print"/>
          <a:srcRect/>
          <a:stretch>
            <a:fillRect/>
          </a:stretch>
        </p:blipFill>
        <p:spPr bwMode="auto">
          <a:xfrm>
            <a:off x="3000364" y="2500306"/>
            <a:ext cx="2928958" cy="2928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785794"/>
            <a:ext cx="8229600" cy="5340369"/>
          </a:xfrm>
        </p:spPr>
        <p:txBody>
          <a:bodyPr/>
          <a:lstStyle/>
          <a:p>
            <a:r>
              <a:rPr lang="kk-KZ" dirty="0" smtClean="0"/>
              <a:t>3-сурет Орамалды әйел ана бейнесінде қай  елдер бейнеленген?</a:t>
            </a:r>
            <a:endParaRPr lang="ru-RU" dirty="0"/>
          </a:p>
        </p:txBody>
      </p:sp>
      <p:pic>
        <p:nvPicPr>
          <p:cNvPr id="4" name="Рисунок 3" descr="C:\Documents and Settings\User\Мои документы\Дудка\Мои рисунки\img064.jpg"/>
          <p:cNvPicPr/>
          <p:nvPr/>
        </p:nvPicPr>
        <p:blipFill>
          <a:blip r:embed="rId2" cstate="print"/>
          <a:srcRect/>
          <a:stretch>
            <a:fillRect/>
          </a:stretch>
        </p:blipFill>
        <p:spPr bwMode="auto">
          <a:xfrm>
            <a:off x="3214678" y="2214554"/>
            <a:ext cx="2928958" cy="2571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4357718" cy="6001643"/>
          </a:xfrm>
          <a:prstGeom prst="rect">
            <a:avLst/>
          </a:prstGeom>
          <a:noFill/>
        </p:spPr>
        <p:txBody>
          <a:bodyPr>
            <a:spAutoFit/>
          </a:bodyPr>
          <a:lstStyle/>
          <a:p>
            <a:pPr algn="ctr">
              <a:defRPr/>
            </a:pPr>
            <a:r>
              <a:rPr lang="kk-KZ" sz="2400" dirty="0" smtClean="0"/>
              <a:t>Бұл </a:t>
            </a:r>
            <a:r>
              <a:rPr lang="kk-KZ" sz="2400" dirty="0"/>
              <a:t>арал орта </a:t>
            </a:r>
          </a:p>
          <a:p>
            <a:pPr algn="ctr">
              <a:defRPr/>
            </a:pPr>
            <a:r>
              <a:rPr lang="kk-KZ" sz="2400" dirty="0"/>
              <a:t>мұхиттық жотаның көтерілуінен пайда болды. </a:t>
            </a:r>
          </a:p>
          <a:p>
            <a:pPr algn="ctr">
              <a:defRPr/>
            </a:pPr>
            <a:r>
              <a:rPr lang="kk-KZ" sz="2400" dirty="0"/>
              <a:t>Бұл сөнген және әрекет етуші </a:t>
            </a:r>
          </a:p>
          <a:p>
            <a:pPr algn="ctr">
              <a:defRPr/>
            </a:pPr>
            <a:r>
              <a:rPr lang="kk-KZ" sz="2400" dirty="0"/>
              <a:t>жанартаулар патшалығы.</a:t>
            </a:r>
          </a:p>
          <a:p>
            <a:pPr algn="ctr">
              <a:defRPr/>
            </a:pPr>
            <a:r>
              <a:rPr lang="kk-KZ" sz="2400" dirty="0"/>
              <a:t>Ең ірісі- Гекла, ел астанасы- Рейкьявиктен</a:t>
            </a:r>
          </a:p>
          <a:p>
            <a:pPr algn="ctr">
              <a:defRPr/>
            </a:pPr>
            <a:r>
              <a:rPr lang="kk-KZ" sz="2400" dirty="0"/>
              <a:t> шығысқа қарай орналасқан.</a:t>
            </a:r>
          </a:p>
          <a:p>
            <a:pPr algn="ctr">
              <a:defRPr/>
            </a:pPr>
            <a:r>
              <a:rPr lang="kk-KZ" sz="2400" dirty="0"/>
              <a:t>Өзінің шығу тегіне байланысты аралда </a:t>
            </a:r>
          </a:p>
          <a:p>
            <a:pPr algn="ctr">
              <a:defRPr/>
            </a:pPr>
            <a:r>
              <a:rPr lang="kk-KZ" sz="2400" dirty="0"/>
              <a:t>гейзерлер өте көп. </a:t>
            </a:r>
          </a:p>
          <a:p>
            <a:pPr algn="ctr">
              <a:defRPr/>
            </a:pPr>
            <a:r>
              <a:rPr lang="kk-KZ" sz="2400" dirty="0"/>
              <a:t>Сан мыңдаған гейзерлердің ыстық </a:t>
            </a:r>
          </a:p>
          <a:p>
            <a:pPr algn="ctr">
              <a:defRPr/>
            </a:pPr>
            <a:r>
              <a:rPr lang="kk-KZ" sz="2400" dirty="0"/>
              <a:t>сулары үйлерді, жылы </a:t>
            </a:r>
          </a:p>
          <a:p>
            <a:pPr algn="ctr">
              <a:defRPr/>
            </a:pPr>
            <a:r>
              <a:rPr lang="kk-KZ" sz="2400" dirty="0"/>
              <a:t>жайларды жылытуға </a:t>
            </a:r>
            <a:r>
              <a:rPr lang="kk-KZ" sz="2400" dirty="0" smtClean="0"/>
              <a:t>пайдаланылады.Бұл қай арал?</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Рисунок 5" descr="http://greenword.ru/images/iceland2.jpg"/>
          <p:cNvPicPr>
            <a:picLocks noChangeAspect="1" noChangeArrowheads="1"/>
          </p:cNvPicPr>
          <p:nvPr/>
        </p:nvPicPr>
        <p:blipFill>
          <a:blip r:embed="rId3" cstate="print"/>
          <a:srcRect/>
          <a:stretch>
            <a:fillRect/>
          </a:stretch>
        </p:blipFill>
        <p:spPr bwMode="auto">
          <a:xfrm>
            <a:off x="4762500" y="0"/>
            <a:ext cx="4381500" cy="2913063"/>
          </a:xfrm>
          <a:prstGeom prst="rect">
            <a:avLst/>
          </a:prstGeom>
          <a:noFill/>
          <a:ln w="9525">
            <a:noFill/>
            <a:miter lim="800000"/>
            <a:headEnd/>
            <a:tailEnd/>
          </a:ln>
        </p:spPr>
      </p:pic>
      <p:pic>
        <p:nvPicPr>
          <p:cNvPr id="8" name="Рисунок 7" descr="http://www.agniart.ru/articles/24-2/193.jpg"/>
          <p:cNvPicPr>
            <a:picLocks noChangeAspect="1" noChangeArrowheads="1"/>
          </p:cNvPicPr>
          <p:nvPr/>
        </p:nvPicPr>
        <p:blipFill>
          <a:blip r:embed="rId4" cstate="print"/>
          <a:srcRect/>
          <a:stretch>
            <a:fillRect/>
          </a:stretch>
        </p:blipFill>
        <p:spPr bwMode="auto">
          <a:xfrm>
            <a:off x="4786313" y="2857500"/>
            <a:ext cx="4357687" cy="4000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pic>
        <p:nvPicPr>
          <p:cNvPr id="16" name="Рисунок 15" descr="geogr_02.jpg"/>
          <p:cNvPicPr>
            <a:picLocks noChangeAspect="1"/>
          </p:cNvPicPr>
          <p:nvPr/>
        </p:nvPicPr>
        <p:blipFill>
          <a:blip r:embed="rId2" cstate="print"/>
          <a:stretch>
            <a:fillRect/>
          </a:stretch>
        </p:blipFill>
        <p:spPr>
          <a:xfrm>
            <a:off x="0" y="0"/>
            <a:ext cx="9144000" cy="6858000"/>
          </a:xfrm>
          <a:prstGeom prst="rect">
            <a:avLst/>
          </a:prstGeom>
        </p:spPr>
      </p:pic>
      <p:sp>
        <p:nvSpPr>
          <p:cNvPr id="5" name="Прямоугольник 4"/>
          <p:cNvSpPr/>
          <p:nvPr/>
        </p:nvSpPr>
        <p:spPr>
          <a:xfrm>
            <a:off x="2643174" y="2714620"/>
            <a:ext cx="184730" cy="923330"/>
          </a:xfrm>
          <a:prstGeom prst="rect">
            <a:avLst/>
          </a:prstGeom>
          <a:noFill/>
        </p:spPr>
        <p:txBody>
          <a:bodyPr wrap="none" lIns="91440" tIns="45720" rIns="91440" bIns="45720">
            <a:spAutoFit/>
          </a:bodyPr>
          <a:lstStyle/>
          <a:p>
            <a:pPr algn="ctr"/>
            <a:endParaRPr lang="ru-RU" sz="5400"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9" name="Содержимое 2"/>
          <p:cNvSpPr txBox="1">
            <a:spLocks/>
          </p:cNvSpPr>
          <p:nvPr/>
        </p:nvSpPr>
        <p:spPr>
          <a:xfrm>
            <a:off x="428596" y="2500306"/>
            <a:ext cx="8229600" cy="452596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kk-KZ" sz="6000" b="1" i="0" u="none" strike="noStrike" kern="1200" cap="none" spc="0" normalizeH="0" baseline="0" noProof="0" dirty="0" smtClean="0">
              <a:ln>
                <a:noFill/>
              </a:ln>
              <a:solidFill>
                <a:srgbClr val="00B0F0"/>
              </a:solidFill>
              <a:effectLst/>
              <a:uLnTx/>
              <a:uFillTx/>
              <a:latin typeface="+mn-lt"/>
              <a:ea typeface="+mn-ea"/>
              <a:cs typeface="+mn-cs"/>
            </a:endParaRPr>
          </a:p>
        </p:txBody>
      </p:sp>
      <p:pic>
        <p:nvPicPr>
          <p:cNvPr id="1026" name="Picture 2" descr="C:\Documents and Settings\User\Рабочий стол\шара\147213734.gif"/>
          <p:cNvPicPr>
            <a:picLocks noChangeAspect="1" noChangeArrowheads="1" noCrop="1"/>
          </p:cNvPicPr>
          <p:nvPr/>
        </p:nvPicPr>
        <p:blipFill>
          <a:blip r:embed="rId3" cstate="print"/>
          <a:srcRect/>
          <a:stretch>
            <a:fillRect/>
          </a:stretch>
        </p:blipFill>
        <p:spPr bwMode="auto">
          <a:xfrm>
            <a:off x="4643438" y="3929066"/>
            <a:ext cx="800100" cy="838200"/>
          </a:xfrm>
          <a:prstGeom prst="rect">
            <a:avLst/>
          </a:prstGeom>
          <a:noFill/>
        </p:spPr>
      </p:pic>
      <p:pic>
        <p:nvPicPr>
          <p:cNvPr id="1027" name="Picture 3" descr="C:\Documents and Settings\User\Рабочий стол\шара\post-33144-1188373737.gif"/>
          <p:cNvPicPr>
            <a:picLocks noChangeAspect="1" noChangeArrowheads="1" noCrop="1"/>
          </p:cNvPicPr>
          <p:nvPr/>
        </p:nvPicPr>
        <p:blipFill>
          <a:blip r:embed="rId4" cstate="print"/>
          <a:srcRect/>
          <a:stretch>
            <a:fillRect/>
          </a:stretch>
        </p:blipFill>
        <p:spPr bwMode="auto">
          <a:xfrm>
            <a:off x="357158" y="214290"/>
            <a:ext cx="1500198" cy="1500198"/>
          </a:xfrm>
          <a:prstGeom prst="rect">
            <a:avLst/>
          </a:prstGeom>
          <a:noFill/>
        </p:spPr>
      </p:pic>
      <p:pic>
        <p:nvPicPr>
          <p:cNvPr id="12" name="Picture 3" descr="C:\Documents and Settings\User\Рабочий стол\шара\post-33144-1188373737.gif"/>
          <p:cNvPicPr>
            <a:picLocks noChangeAspect="1" noChangeArrowheads="1" noCrop="1"/>
          </p:cNvPicPr>
          <p:nvPr/>
        </p:nvPicPr>
        <p:blipFill>
          <a:blip r:embed="rId4" cstate="print"/>
          <a:srcRect/>
          <a:stretch>
            <a:fillRect/>
          </a:stretch>
        </p:blipFill>
        <p:spPr bwMode="auto">
          <a:xfrm>
            <a:off x="7358082" y="0"/>
            <a:ext cx="1500198" cy="1500198"/>
          </a:xfrm>
          <a:prstGeom prst="rect">
            <a:avLst/>
          </a:prstGeom>
          <a:noFill/>
        </p:spPr>
      </p:pic>
      <p:pic>
        <p:nvPicPr>
          <p:cNvPr id="13" name="Picture 3" descr="C:\Documents and Settings\User\Рабочий стол\шара\post-33144-1188373737.gif"/>
          <p:cNvPicPr>
            <a:picLocks noChangeAspect="1" noChangeArrowheads="1" noCrop="1"/>
          </p:cNvPicPr>
          <p:nvPr/>
        </p:nvPicPr>
        <p:blipFill>
          <a:blip r:embed="rId4" cstate="print"/>
          <a:srcRect/>
          <a:stretch>
            <a:fillRect/>
          </a:stretch>
        </p:blipFill>
        <p:spPr bwMode="auto">
          <a:xfrm>
            <a:off x="7286644" y="5072074"/>
            <a:ext cx="1500198" cy="1500198"/>
          </a:xfrm>
          <a:prstGeom prst="rect">
            <a:avLst/>
          </a:prstGeom>
          <a:noFill/>
        </p:spPr>
      </p:pic>
      <p:pic>
        <p:nvPicPr>
          <p:cNvPr id="15" name="Picture 3" descr="C:\Documents and Settings\User\Рабочий стол\шара\post-33144-1188373737.gif"/>
          <p:cNvPicPr>
            <a:picLocks noChangeAspect="1" noChangeArrowheads="1" noCrop="1"/>
          </p:cNvPicPr>
          <p:nvPr/>
        </p:nvPicPr>
        <p:blipFill>
          <a:blip r:embed="rId4" cstate="print"/>
          <a:srcRect/>
          <a:stretch>
            <a:fillRect/>
          </a:stretch>
        </p:blipFill>
        <p:spPr bwMode="auto">
          <a:xfrm>
            <a:off x="0" y="5000636"/>
            <a:ext cx="1500198" cy="1500198"/>
          </a:xfrm>
          <a:prstGeom prst="rect">
            <a:avLst/>
          </a:prstGeom>
          <a:noFill/>
        </p:spPr>
      </p:pic>
      <p:sp>
        <p:nvSpPr>
          <p:cNvPr id="17" name="Блок-схема: альтернативный процесс 16"/>
          <p:cNvSpPr/>
          <p:nvPr/>
        </p:nvSpPr>
        <p:spPr>
          <a:xfrm>
            <a:off x="214282" y="5429264"/>
            <a:ext cx="6500858" cy="92867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400" dirty="0" smtClean="0">
                <a:solidFill>
                  <a:srgbClr val="FFFF00"/>
                </a:solidFill>
              </a:rPr>
              <a:t>6.Астаналар сайыста</a:t>
            </a:r>
            <a:endParaRPr lang="ru-RU" sz="4400" dirty="0">
              <a:solidFill>
                <a:srgbClr val="FFFF00"/>
              </a:solidFill>
            </a:endParaRP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videoplayback (1).mp4">
            <a:hlinkClick r:id="" action="ppaction://media"/>
          </p:cNvPr>
          <p:cNvPicPr>
            <a:picLocks noGrp="1" noRot="1" noChangeAspect="1"/>
          </p:cNvPicPr>
          <p:nvPr>
            <p:ph idx="1"/>
            <a:videoFile r:link="rId1"/>
          </p:nvPr>
        </p:nvPicPr>
        <p:blipFill>
          <a:blip r:embed="rId3" cstate="print"/>
          <a:stretch>
            <a:fillRect/>
          </a:stretch>
        </p:blipFill>
        <p:spPr>
          <a:xfrm>
            <a:off x="-6379" y="0"/>
            <a:ext cx="9150379"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19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
            <a:ext cx="7772400" cy="928670"/>
          </a:xfrm>
        </p:spPr>
        <p:txBody>
          <a:bodyPr>
            <a:normAutofit/>
          </a:bodyPr>
          <a:lstStyle/>
          <a:p>
            <a:r>
              <a:rPr lang="kk-KZ" smtClean="0"/>
              <a:t>7. </a:t>
            </a:r>
            <a:r>
              <a:rPr lang="kk-KZ" dirty="0" smtClean="0"/>
              <a:t>Ең,ең,ең...</a:t>
            </a:r>
            <a:endParaRPr lang="ru-RU" dirty="0"/>
          </a:p>
        </p:txBody>
      </p:sp>
      <p:sp>
        <p:nvSpPr>
          <p:cNvPr id="3" name="Подзаголовок 2"/>
          <p:cNvSpPr>
            <a:spLocks noGrp="1"/>
          </p:cNvSpPr>
          <p:nvPr>
            <p:ph type="subTitle" idx="1"/>
          </p:nvPr>
        </p:nvSpPr>
        <p:spPr>
          <a:xfrm>
            <a:off x="642910" y="928670"/>
            <a:ext cx="8001056" cy="5572164"/>
          </a:xfrm>
        </p:spPr>
        <p:txBody>
          <a:bodyPr>
            <a:noAutofit/>
          </a:bodyPr>
          <a:lstStyle/>
          <a:p>
            <a:pPr marL="514350" indent="-514350" algn="l">
              <a:buAutoNum type="arabicPeriod"/>
            </a:pPr>
            <a:r>
              <a:rPr lang="kk-KZ" sz="2000" b="1" dirty="0" smtClean="0">
                <a:solidFill>
                  <a:schemeClr val="tx1">
                    <a:lumMod val="95000"/>
                    <a:lumOff val="5000"/>
                  </a:schemeClr>
                </a:solidFill>
              </a:rPr>
              <a:t>Қазақстанмен ең ұзын шекарасы бар мемлекет</a:t>
            </a:r>
          </a:p>
          <a:p>
            <a:pPr marL="514350" indent="-514350" algn="l">
              <a:buAutoNum type="arabicPeriod"/>
            </a:pPr>
            <a:r>
              <a:rPr lang="kk-KZ" sz="2000" b="1" dirty="0" smtClean="0">
                <a:solidFill>
                  <a:schemeClr val="tx1">
                    <a:lumMod val="95000"/>
                    <a:lumOff val="5000"/>
                  </a:schemeClr>
                </a:solidFill>
              </a:rPr>
              <a:t>Қазақстанның ең биік нүктесі</a:t>
            </a:r>
          </a:p>
          <a:p>
            <a:pPr marL="514350" indent="-514350" algn="l">
              <a:buAutoNum type="arabicPeriod"/>
            </a:pPr>
            <a:r>
              <a:rPr lang="kk-KZ" sz="2000" b="1" dirty="0" smtClean="0">
                <a:solidFill>
                  <a:schemeClr val="tx1">
                    <a:lumMod val="95000"/>
                    <a:lumOff val="5000"/>
                  </a:schemeClr>
                </a:solidFill>
              </a:rPr>
              <a:t>Ең суық ағыс</a:t>
            </a:r>
          </a:p>
          <a:p>
            <a:pPr marL="514350" indent="-514350" algn="l">
              <a:buAutoNum type="arabicPeriod"/>
            </a:pPr>
            <a:r>
              <a:rPr lang="kk-KZ" sz="2000" b="1" dirty="0" smtClean="0">
                <a:solidFill>
                  <a:schemeClr val="tx1">
                    <a:lumMod val="95000"/>
                    <a:lumOff val="5000"/>
                  </a:schemeClr>
                </a:solidFill>
              </a:rPr>
              <a:t>Ең ылғалды материк</a:t>
            </a:r>
          </a:p>
          <a:p>
            <a:pPr marL="514350" indent="-514350" algn="l">
              <a:buAutoNum type="arabicPeriod"/>
            </a:pPr>
            <a:r>
              <a:rPr lang="kk-KZ" sz="2000" b="1" dirty="0" smtClean="0">
                <a:solidFill>
                  <a:schemeClr val="tx1">
                    <a:lumMod val="95000"/>
                    <a:lumOff val="5000"/>
                  </a:schemeClr>
                </a:solidFill>
              </a:rPr>
              <a:t>Ең мол сулы өзен</a:t>
            </a:r>
          </a:p>
          <a:p>
            <a:pPr marL="514350" indent="-514350" algn="l">
              <a:buAutoNum type="arabicPeriod"/>
            </a:pPr>
            <a:r>
              <a:rPr lang="kk-KZ" sz="2000" b="1" dirty="0" smtClean="0">
                <a:solidFill>
                  <a:schemeClr val="tx1">
                    <a:lumMod val="95000"/>
                    <a:lumOff val="5000"/>
                  </a:schemeClr>
                </a:solidFill>
              </a:rPr>
              <a:t>Ең ұзын тау</a:t>
            </a:r>
          </a:p>
          <a:p>
            <a:pPr marL="514350" indent="-514350" algn="l">
              <a:buAutoNum type="arabicPeriod"/>
            </a:pPr>
            <a:r>
              <a:rPr lang="kk-KZ" sz="2000" b="1" dirty="0" smtClean="0">
                <a:solidFill>
                  <a:schemeClr val="tx1">
                    <a:lumMod val="95000"/>
                    <a:lumOff val="5000"/>
                  </a:schemeClr>
                </a:solidFill>
              </a:rPr>
              <a:t>Ең үлкен шөл</a:t>
            </a:r>
          </a:p>
          <a:p>
            <a:pPr marL="514350" indent="-514350" algn="l">
              <a:buAutoNum type="arabicPeriod"/>
            </a:pPr>
            <a:r>
              <a:rPr lang="kk-KZ" sz="2000" b="1" dirty="0" smtClean="0">
                <a:solidFill>
                  <a:schemeClr val="tx1">
                    <a:lumMod val="95000"/>
                    <a:lumOff val="5000"/>
                  </a:schemeClr>
                </a:solidFill>
              </a:rPr>
              <a:t>Ең терең көл</a:t>
            </a:r>
          </a:p>
          <a:p>
            <a:pPr marL="514350" indent="-514350" algn="l">
              <a:buAutoNum type="arabicPeriod"/>
            </a:pPr>
            <a:r>
              <a:rPr lang="kk-KZ" sz="2000" b="1" dirty="0" smtClean="0">
                <a:solidFill>
                  <a:schemeClr val="tx1">
                    <a:lumMod val="95000"/>
                    <a:lumOff val="5000"/>
                  </a:schemeClr>
                </a:solidFill>
              </a:rPr>
              <a:t>Әлемдегі ең үлкен түбек</a:t>
            </a:r>
          </a:p>
          <a:p>
            <a:pPr marL="514350" indent="-514350" algn="l">
              <a:buAutoNum type="arabicPeriod"/>
            </a:pPr>
            <a:r>
              <a:rPr lang="kk-KZ" sz="2000" b="1" dirty="0" smtClean="0">
                <a:solidFill>
                  <a:schemeClr val="tx1">
                    <a:lumMod val="95000"/>
                    <a:lumOff val="5000"/>
                  </a:schemeClr>
                </a:solidFill>
              </a:rPr>
              <a:t>Ең биік сарқырама</a:t>
            </a:r>
          </a:p>
          <a:p>
            <a:pPr marL="514350" indent="-514350" algn="l">
              <a:buAutoNum type="arabicPeriod"/>
            </a:pPr>
            <a:r>
              <a:rPr lang="kk-KZ" sz="2000" b="1" dirty="0" smtClean="0">
                <a:solidFill>
                  <a:schemeClr val="tx1">
                    <a:lumMod val="95000"/>
                    <a:lumOff val="5000"/>
                  </a:schemeClr>
                </a:solidFill>
              </a:rPr>
              <a:t>Ең кішкентай құс</a:t>
            </a:r>
          </a:p>
          <a:p>
            <a:pPr marL="514350" indent="-514350" algn="l">
              <a:buAutoNum type="arabicPeriod"/>
            </a:pPr>
            <a:r>
              <a:rPr lang="kk-KZ" sz="2000" b="1" dirty="0" smtClean="0">
                <a:solidFill>
                  <a:schemeClr val="tx1">
                    <a:lumMod val="95000"/>
                    <a:lumOff val="5000"/>
                  </a:schemeClr>
                </a:solidFill>
              </a:rPr>
              <a:t>Ең ұзын өзен</a:t>
            </a:r>
          </a:p>
          <a:p>
            <a:pPr marL="514350" indent="-514350" algn="l">
              <a:buAutoNum type="arabicPeriod"/>
            </a:pPr>
            <a:r>
              <a:rPr lang="kk-KZ" sz="2000" b="1" dirty="0" smtClean="0">
                <a:solidFill>
                  <a:schemeClr val="tx1">
                    <a:lumMod val="95000"/>
                    <a:lumOff val="5000"/>
                  </a:schemeClr>
                </a:solidFill>
              </a:rPr>
              <a:t>Ең  биік шың</a:t>
            </a:r>
          </a:p>
          <a:p>
            <a:pPr marL="514350" indent="-514350" algn="l">
              <a:buAutoNum type="arabicPeriod"/>
            </a:pPr>
            <a:r>
              <a:rPr lang="kk-KZ" sz="2000" b="1" dirty="0" smtClean="0">
                <a:solidFill>
                  <a:schemeClr val="tx1">
                    <a:lumMod val="95000"/>
                    <a:lumOff val="5000"/>
                  </a:schemeClr>
                </a:solidFill>
              </a:rPr>
              <a:t>Ең үлкен көл</a:t>
            </a:r>
          </a:p>
          <a:p>
            <a:pPr marL="514350" indent="-514350" algn="l">
              <a:buAutoNum type="arabicPeriod"/>
            </a:pPr>
            <a:r>
              <a:rPr lang="kk-KZ" sz="2000" b="1" dirty="0" smtClean="0">
                <a:solidFill>
                  <a:schemeClr val="tx1">
                    <a:lumMod val="95000"/>
                    <a:lumOff val="5000"/>
                  </a:schemeClr>
                </a:solidFill>
              </a:rPr>
              <a:t>Ең суық жер</a:t>
            </a:r>
            <a:endParaRPr lang="ru-RU" sz="2000" b="1" dirty="0">
              <a:solidFill>
                <a:schemeClr val="tx1">
                  <a:lumMod val="95000"/>
                  <a:lumOff val="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5" name="Прямоугольник 4"/>
          <p:cNvSpPr/>
          <p:nvPr/>
        </p:nvSpPr>
        <p:spPr>
          <a:xfrm>
            <a:off x="2643174" y="2714620"/>
            <a:ext cx="184730" cy="923330"/>
          </a:xfrm>
          <a:prstGeom prst="rect">
            <a:avLst/>
          </a:prstGeom>
          <a:noFill/>
        </p:spPr>
        <p:txBody>
          <a:bodyPr wrap="none" lIns="91440" tIns="45720" rIns="91440" bIns="45720">
            <a:spAutoFit/>
          </a:bodyPr>
          <a:lstStyle/>
          <a:p>
            <a:pPr algn="ctr"/>
            <a:endParaRPr lang="ru-RU" sz="5400" b="1" cap="none" spc="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9" name="Содержимое 2"/>
          <p:cNvSpPr txBox="1">
            <a:spLocks/>
          </p:cNvSpPr>
          <p:nvPr/>
        </p:nvSpPr>
        <p:spPr>
          <a:xfrm>
            <a:off x="428596" y="1500174"/>
            <a:ext cx="8229600" cy="5526095"/>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kk-KZ" sz="6000" b="1" i="0" u="none" strike="noStrike" kern="1200" cap="none" spc="0" normalizeH="0" baseline="0" noProof="0" dirty="0" smtClean="0">
              <a:ln>
                <a:noFill/>
              </a:ln>
              <a:solidFill>
                <a:srgbClr val="00B0F0"/>
              </a:solidFill>
              <a:effectLst/>
              <a:uLnTx/>
              <a:uFillTx/>
              <a:latin typeface="+mn-lt"/>
              <a:ea typeface="+mn-ea"/>
              <a:cs typeface="+mn-cs"/>
            </a:endParaRPr>
          </a:p>
        </p:txBody>
      </p:sp>
      <p:pic>
        <p:nvPicPr>
          <p:cNvPr id="1026" name="Picture 2" descr="C:\Documents and Settings\User\Рабочий стол\шара\147213734.gif"/>
          <p:cNvPicPr>
            <a:picLocks noChangeAspect="1" noChangeArrowheads="1" noCrop="1"/>
          </p:cNvPicPr>
          <p:nvPr/>
        </p:nvPicPr>
        <p:blipFill>
          <a:blip r:embed="rId2" cstate="print"/>
          <a:srcRect/>
          <a:stretch>
            <a:fillRect/>
          </a:stretch>
        </p:blipFill>
        <p:spPr bwMode="auto">
          <a:xfrm>
            <a:off x="4643438" y="3929066"/>
            <a:ext cx="800100" cy="838200"/>
          </a:xfrm>
          <a:prstGeom prst="rect">
            <a:avLst/>
          </a:prstGeom>
          <a:noFill/>
        </p:spPr>
      </p:pic>
      <p:pic>
        <p:nvPicPr>
          <p:cNvPr id="1027" name="Picture 3" descr="C:\Documents and Settings\User\Рабочий стол\шара\post-33144-1188373737.gif"/>
          <p:cNvPicPr>
            <a:picLocks noChangeAspect="1" noChangeArrowheads="1" noCrop="1"/>
          </p:cNvPicPr>
          <p:nvPr/>
        </p:nvPicPr>
        <p:blipFill>
          <a:blip r:embed="rId3" cstate="print"/>
          <a:srcRect/>
          <a:stretch>
            <a:fillRect/>
          </a:stretch>
        </p:blipFill>
        <p:spPr bwMode="auto">
          <a:xfrm>
            <a:off x="357158" y="214290"/>
            <a:ext cx="1500198" cy="1500198"/>
          </a:xfrm>
          <a:prstGeom prst="rect">
            <a:avLst/>
          </a:prstGeom>
          <a:noFill/>
        </p:spPr>
      </p:pic>
      <p:pic>
        <p:nvPicPr>
          <p:cNvPr id="12" name="Picture 3" descr="C:\Documents and Settings\User\Рабочий стол\шара\post-33144-1188373737.gif"/>
          <p:cNvPicPr>
            <a:picLocks noChangeAspect="1" noChangeArrowheads="1" noCrop="1"/>
          </p:cNvPicPr>
          <p:nvPr/>
        </p:nvPicPr>
        <p:blipFill>
          <a:blip r:embed="rId3" cstate="print"/>
          <a:srcRect/>
          <a:stretch>
            <a:fillRect/>
          </a:stretch>
        </p:blipFill>
        <p:spPr bwMode="auto">
          <a:xfrm>
            <a:off x="7358082" y="285728"/>
            <a:ext cx="1500198" cy="1500198"/>
          </a:xfrm>
          <a:prstGeom prst="rect">
            <a:avLst/>
          </a:prstGeom>
          <a:noFill/>
        </p:spPr>
      </p:pic>
      <p:pic>
        <p:nvPicPr>
          <p:cNvPr id="13" name="Picture 3" descr="C:\Documents and Settings\User\Рабочий стол\шара\post-33144-1188373737.gif"/>
          <p:cNvPicPr>
            <a:picLocks noChangeAspect="1" noChangeArrowheads="1" noCrop="1"/>
          </p:cNvPicPr>
          <p:nvPr/>
        </p:nvPicPr>
        <p:blipFill>
          <a:blip r:embed="rId3" cstate="print"/>
          <a:srcRect/>
          <a:stretch>
            <a:fillRect/>
          </a:stretch>
        </p:blipFill>
        <p:spPr bwMode="auto">
          <a:xfrm>
            <a:off x="7286644" y="5072074"/>
            <a:ext cx="1500198" cy="1500198"/>
          </a:xfrm>
          <a:prstGeom prst="rect">
            <a:avLst/>
          </a:prstGeom>
          <a:noFill/>
        </p:spPr>
      </p:pic>
      <p:pic>
        <p:nvPicPr>
          <p:cNvPr id="15" name="Picture 3" descr="C:\Documents and Settings\User\Рабочий стол\шара\post-33144-1188373737.gif"/>
          <p:cNvPicPr>
            <a:picLocks noChangeAspect="1" noChangeArrowheads="1" noCrop="1"/>
          </p:cNvPicPr>
          <p:nvPr/>
        </p:nvPicPr>
        <p:blipFill>
          <a:blip r:embed="rId3" cstate="print"/>
          <a:srcRect/>
          <a:stretch>
            <a:fillRect/>
          </a:stretch>
        </p:blipFill>
        <p:spPr bwMode="auto">
          <a:xfrm>
            <a:off x="0" y="5000636"/>
            <a:ext cx="1500198" cy="1500198"/>
          </a:xfrm>
          <a:prstGeom prst="rect">
            <a:avLst/>
          </a:prstGeom>
          <a:noFill/>
        </p:spPr>
      </p:pic>
      <p:sp>
        <p:nvSpPr>
          <p:cNvPr id="11" name="Прямоугольник 10"/>
          <p:cNvSpPr/>
          <p:nvPr/>
        </p:nvSpPr>
        <p:spPr>
          <a:xfrm>
            <a:off x="2071670" y="0"/>
            <a:ext cx="5511702" cy="923330"/>
          </a:xfrm>
          <a:prstGeom prst="rect">
            <a:avLst/>
          </a:prstGeom>
          <a:noFill/>
        </p:spPr>
        <p:txBody>
          <a:bodyPr wrap="square" lIns="91440" tIns="45720" rIns="91440" bIns="45720">
            <a:spAutoFit/>
          </a:bodyPr>
          <a:lstStyle/>
          <a:p>
            <a:pPr algn="ctr"/>
            <a:r>
              <a:rPr lang="kk-KZ" sz="5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“Қорытындылау</a:t>
            </a:r>
            <a:r>
              <a:rPr lang="kk-KZ" sz="5400" b="1" cap="none" spc="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a:t>
            </a:r>
            <a:endParaRPr lang="ru-RU" sz="5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
        <p:nvSpPr>
          <p:cNvPr id="10" name="Прямоугольник 9"/>
          <p:cNvSpPr/>
          <p:nvPr/>
        </p:nvSpPr>
        <p:spPr>
          <a:xfrm>
            <a:off x="714348" y="1071546"/>
            <a:ext cx="7643866" cy="5262979"/>
          </a:xfrm>
          <a:prstGeom prst="rect">
            <a:avLst/>
          </a:prstGeom>
        </p:spPr>
        <p:txBody>
          <a:bodyPr wrap="square">
            <a:spAutoFit/>
          </a:bodyPr>
          <a:lstStyle/>
          <a:p>
            <a:pPr>
              <a:buNone/>
            </a:pPr>
            <a:r>
              <a:rPr lang="ru-RU" sz="2400" b="1" i="1" dirty="0" err="1" smtClean="0">
                <a:solidFill>
                  <a:srgbClr val="002060"/>
                </a:solidFill>
              </a:rPr>
              <a:t>«Бұл заман</a:t>
            </a:r>
            <a:r>
              <a:rPr lang="ru-RU" sz="2400" b="1" i="1" dirty="0" smtClean="0">
                <a:solidFill>
                  <a:srgbClr val="002060"/>
                </a:solidFill>
              </a:rPr>
              <a:t> </a:t>
            </a:r>
            <a:r>
              <a:rPr lang="ru-RU" sz="2400" b="1" i="1" dirty="0" err="1" smtClean="0">
                <a:solidFill>
                  <a:srgbClr val="002060"/>
                </a:solidFill>
              </a:rPr>
              <a:t>білекке</a:t>
            </a:r>
            <a:r>
              <a:rPr lang="ru-RU" sz="2400" b="1" i="1" dirty="0" smtClean="0">
                <a:solidFill>
                  <a:srgbClr val="002060"/>
                </a:solidFill>
              </a:rPr>
              <a:t> </a:t>
            </a:r>
            <a:r>
              <a:rPr lang="ru-RU" sz="2400" b="1" i="1" dirty="0" err="1" smtClean="0">
                <a:solidFill>
                  <a:srgbClr val="002060"/>
                </a:solidFill>
              </a:rPr>
              <a:t>сенетін</a:t>
            </a:r>
            <a:r>
              <a:rPr lang="ru-RU" sz="2400" b="1" i="1" dirty="0" smtClean="0">
                <a:solidFill>
                  <a:srgbClr val="002060"/>
                </a:solidFill>
              </a:rPr>
              <a:t> </a:t>
            </a:r>
            <a:r>
              <a:rPr lang="ru-RU" sz="2400" b="1" i="1" dirty="0" err="1" smtClean="0">
                <a:solidFill>
                  <a:srgbClr val="002060"/>
                </a:solidFill>
              </a:rPr>
              <a:t>емес</a:t>
            </a:r>
            <a:r>
              <a:rPr lang="ru-RU" sz="2400" b="1" i="1" dirty="0" smtClean="0">
                <a:solidFill>
                  <a:srgbClr val="002060"/>
                </a:solidFill>
              </a:rPr>
              <a:t>, </a:t>
            </a:r>
            <a:r>
              <a:rPr lang="ru-RU" sz="2400" b="1" i="1" dirty="0" err="1" smtClean="0">
                <a:solidFill>
                  <a:srgbClr val="002060"/>
                </a:solidFill>
              </a:rPr>
              <a:t>білімге</a:t>
            </a:r>
            <a:r>
              <a:rPr lang="ru-RU" sz="2400" b="1" i="1" dirty="0" smtClean="0">
                <a:solidFill>
                  <a:srgbClr val="002060"/>
                </a:solidFill>
              </a:rPr>
              <a:t> </a:t>
            </a:r>
            <a:r>
              <a:rPr lang="ru-RU" sz="2400" b="1" i="1" dirty="0" err="1" smtClean="0">
                <a:solidFill>
                  <a:srgbClr val="002060"/>
                </a:solidFill>
              </a:rPr>
              <a:t>сенетін</a:t>
            </a:r>
            <a:r>
              <a:rPr lang="ru-RU" sz="2400" b="1" i="1" dirty="0" smtClean="0">
                <a:solidFill>
                  <a:srgbClr val="002060"/>
                </a:solidFill>
              </a:rPr>
              <a:t> </a:t>
            </a:r>
            <a:r>
              <a:rPr lang="ru-RU" sz="2400" b="1" i="1" dirty="0" err="1" smtClean="0">
                <a:solidFill>
                  <a:srgbClr val="002060"/>
                </a:solidFill>
              </a:rPr>
              <a:t>заман</a:t>
            </a:r>
            <a:r>
              <a:rPr lang="ru-RU" sz="2400" b="1" i="1" dirty="0" smtClean="0">
                <a:solidFill>
                  <a:srgbClr val="002060"/>
                </a:solidFill>
              </a:rPr>
              <a:t>.</a:t>
            </a:r>
          </a:p>
          <a:p>
            <a:pPr>
              <a:buNone/>
            </a:pPr>
            <a:r>
              <a:rPr lang="ru-RU" sz="2400" b="1" i="1" dirty="0" err="1" smtClean="0">
                <a:solidFill>
                  <a:srgbClr val="002060"/>
                </a:solidFill>
              </a:rPr>
              <a:t>Заманауи</a:t>
            </a:r>
            <a:r>
              <a:rPr lang="ru-RU" sz="2400" b="1" i="1" dirty="0" smtClean="0">
                <a:solidFill>
                  <a:srgbClr val="002060"/>
                </a:solidFill>
              </a:rPr>
              <a:t> </a:t>
            </a:r>
            <a:r>
              <a:rPr lang="ru-RU" sz="2400" b="1" i="1" dirty="0" err="1" smtClean="0">
                <a:solidFill>
                  <a:srgbClr val="002060"/>
                </a:solidFill>
              </a:rPr>
              <a:t>әлемде елдің қуаты ең алдымен</a:t>
            </a:r>
            <a:r>
              <a:rPr lang="ru-RU" sz="2400" b="1" i="1" dirty="0" smtClean="0">
                <a:solidFill>
                  <a:srgbClr val="002060"/>
                </a:solidFill>
              </a:rPr>
              <a:t> </a:t>
            </a:r>
            <a:r>
              <a:rPr lang="ru-RU" sz="2400" b="1" i="1" dirty="0" err="1" smtClean="0">
                <a:solidFill>
                  <a:srgbClr val="002060"/>
                </a:solidFill>
              </a:rPr>
              <a:t>азаматтарының білімімен</a:t>
            </a:r>
            <a:r>
              <a:rPr lang="ru-RU" sz="2400" b="1" i="1" dirty="0" smtClean="0">
                <a:solidFill>
                  <a:srgbClr val="002060"/>
                </a:solidFill>
              </a:rPr>
              <a:t> </a:t>
            </a:r>
            <a:r>
              <a:rPr lang="ru-RU" sz="2400" b="1" i="1" dirty="0" err="1" smtClean="0">
                <a:solidFill>
                  <a:srgbClr val="002060"/>
                </a:solidFill>
              </a:rPr>
              <a:t>өлшенеді.</a:t>
            </a:r>
            <a:endParaRPr lang="ru-RU" sz="2400" b="1" i="1" dirty="0" smtClean="0">
              <a:solidFill>
                <a:srgbClr val="002060"/>
              </a:solidFill>
            </a:endParaRPr>
          </a:p>
          <a:p>
            <a:pPr>
              <a:buNone/>
            </a:pPr>
            <a:r>
              <a:rPr lang="ru-RU" sz="2400" b="1" i="1" dirty="0" err="1" smtClean="0">
                <a:solidFill>
                  <a:srgbClr val="002060"/>
                </a:solidFill>
              </a:rPr>
              <a:t>Сол</a:t>
            </a:r>
            <a:r>
              <a:rPr lang="ru-RU" sz="2400" b="1" i="1" dirty="0" smtClean="0">
                <a:solidFill>
                  <a:srgbClr val="002060"/>
                </a:solidFill>
              </a:rPr>
              <a:t> </a:t>
            </a:r>
            <a:r>
              <a:rPr lang="ru-RU" sz="2400" b="1" i="1" dirty="0" err="1" smtClean="0">
                <a:solidFill>
                  <a:srgbClr val="002060"/>
                </a:solidFill>
              </a:rPr>
              <a:t>білімді</a:t>
            </a:r>
            <a:r>
              <a:rPr lang="ru-RU" sz="2400" b="1" i="1" dirty="0" smtClean="0">
                <a:solidFill>
                  <a:srgbClr val="002060"/>
                </a:solidFill>
              </a:rPr>
              <a:t> </a:t>
            </a:r>
            <a:r>
              <a:rPr lang="ru-RU" sz="2400" b="1" i="1" dirty="0" err="1" smtClean="0">
                <a:solidFill>
                  <a:srgbClr val="002060"/>
                </a:solidFill>
              </a:rPr>
              <a:t>әжетке, тұрмыс игілігіне</a:t>
            </a:r>
            <a:r>
              <a:rPr lang="ru-RU" sz="2400" b="1" i="1" dirty="0" smtClean="0">
                <a:solidFill>
                  <a:srgbClr val="002060"/>
                </a:solidFill>
              </a:rPr>
              <a:t> </a:t>
            </a:r>
            <a:r>
              <a:rPr lang="ru-RU" sz="2400" b="1" i="1" dirty="0" err="1" smtClean="0">
                <a:solidFill>
                  <a:srgbClr val="002060"/>
                </a:solidFill>
              </a:rPr>
              <a:t>жарата</a:t>
            </a:r>
            <a:r>
              <a:rPr lang="ru-RU" sz="2400" b="1" i="1" dirty="0" smtClean="0">
                <a:solidFill>
                  <a:srgbClr val="002060"/>
                </a:solidFill>
              </a:rPr>
              <a:t> </a:t>
            </a:r>
            <a:r>
              <a:rPr lang="ru-RU" sz="2400" b="1" i="1" dirty="0" err="1" smtClean="0">
                <a:solidFill>
                  <a:srgbClr val="002060"/>
                </a:solidFill>
              </a:rPr>
              <a:t>білуімен</a:t>
            </a:r>
            <a:r>
              <a:rPr lang="ru-RU" sz="2400" b="1" i="1" dirty="0" smtClean="0">
                <a:solidFill>
                  <a:srgbClr val="002060"/>
                </a:solidFill>
              </a:rPr>
              <a:t> </a:t>
            </a:r>
            <a:r>
              <a:rPr lang="ru-RU" sz="2400" b="1" i="1" dirty="0" err="1" smtClean="0">
                <a:solidFill>
                  <a:srgbClr val="002060"/>
                </a:solidFill>
              </a:rPr>
              <a:t>бағаланады.</a:t>
            </a:r>
            <a:endParaRPr lang="ru-RU" sz="2400" b="1" i="1" dirty="0" smtClean="0">
              <a:solidFill>
                <a:srgbClr val="002060"/>
              </a:solidFill>
            </a:endParaRPr>
          </a:p>
          <a:p>
            <a:pPr>
              <a:buNone/>
            </a:pPr>
            <a:r>
              <a:rPr lang="ru-RU" sz="2400" b="1" i="1" dirty="0" err="1" smtClean="0">
                <a:solidFill>
                  <a:srgbClr val="002060"/>
                </a:solidFill>
              </a:rPr>
              <a:t>Инемен</a:t>
            </a:r>
            <a:r>
              <a:rPr lang="ru-RU" sz="2400" b="1" i="1" dirty="0" smtClean="0">
                <a:solidFill>
                  <a:srgbClr val="002060"/>
                </a:solidFill>
              </a:rPr>
              <a:t> </a:t>
            </a:r>
            <a:r>
              <a:rPr lang="ru-RU" sz="2400" b="1" i="1" dirty="0" err="1" smtClean="0">
                <a:solidFill>
                  <a:srgbClr val="002060"/>
                </a:solidFill>
              </a:rPr>
              <a:t>құдық қазғандай, қиын </a:t>
            </a:r>
            <a:r>
              <a:rPr lang="ru-RU" sz="2400" b="1" i="1" dirty="0" smtClean="0">
                <a:solidFill>
                  <a:srgbClr val="002060"/>
                </a:solidFill>
              </a:rPr>
              <a:t>да </a:t>
            </a:r>
            <a:r>
              <a:rPr lang="ru-RU" sz="2400" b="1" i="1" dirty="0" err="1" smtClean="0">
                <a:solidFill>
                  <a:srgbClr val="002060"/>
                </a:solidFill>
              </a:rPr>
              <a:t>күрделі</a:t>
            </a:r>
            <a:r>
              <a:rPr lang="ru-RU" sz="2400" b="1" i="1" dirty="0" smtClean="0">
                <a:solidFill>
                  <a:srgbClr val="002060"/>
                </a:solidFill>
              </a:rPr>
              <a:t>, </a:t>
            </a:r>
            <a:r>
              <a:rPr lang="ru-RU" sz="2400" b="1" i="1" dirty="0" err="1" smtClean="0">
                <a:solidFill>
                  <a:srgbClr val="002060"/>
                </a:solidFill>
              </a:rPr>
              <a:t>орасан</a:t>
            </a:r>
            <a:r>
              <a:rPr lang="ru-RU" sz="2400" b="1" i="1" dirty="0" smtClean="0">
                <a:solidFill>
                  <a:srgbClr val="002060"/>
                </a:solidFill>
              </a:rPr>
              <a:t> </a:t>
            </a:r>
            <a:r>
              <a:rPr lang="ru-RU" sz="2400" b="1" i="1" dirty="0" err="1" smtClean="0">
                <a:solidFill>
                  <a:srgbClr val="002060"/>
                </a:solidFill>
              </a:rPr>
              <a:t>қажыр-қайрат </a:t>
            </a:r>
            <a:r>
              <a:rPr lang="ru-RU" sz="2400" b="1" i="1" dirty="0" smtClean="0">
                <a:solidFill>
                  <a:srgbClr val="002060"/>
                </a:solidFill>
              </a:rPr>
              <a:t>пен </a:t>
            </a:r>
            <a:r>
              <a:rPr lang="ru-RU" sz="2400" b="1" i="1" dirty="0" err="1" smtClean="0">
                <a:solidFill>
                  <a:srgbClr val="002060"/>
                </a:solidFill>
              </a:rPr>
              <a:t>ерік-жігерді</a:t>
            </a:r>
            <a:r>
              <a:rPr lang="ru-RU" sz="2400" b="1" i="1" dirty="0" smtClean="0">
                <a:solidFill>
                  <a:srgbClr val="002060"/>
                </a:solidFill>
              </a:rPr>
              <a:t> </a:t>
            </a:r>
            <a:r>
              <a:rPr lang="ru-RU" sz="2400" b="1" i="1" dirty="0" err="1" smtClean="0">
                <a:solidFill>
                  <a:srgbClr val="002060"/>
                </a:solidFill>
              </a:rPr>
              <a:t>талап</a:t>
            </a:r>
            <a:r>
              <a:rPr lang="ru-RU" sz="2400" b="1" i="1" dirty="0" smtClean="0">
                <a:solidFill>
                  <a:srgbClr val="002060"/>
                </a:solidFill>
              </a:rPr>
              <a:t> </a:t>
            </a:r>
            <a:r>
              <a:rPr lang="ru-RU" sz="2400" b="1" i="1" dirty="0" err="1" smtClean="0">
                <a:solidFill>
                  <a:srgbClr val="002060"/>
                </a:solidFill>
              </a:rPr>
              <a:t>ететін</a:t>
            </a:r>
            <a:r>
              <a:rPr lang="ru-RU" sz="2400" b="1" i="1" dirty="0" smtClean="0">
                <a:solidFill>
                  <a:srgbClr val="002060"/>
                </a:solidFill>
              </a:rPr>
              <a:t> </a:t>
            </a:r>
            <a:r>
              <a:rPr lang="ru-RU" sz="2400" b="1" i="1" dirty="0" err="1" smtClean="0">
                <a:solidFill>
                  <a:srgbClr val="002060"/>
                </a:solidFill>
              </a:rPr>
              <a:t>білімсіз</a:t>
            </a:r>
            <a:r>
              <a:rPr lang="ru-RU" sz="2400" b="1" i="1" dirty="0" smtClean="0">
                <a:solidFill>
                  <a:srgbClr val="002060"/>
                </a:solidFill>
              </a:rPr>
              <a:t> – </a:t>
            </a:r>
            <a:r>
              <a:rPr lang="ru-RU" sz="2400" b="1" i="1" dirty="0" err="1" smtClean="0">
                <a:solidFill>
                  <a:srgbClr val="002060"/>
                </a:solidFill>
              </a:rPr>
              <a:t>өмір тұл</a:t>
            </a:r>
            <a:r>
              <a:rPr lang="ru-RU" sz="2400" b="1" i="1" dirty="0" smtClean="0">
                <a:solidFill>
                  <a:srgbClr val="002060"/>
                </a:solidFill>
              </a:rPr>
              <a:t>.</a:t>
            </a:r>
          </a:p>
          <a:p>
            <a:pPr>
              <a:buNone/>
            </a:pPr>
            <a:r>
              <a:rPr lang="ru-RU" sz="2400" b="1" i="1" dirty="0" err="1" smtClean="0">
                <a:solidFill>
                  <a:srgbClr val="002060"/>
                </a:solidFill>
              </a:rPr>
              <a:t>Терең білім</a:t>
            </a:r>
            <a:r>
              <a:rPr lang="ru-RU" sz="2400" b="1" i="1" dirty="0" smtClean="0">
                <a:solidFill>
                  <a:srgbClr val="002060"/>
                </a:solidFill>
              </a:rPr>
              <a:t> – </a:t>
            </a:r>
            <a:r>
              <a:rPr lang="ru-RU" sz="2400" b="1" i="1" dirty="0" err="1" smtClean="0">
                <a:solidFill>
                  <a:srgbClr val="002060"/>
                </a:solidFill>
              </a:rPr>
              <a:t>тәуелсіздігіміздің тірегі</a:t>
            </a:r>
            <a:r>
              <a:rPr lang="ru-RU" sz="2400" b="1" i="1" dirty="0" smtClean="0">
                <a:solidFill>
                  <a:srgbClr val="002060"/>
                </a:solidFill>
              </a:rPr>
              <a:t>, </a:t>
            </a:r>
            <a:r>
              <a:rPr lang="ru-RU" sz="2400" b="1" i="1" dirty="0" err="1" smtClean="0">
                <a:solidFill>
                  <a:srgbClr val="002060"/>
                </a:solidFill>
              </a:rPr>
              <a:t>ақыл-ой </a:t>
            </a:r>
            <a:r>
              <a:rPr lang="ru-RU" sz="2400" b="1" i="1" dirty="0" smtClean="0">
                <a:solidFill>
                  <a:srgbClr val="002060"/>
                </a:solidFill>
              </a:rPr>
              <a:t>– </a:t>
            </a:r>
            <a:r>
              <a:rPr lang="ru-RU" sz="2400" b="1" i="1" dirty="0" err="1" smtClean="0">
                <a:solidFill>
                  <a:srgbClr val="002060"/>
                </a:solidFill>
              </a:rPr>
              <a:t>азаттығымыздың алдаспаны</a:t>
            </a:r>
            <a:r>
              <a:rPr lang="ru-RU" sz="2400" b="1" i="1" dirty="0" smtClean="0">
                <a:solidFill>
                  <a:srgbClr val="002060"/>
                </a:solidFill>
              </a:rPr>
              <a:t>.»</a:t>
            </a:r>
          </a:p>
          <a:p>
            <a:pPr>
              <a:buNone/>
            </a:pPr>
            <a:endParaRPr lang="ru-RU" sz="2400" b="1" dirty="0" smtClean="0"/>
          </a:p>
          <a:p>
            <a:pPr>
              <a:buNone/>
            </a:pPr>
            <a:r>
              <a:rPr lang="ru-RU" sz="2400" b="1" dirty="0" err="1" smtClean="0"/>
              <a:t>Қазақстан Президентінің </a:t>
            </a:r>
            <a:r>
              <a:rPr lang="ru-RU" sz="2400" b="1" dirty="0" smtClean="0"/>
              <a:t>Назарбаев </a:t>
            </a:r>
            <a:r>
              <a:rPr lang="ru-RU" sz="2400" b="1" dirty="0" err="1" smtClean="0"/>
              <a:t>Университеті</a:t>
            </a:r>
            <a:r>
              <a:rPr lang="ru-RU" sz="2400" b="1" dirty="0" smtClean="0"/>
              <a:t> </a:t>
            </a:r>
            <a:r>
              <a:rPr lang="ru-RU" sz="2400" b="1" dirty="0" err="1" smtClean="0"/>
              <a:t>студенттері</a:t>
            </a:r>
            <a:r>
              <a:rPr lang="ru-RU" sz="2400" b="1" dirty="0" smtClean="0"/>
              <a:t> </a:t>
            </a:r>
            <a:r>
              <a:rPr lang="ru-RU" sz="2400" b="1" dirty="0" err="1" smtClean="0"/>
              <a:t>алдында</a:t>
            </a:r>
            <a:r>
              <a:rPr lang="ru-RU" sz="2400" b="1" dirty="0" smtClean="0"/>
              <a:t> </a:t>
            </a:r>
            <a:r>
              <a:rPr lang="ru-RU" sz="2400" b="1" dirty="0" err="1" smtClean="0"/>
              <a:t>сөйлеген сөзі</a:t>
            </a:r>
            <a:endParaRPr lang="ru-RU" sz="2400" b="1" dirty="0" smtClean="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85794"/>
          </a:xfrm>
        </p:spPr>
        <p:txBody>
          <a:bodyPr/>
          <a:lstStyle/>
          <a:p>
            <a:r>
              <a:rPr lang="kk-KZ" b="1" dirty="0" smtClean="0">
                <a:solidFill>
                  <a:srgbClr val="FF0000"/>
                </a:solidFill>
              </a:rPr>
              <a:t>Сабақтың мақсаты:</a:t>
            </a:r>
            <a:endParaRPr lang="ru-RU" b="1" dirty="0">
              <a:solidFill>
                <a:srgbClr val="FF0000"/>
              </a:solidFill>
            </a:endParaRPr>
          </a:p>
        </p:txBody>
      </p:sp>
      <p:sp>
        <p:nvSpPr>
          <p:cNvPr id="4" name="Прямоугольник 3"/>
          <p:cNvSpPr/>
          <p:nvPr/>
        </p:nvSpPr>
        <p:spPr>
          <a:xfrm>
            <a:off x="571472" y="1071546"/>
            <a:ext cx="8358246" cy="4462760"/>
          </a:xfrm>
          <a:prstGeom prst="rect">
            <a:avLst/>
          </a:prstGeom>
        </p:spPr>
        <p:txBody>
          <a:bodyPr wrap="square">
            <a:spAutoFit/>
          </a:bodyPr>
          <a:lstStyle/>
          <a:p>
            <a:r>
              <a:rPr lang="kk-KZ" sz="3200" b="1" i="1" dirty="0" smtClean="0"/>
              <a:t>     </a:t>
            </a:r>
            <a:r>
              <a:rPr lang="kk-KZ" sz="2800" b="1" i="1" dirty="0" smtClean="0">
                <a:solidFill>
                  <a:srgbClr val="002060"/>
                </a:solidFill>
              </a:rPr>
              <a:t>Қазіргі таңда ғылымның барлық салаларының жедел дамуы, техникалық прогресс  ықпалы оқушының терең теориялық ойлануына қабілеттілігін арттырып отыр. Ал ұстаздың міндеті оқушылардың даму мүмкіндіктерін барынша пайдалана отырып, жас ерекшелігіне сай ақыл ойды дамытудың жоғары деңгейіне жету. Сондай игі мақсатты көздеген бүгінгі біздің  география пәнінен сыныптан тыс сабағымыз болмақ.</a:t>
            </a:r>
            <a:endParaRPr lang="ru-RU" sz="2800" i="1" dirty="0">
              <a:solidFill>
                <a:srgbClr val="0020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500066"/>
          </a:xfrm>
        </p:spPr>
        <p:txBody>
          <a:bodyPr>
            <a:noAutofit/>
          </a:bodyPr>
          <a:lstStyle/>
          <a:p>
            <a:r>
              <a:rPr lang="kk-KZ" b="1" dirty="0" smtClean="0">
                <a:solidFill>
                  <a:srgbClr val="C00000"/>
                </a:solidFill>
              </a:rPr>
              <a:t>Сайыстың  бөлімдері:</a:t>
            </a:r>
            <a:endParaRPr lang="ru-RU" b="1" dirty="0">
              <a:solidFill>
                <a:srgbClr val="C00000"/>
              </a:solidFill>
            </a:endParaRPr>
          </a:p>
        </p:txBody>
      </p:sp>
      <p:sp>
        <p:nvSpPr>
          <p:cNvPr id="3" name="Содержимое 2"/>
          <p:cNvSpPr>
            <a:spLocks noGrp="1"/>
          </p:cNvSpPr>
          <p:nvPr>
            <p:ph idx="1"/>
          </p:nvPr>
        </p:nvSpPr>
        <p:spPr>
          <a:xfrm>
            <a:off x="928662" y="1142984"/>
            <a:ext cx="7615262" cy="5411807"/>
          </a:xfrm>
        </p:spPr>
        <p:txBody>
          <a:bodyPr>
            <a:normAutofit/>
          </a:bodyPr>
          <a:lstStyle/>
          <a:p>
            <a:r>
              <a:rPr lang="kk-KZ" b="1" i="1" dirty="0" smtClean="0">
                <a:solidFill>
                  <a:srgbClr val="C00000"/>
                </a:solidFill>
              </a:rPr>
              <a:t>1.Таныстыру</a:t>
            </a:r>
          </a:p>
          <a:p>
            <a:r>
              <a:rPr lang="kk-KZ" b="1" i="1" dirty="0" smtClean="0">
                <a:solidFill>
                  <a:srgbClr val="C00000"/>
                </a:solidFill>
              </a:rPr>
              <a:t> 2.Кім жылдам?</a:t>
            </a:r>
          </a:p>
          <a:p>
            <a:r>
              <a:rPr lang="kk-KZ" b="1" i="1" dirty="0" smtClean="0">
                <a:solidFill>
                  <a:srgbClr val="C00000"/>
                </a:solidFill>
              </a:rPr>
              <a:t>3. Логикалық сұрақтар</a:t>
            </a:r>
          </a:p>
          <a:p>
            <a:r>
              <a:rPr lang="kk-KZ" b="1" i="1" dirty="0" smtClean="0">
                <a:solidFill>
                  <a:srgbClr val="C00000"/>
                </a:solidFill>
              </a:rPr>
              <a:t>4. Атырау менің көзіммен</a:t>
            </a:r>
          </a:p>
          <a:p>
            <a:r>
              <a:rPr lang="kk-KZ" b="1" i="1" dirty="0" smtClean="0">
                <a:solidFill>
                  <a:srgbClr val="C00000"/>
                </a:solidFill>
              </a:rPr>
              <a:t>5.Көрермендер сайысы</a:t>
            </a:r>
          </a:p>
          <a:p>
            <a:r>
              <a:rPr lang="kk-KZ" b="1" i="1" dirty="0" smtClean="0">
                <a:solidFill>
                  <a:srgbClr val="C00000"/>
                </a:solidFill>
              </a:rPr>
              <a:t>6.Астаналар сайыста</a:t>
            </a:r>
          </a:p>
          <a:p>
            <a:r>
              <a:rPr lang="kk-KZ" b="1" i="1" dirty="0" smtClean="0">
                <a:solidFill>
                  <a:srgbClr val="C00000"/>
                </a:solidFill>
              </a:rPr>
              <a:t>7. Ең,ең ең...</a:t>
            </a:r>
          </a:p>
          <a:p>
            <a:pPr>
              <a:buNone/>
            </a:pPr>
            <a:endParaRPr lang="kk-KZ" b="1" i="1" dirty="0" smtClean="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12" name="Рисунок 11" descr="kitai-priroda-vodopad-derevia.jpg"/>
          <p:cNvPicPr>
            <a:picLocks noChangeAspect="1"/>
          </p:cNvPicPr>
          <p:nvPr/>
        </p:nvPicPr>
        <p:blipFill>
          <a:blip r:embed="rId2" cstate="print"/>
          <a:stretch>
            <a:fillRect/>
          </a:stretch>
        </p:blipFill>
        <p:spPr>
          <a:xfrm>
            <a:off x="0" y="0"/>
            <a:ext cx="9144000" cy="6858000"/>
          </a:xfrm>
          <a:prstGeom prst="rect">
            <a:avLst/>
          </a:prstGeom>
        </p:spPr>
      </p:pic>
      <p:sp>
        <p:nvSpPr>
          <p:cNvPr id="5" name="Прямоугольник 4"/>
          <p:cNvSpPr/>
          <p:nvPr/>
        </p:nvSpPr>
        <p:spPr>
          <a:xfrm>
            <a:off x="2643174" y="2714620"/>
            <a:ext cx="4808304" cy="1107996"/>
          </a:xfrm>
          <a:prstGeom prst="rect">
            <a:avLst/>
          </a:prstGeom>
          <a:noFill/>
        </p:spPr>
        <p:txBody>
          <a:bodyPr wrap="none" lIns="91440" tIns="45720" rIns="91440" bIns="45720">
            <a:spAutoFit/>
          </a:bodyPr>
          <a:lstStyle/>
          <a:p>
            <a:pPr algn="ctr"/>
            <a:r>
              <a:rPr lang="kk-KZ" sz="66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І. Таныстыру</a:t>
            </a:r>
            <a:endParaRPr lang="ru-RU" sz="66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7" name="Picture 3" descr="C:\Documents and Settings\User\Рабочий стол\шара\post-33144-1188373737.gif"/>
          <p:cNvPicPr>
            <a:picLocks noChangeAspect="1" noChangeArrowheads="1" noCrop="1"/>
          </p:cNvPicPr>
          <p:nvPr/>
        </p:nvPicPr>
        <p:blipFill>
          <a:blip r:embed="rId3" cstate="print"/>
          <a:srcRect/>
          <a:stretch>
            <a:fillRect/>
          </a:stretch>
        </p:blipFill>
        <p:spPr bwMode="auto">
          <a:xfrm>
            <a:off x="428596" y="214290"/>
            <a:ext cx="1500198" cy="1500198"/>
          </a:xfrm>
          <a:prstGeom prst="rect">
            <a:avLst/>
          </a:prstGeom>
          <a:noFill/>
        </p:spPr>
      </p:pic>
      <p:pic>
        <p:nvPicPr>
          <p:cNvPr id="8" name="Picture 3" descr="C:\Documents and Settings\User\Рабочий стол\шара\post-33144-1188373737.gif"/>
          <p:cNvPicPr>
            <a:picLocks noChangeAspect="1" noChangeArrowheads="1" noCrop="1"/>
          </p:cNvPicPr>
          <p:nvPr/>
        </p:nvPicPr>
        <p:blipFill>
          <a:blip r:embed="rId3" cstate="print"/>
          <a:srcRect/>
          <a:stretch>
            <a:fillRect/>
          </a:stretch>
        </p:blipFill>
        <p:spPr bwMode="auto">
          <a:xfrm>
            <a:off x="7072330" y="500042"/>
            <a:ext cx="1500198" cy="1500198"/>
          </a:xfrm>
          <a:prstGeom prst="rect">
            <a:avLst/>
          </a:prstGeom>
          <a:noFill/>
        </p:spPr>
      </p:pic>
      <p:pic>
        <p:nvPicPr>
          <p:cNvPr id="9" name="Picture 3" descr="C:\Documents and Settings\User\Рабочий стол\шара\post-33144-1188373737.gif"/>
          <p:cNvPicPr>
            <a:picLocks noChangeAspect="1" noChangeArrowheads="1" noCrop="1"/>
          </p:cNvPicPr>
          <p:nvPr/>
        </p:nvPicPr>
        <p:blipFill>
          <a:blip r:embed="rId3" cstate="print"/>
          <a:srcRect/>
          <a:stretch>
            <a:fillRect/>
          </a:stretch>
        </p:blipFill>
        <p:spPr bwMode="auto">
          <a:xfrm>
            <a:off x="428596" y="4786322"/>
            <a:ext cx="1500198" cy="1500198"/>
          </a:xfrm>
          <a:prstGeom prst="rect">
            <a:avLst/>
          </a:prstGeom>
          <a:noFill/>
        </p:spPr>
      </p:pic>
      <p:pic>
        <p:nvPicPr>
          <p:cNvPr id="10" name="Picture 3" descr="C:\Documents and Settings\User\Рабочий стол\шара\post-33144-1188373737.gif"/>
          <p:cNvPicPr>
            <a:picLocks noChangeAspect="1" noChangeArrowheads="1" noCrop="1"/>
          </p:cNvPicPr>
          <p:nvPr/>
        </p:nvPicPr>
        <p:blipFill>
          <a:blip r:embed="rId3" cstate="print"/>
          <a:srcRect/>
          <a:stretch>
            <a:fillRect/>
          </a:stretch>
        </p:blipFill>
        <p:spPr bwMode="auto">
          <a:xfrm>
            <a:off x="7143768" y="5000636"/>
            <a:ext cx="1500198" cy="1500198"/>
          </a:xfrm>
          <a:prstGeom prst="rect">
            <a:avLst/>
          </a:prstGeom>
          <a:noFill/>
        </p:spPr>
      </p:pic>
      <p:pic>
        <p:nvPicPr>
          <p:cNvPr id="11" name="Picture 2" descr="C:\Documents and Settings\User\Рабочий стол\шара\147213734.gif"/>
          <p:cNvPicPr>
            <a:picLocks noChangeAspect="1" noChangeArrowheads="1" noCrop="1"/>
          </p:cNvPicPr>
          <p:nvPr/>
        </p:nvPicPr>
        <p:blipFill>
          <a:blip r:embed="rId4" cstate="print"/>
          <a:srcRect/>
          <a:stretch>
            <a:fillRect/>
          </a:stretch>
        </p:blipFill>
        <p:spPr bwMode="auto">
          <a:xfrm>
            <a:off x="4071934" y="4000504"/>
            <a:ext cx="800100" cy="838200"/>
          </a:xfrm>
          <a:prstGeom prst="rect">
            <a:avLst/>
          </a:prstGeom>
          <a:noFill/>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descr="Natura-Polski.jpg"/>
          <p:cNvPicPr>
            <a:picLocks noChangeAspect="1"/>
          </p:cNvPicPr>
          <p:nvPr/>
        </p:nvPicPr>
        <p:blipFill>
          <a:blip r:embed="rId2" cstate="print"/>
          <a:stretch>
            <a:fillRect/>
          </a:stretch>
        </p:blipFill>
        <p:spPr>
          <a:xfrm>
            <a:off x="0" y="-285776"/>
            <a:ext cx="9144000" cy="7286676"/>
          </a:xfrm>
          <a:prstGeom prst="rect">
            <a:avLst/>
          </a:prstGeom>
        </p:spPr>
      </p:pic>
      <p:sp>
        <p:nvSpPr>
          <p:cNvPr id="5122" name="Rectangle 20"/>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endParaRPr lang="ru-RU"/>
          </a:p>
        </p:txBody>
      </p:sp>
      <p:sp>
        <p:nvSpPr>
          <p:cNvPr id="7" name="TextBox 6"/>
          <p:cNvSpPr txBox="1"/>
          <p:nvPr/>
        </p:nvSpPr>
        <p:spPr>
          <a:xfrm>
            <a:off x="285720" y="1000108"/>
            <a:ext cx="1785938" cy="73866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defRPr/>
            </a:pPr>
            <a:endParaRPr lang="ru-RU" sz="2400" b="1" dirty="0">
              <a:solidFill>
                <a:schemeClr val="tx2"/>
              </a:solidFill>
              <a:latin typeface="Times New Roman" pitchFamily="18" charset="0"/>
              <a:cs typeface="Times New Roman" pitchFamily="18" charset="0"/>
            </a:endParaRPr>
          </a:p>
          <a:p>
            <a:pPr>
              <a:defRPr/>
            </a:pPr>
            <a:endParaRPr lang="ru-RU" dirty="0"/>
          </a:p>
        </p:txBody>
      </p:sp>
      <p:sp>
        <p:nvSpPr>
          <p:cNvPr id="5124" name="TextBox 7"/>
          <p:cNvSpPr txBox="1">
            <a:spLocks noChangeArrowheads="1"/>
          </p:cNvSpPr>
          <p:nvPr/>
        </p:nvSpPr>
        <p:spPr bwMode="auto">
          <a:xfrm>
            <a:off x="5214938" y="1785938"/>
            <a:ext cx="71437" cy="369887"/>
          </a:xfrm>
          <a:prstGeom prst="rect">
            <a:avLst/>
          </a:prstGeom>
          <a:noFill/>
          <a:ln w="9525">
            <a:noFill/>
            <a:miter lim="800000"/>
            <a:headEnd/>
            <a:tailEnd/>
          </a:ln>
        </p:spPr>
        <p:txBody>
          <a:bodyPr>
            <a:spAutoFit/>
          </a:bodyPr>
          <a:lstStyle/>
          <a:p>
            <a:endParaRPr lang="ru-RU"/>
          </a:p>
        </p:txBody>
      </p:sp>
      <p:sp>
        <p:nvSpPr>
          <p:cNvPr id="12" name="TextBox 11"/>
          <p:cNvSpPr txBox="1"/>
          <p:nvPr/>
        </p:nvSpPr>
        <p:spPr>
          <a:xfrm>
            <a:off x="3357554" y="928670"/>
            <a:ext cx="1643062" cy="830997"/>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defRPr/>
            </a:pPr>
            <a:endParaRPr lang="ru-RU" sz="2400" b="1" dirty="0">
              <a:solidFill>
                <a:schemeClr val="tx2"/>
              </a:solidFill>
              <a:latin typeface="Times New Roman" pitchFamily="18" charset="0"/>
              <a:cs typeface="Times New Roman" pitchFamily="18" charset="0"/>
            </a:endParaRPr>
          </a:p>
          <a:p>
            <a:pPr>
              <a:defRPr/>
            </a:pPr>
            <a:endParaRPr lang="ru-RU" sz="2400" dirty="0"/>
          </a:p>
        </p:txBody>
      </p:sp>
      <p:sp>
        <p:nvSpPr>
          <p:cNvPr id="13" name="TextBox 12"/>
          <p:cNvSpPr txBox="1"/>
          <p:nvPr/>
        </p:nvSpPr>
        <p:spPr>
          <a:xfrm>
            <a:off x="6143636" y="928670"/>
            <a:ext cx="2428875" cy="738664"/>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defRPr/>
            </a:pPr>
            <a:endParaRPr lang="ru-RU" sz="2400" b="1" dirty="0">
              <a:solidFill>
                <a:schemeClr val="tx2"/>
              </a:solidFill>
              <a:latin typeface="Times New Roman" pitchFamily="18" charset="0"/>
              <a:cs typeface="Times New Roman" pitchFamily="18" charset="0"/>
            </a:endParaRPr>
          </a:p>
          <a:p>
            <a:pPr>
              <a:defRPr/>
            </a:pPr>
            <a:endParaRPr lang="ru-RU" dirty="0"/>
          </a:p>
        </p:txBody>
      </p:sp>
      <p:sp>
        <p:nvSpPr>
          <p:cNvPr id="5128" name="TextBox 14"/>
          <p:cNvSpPr txBox="1">
            <a:spLocks noChangeArrowheads="1"/>
          </p:cNvSpPr>
          <p:nvPr/>
        </p:nvSpPr>
        <p:spPr bwMode="auto">
          <a:xfrm>
            <a:off x="5214938" y="6143625"/>
            <a:ext cx="184150" cy="369888"/>
          </a:xfrm>
          <a:prstGeom prst="rect">
            <a:avLst/>
          </a:prstGeom>
          <a:noFill/>
          <a:ln w="9525">
            <a:noFill/>
            <a:miter lim="800000"/>
            <a:headEnd/>
            <a:tailEnd/>
          </a:ln>
        </p:spPr>
        <p:txBody>
          <a:bodyPr wrap="none">
            <a:spAutoFit/>
          </a:bodyPr>
          <a:lstStyle/>
          <a:p>
            <a:endParaRPr lang="ru-RU"/>
          </a:p>
        </p:txBody>
      </p:sp>
      <p:sp>
        <p:nvSpPr>
          <p:cNvPr id="16" name="TextBox 15"/>
          <p:cNvSpPr txBox="1"/>
          <p:nvPr/>
        </p:nvSpPr>
        <p:spPr>
          <a:xfrm>
            <a:off x="5500694" y="4071942"/>
            <a:ext cx="2786082" cy="73866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defRPr/>
            </a:pPr>
            <a:endParaRPr lang="ru-RU" sz="2400" b="1" dirty="0">
              <a:solidFill>
                <a:schemeClr val="tx2"/>
              </a:solidFill>
              <a:latin typeface="Times New Roman" pitchFamily="18" charset="0"/>
              <a:cs typeface="Times New Roman" pitchFamily="18" charset="0"/>
            </a:endParaRPr>
          </a:p>
          <a:p>
            <a:pPr>
              <a:defRPr/>
            </a:pPr>
            <a:endParaRPr lang="ru-RU" dirty="0"/>
          </a:p>
        </p:txBody>
      </p:sp>
      <p:sp>
        <p:nvSpPr>
          <p:cNvPr id="17" name="TextBox 16"/>
          <p:cNvSpPr txBox="1"/>
          <p:nvPr/>
        </p:nvSpPr>
        <p:spPr>
          <a:xfrm>
            <a:off x="357158" y="4143380"/>
            <a:ext cx="2857520" cy="73866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defRPr/>
            </a:pPr>
            <a:endParaRPr lang="ru-RU" sz="2400" b="1" dirty="0">
              <a:solidFill>
                <a:schemeClr val="tx2"/>
              </a:solidFill>
              <a:latin typeface="Times New Roman" pitchFamily="18" charset="0"/>
              <a:cs typeface="Times New Roman" pitchFamily="18" charset="0"/>
            </a:endParaRPr>
          </a:p>
          <a:p>
            <a:pPr>
              <a:defRPr/>
            </a:pPr>
            <a:endParaRPr lang="ru-RU" dirty="0"/>
          </a:p>
        </p:txBody>
      </p:sp>
      <p:sp>
        <p:nvSpPr>
          <p:cNvPr id="22" name="Стрелка вправо 21"/>
          <p:cNvSpPr/>
          <p:nvPr/>
        </p:nvSpPr>
        <p:spPr>
          <a:xfrm>
            <a:off x="2285984" y="1214422"/>
            <a:ext cx="714375" cy="714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3" name="Стрелка вправо 22"/>
          <p:cNvSpPr/>
          <p:nvPr/>
        </p:nvSpPr>
        <p:spPr>
          <a:xfrm>
            <a:off x="5214942" y="1285860"/>
            <a:ext cx="714375" cy="714375"/>
          </a:xfrm>
          <a:prstGeom prst="rightArrow">
            <a:avLst>
              <a:gd name="adj1" fmla="val 50000"/>
              <a:gd name="adj2" fmla="val 5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6" name="Стрелка влево 25"/>
          <p:cNvSpPr/>
          <p:nvPr/>
        </p:nvSpPr>
        <p:spPr>
          <a:xfrm>
            <a:off x="3643306" y="4286256"/>
            <a:ext cx="1428755" cy="7858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 name="Нижний колонтитул 1"/>
          <p:cNvSpPr>
            <a:spLocks noGrp="1"/>
          </p:cNvSpPr>
          <p:nvPr>
            <p:ph type="ftr" sz="quarter" idx="11"/>
          </p:nvPr>
        </p:nvSpPr>
        <p:spPr/>
        <p:txBody>
          <a:bodyPr/>
          <a:lstStyle/>
          <a:p>
            <a:pPr>
              <a:defRPr/>
            </a:pPr>
            <a:r>
              <a:rPr lang="en-US"/>
              <a:t>IKAZ.KZ - </a:t>
            </a:r>
            <a:r>
              <a:rPr lang="ru-RU"/>
              <a:t>ашық мәліметтер порталы</a:t>
            </a:r>
          </a:p>
        </p:txBody>
      </p:sp>
      <p:sp>
        <p:nvSpPr>
          <p:cNvPr id="30" name="Двойная стрелка вверх/вниз 29"/>
          <p:cNvSpPr/>
          <p:nvPr/>
        </p:nvSpPr>
        <p:spPr>
          <a:xfrm>
            <a:off x="6929454" y="2214554"/>
            <a:ext cx="714380" cy="171451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71472" y="214290"/>
            <a:ext cx="7929618"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kk-KZ" sz="2800" b="1" dirty="0" smtClean="0">
                <a:latin typeface="Times New Roman" pitchFamily="18" charset="0"/>
                <a:ea typeface="Calibri" pitchFamily="34" charset="0"/>
                <a:cs typeface="Times New Roman" pitchFamily="18" charset="0"/>
              </a:rPr>
              <a:t>2</a:t>
            </a:r>
            <a:r>
              <a:rPr kumimoji="0" lang="kk-KZ" sz="2800" b="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бөлім </a:t>
            </a:r>
            <a:r>
              <a:rPr kumimoji="0" lang="kk-KZ" sz="2800" b="1" u="none" strike="noStrike" cap="none" normalizeH="0" baseline="0" dirty="0" smtClean="0">
                <a:ln>
                  <a:noFill/>
                </a:ln>
                <a:solidFill>
                  <a:schemeClr val="tx1"/>
                </a:solidFill>
                <a:effectLst/>
                <a:latin typeface="Calibri"/>
                <a:ea typeface="Calibri" pitchFamily="34" charset="0"/>
                <a:cs typeface="Times New Roman" pitchFamily="18" charset="0"/>
              </a:rPr>
              <a:t>«</a:t>
            </a:r>
            <a:r>
              <a:rPr lang="kk-KZ" sz="2800" b="1" dirty="0" smtClean="0">
                <a:latin typeface="Times New Roman" pitchFamily="18" charset="0"/>
                <a:ea typeface="Calibri" pitchFamily="34" charset="0"/>
                <a:cs typeface="Times New Roman" pitchFamily="18" charset="0"/>
              </a:rPr>
              <a:t>Кім жылдам?</a:t>
            </a:r>
            <a:r>
              <a:rPr kumimoji="0" lang="kk-KZ" sz="2800" b="1"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sz="2800" b="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kk-KZ" sz="2400" b="1" dirty="0" smtClean="0">
                <a:latin typeface="Times New Roman" pitchFamily="18" charset="0"/>
                <a:ea typeface="Calibri" pitchFamily="34" charset="0"/>
                <a:cs typeface="Times New Roman" pitchFamily="18" charset="0"/>
              </a:rPr>
              <a:t>Сайыскерлерге </a:t>
            </a:r>
            <a:r>
              <a:rPr kumimoji="0" lang="kk-KZ" sz="2400" b="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қойылатын сұрақтар:</a:t>
            </a:r>
            <a:endParaRPr kumimoji="0" lang="ru-RU" sz="2400" b="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400" b="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 </a:t>
            </a:r>
            <a:r>
              <a:rPr lang="kk-KZ" sz="2400" b="1" dirty="0" smtClean="0">
                <a:latin typeface="Times New Roman" pitchFamily="18" charset="0"/>
                <a:ea typeface="Calibri" pitchFamily="34" charset="0"/>
                <a:cs typeface="Times New Roman" pitchFamily="18" charset="0"/>
              </a:rPr>
              <a:t>Жер көлемінен 1-ші орын алатын мемлекет?</a:t>
            </a:r>
            <a:endParaRPr kumimoji="0" lang="ru-RU" sz="2400" b="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400" b="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 Қазақстан жер көлемі бойынша нешінші орында? </a:t>
            </a:r>
            <a:endParaRPr kumimoji="0" lang="ru-RU" sz="2400" b="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400" b="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 </a:t>
            </a:r>
            <a:r>
              <a:rPr lang="kk-KZ" sz="2400" b="1" dirty="0" smtClean="0">
                <a:latin typeface="Times New Roman" pitchFamily="18" charset="0"/>
                <a:ea typeface="Calibri" pitchFamily="34" charset="0"/>
                <a:cs typeface="Times New Roman" pitchFamily="18" charset="0"/>
              </a:rPr>
              <a:t>Тынық мұхитының ең терің шұңғымасы?</a:t>
            </a:r>
            <a:endParaRPr kumimoji="0" lang="ru-RU" sz="2400" b="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400" b="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4. </a:t>
            </a:r>
            <a:r>
              <a:rPr lang="kk-KZ" sz="2400" b="1" dirty="0" smtClean="0">
                <a:latin typeface="Times New Roman" pitchFamily="18" charset="0"/>
                <a:ea typeface="Calibri" pitchFamily="34" charset="0"/>
                <a:cs typeface="Times New Roman" pitchFamily="18" charset="0"/>
              </a:rPr>
              <a:t>Жер бетін алғаш айналып өткен саяхатшы</a:t>
            </a:r>
            <a:r>
              <a:rPr kumimoji="0" lang="kk-KZ" sz="2400" b="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2400" b="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400" b="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5.Атырау</a:t>
            </a:r>
            <a:r>
              <a:rPr kumimoji="0" lang="kk-KZ" sz="2400" b="1"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облысында неше аудан бар</a:t>
            </a:r>
            <a:r>
              <a:rPr kumimoji="0" lang="kk-KZ" sz="2400" b="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2400" b="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400" b="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6. Қазақстан Республикасының ең биік нүктесі? </a:t>
            </a:r>
            <a:endParaRPr kumimoji="0" lang="ru-RU" sz="2400" b="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400" b="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7. </a:t>
            </a:r>
            <a:r>
              <a:rPr lang="kk-KZ" sz="2400" b="1" dirty="0" smtClean="0">
                <a:latin typeface="Times New Roman" pitchFamily="18" charset="0"/>
                <a:ea typeface="Calibri" pitchFamily="34" charset="0"/>
                <a:cs typeface="Times New Roman" pitchFamily="18" charset="0"/>
              </a:rPr>
              <a:t>Орал тауының Қазақстандағы бөлігі</a:t>
            </a:r>
            <a:r>
              <a:rPr kumimoji="0" lang="kk-KZ" sz="2400" b="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400" b="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400" b="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8. Қазақстан Республикасы оңтүстігінде қай елдермен шектеседі?</a:t>
            </a:r>
            <a:endParaRPr kumimoji="0" lang="ru-RU" sz="2400" b="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400" b="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9. </a:t>
            </a:r>
            <a:r>
              <a:rPr lang="kk-KZ" sz="2400" b="1" dirty="0" smtClean="0">
                <a:latin typeface="Times New Roman" pitchFamily="18" charset="0"/>
                <a:ea typeface="Calibri" pitchFamily="34" charset="0"/>
                <a:cs typeface="Times New Roman" pitchFamily="18" charset="0"/>
              </a:rPr>
              <a:t>Атырау облысы қандай ойпатта орналасқан</a:t>
            </a:r>
            <a:r>
              <a:rPr kumimoji="0" lang="kk-KZ" sz="2400" b="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2400" b="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400" b="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10. Ұлттық валютамыз теңге қашан айналымға енді? </a:t>
            </a:r>
            <a:endParaRPr kumimoji="0" lang="ru-RU" sz="2400" b="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214282" y="1000108"/>
            <a:ext cx="8715404" cy="4524315"/>
          </a:xfrm>
          <a:prstGeom prst="rect">
            <a:avLst/>
          </a:prstGeom>
        </p:spPr>
        <p:txBody>
          <a:bodyPr wrap="square">
            <a:spAutoFit/>
          </a:bodyPr>
          <a:lstStyle/>
          <a:p>
            <a:pPr lvl="0" eaLnBrk="0" fontAlgn="base" hangingPunct="0">
              <a:spcBef>
                <a:spcPct val="0"/>
              </a:spcBef>
              <a:spcAft>
                <a:spcPct val="0"/>
              </a:spcAft>
            </a:pPr>
            <a:endParaRPr lang="ru-RU" sz="2400" b="1" dirty="0" smtClean="0">
              <a:solidFill>
                <a:schemeClr val="tx1">
                  <a:lumMod val="95000"/>
                  <a:lumOff val="5000"/>
                </a:schemeClr>
              </a:solidFill>
              <a:latin typeface="Arial" pitchFamily="34" charset="0"/>
              <a:cs typeface="Arial" pitchFamily="34" charset="0"/>
            </a:endParaRPr>
          </a:p>
          <a:p>
            <a:pPr lvl="0" eaLnBrk="0" fontAlgn="base" hangingPunct="0">
              <a:spcBef>
                <a:spcPct val="0"/>
              </a:spcBef>
              <a:spcAft>
                <a:spcPct val="0"/>
              </a:spcAft>
            </a:pPr>
            <a:r>
              <a:rPr lang="kk-KZ" sz="2400" b="1" dirty="0" smtClean="0">
                <a:latin typeface="Times New Roman" pitchFamily="18" charset="0"/>
                <a:ea typeface="Calibri" pitchFamily="34" charset="0"/>
                <a:cs typeface="Times New Roman" pitchFamily="18" charset="0"/>
              </a:rPr>
              <a:t>11. Қазақстандағы суы мол өзен? </a:t>
            </a:r>
            <a:endParaRPr lang="ru-RU" sz="2400" b="1" dirty="0" smtClean="0">
              <a:latin typeface="Arial" pitchFamily="34" charset="0"/>
              <a:cs typeface="Arial" pitchFamily="34" charset="0"/>
            </a:endParaRPr>
          </a:p>
          <a:p>
            <a:pPr lvl="0" eaLnBrk="0" fontAlgn="base" hangingPunct="0">
              <a:spcBef>
                <a:spcPct val="0"/>
              </a:spcBef>
              <a:spcAft>
                <a:spcPct val="0"/>
              </a:spcAft>
            </a:pPr>
            <a:r>
              <a:rPr lang="kk-KZ" sz="2400" b="1" dirty="0" smtClean="0">
                <a:latin typeface="Times New Roman" pitchFamily="18" charset="0"/>
                <a:ea typeface="Calibri" pitchFamily="34" charset="0"/>
                <a:cs typeface="Times New Roman" pitchFamily="18" charset="0"/>
              </a:rPr>
              <a:t> 12. Қазақстан неше мемлекетпен шектеседі? </a:t>
            </a:r>
            <a:endParaRPr lang="ru-RU" sz="2400" b="1" dirty="0" smtClean="0">
              <a:latin typeface="Arial" pitchFamily="34" charset="0"/>
              <a:cs typeface="Arial" pitchFamily="34" charset="0"/>
            </a:endParaRPr>
          </a:p>
          <a:p>
            <a:pPr lvl="0" eaLnBrk="0" fontAlgn="base" hangingPunct="0">
              <a:spcBef>
                <a:spcPct val="0"/>
              </a:spcBef>
              <a:spcAft>
                <a:spcPct val="0"/>
              </a:spcAft>
            </a:pPr>
            <a:r>
              <a:rPr lang="kk-KZ" sz="2400" b="1" dirty="0" smtClean="0">
                <a:latin typeface="Times New Roman" pitchFamily="18" charset="0"/>
                <a:ea typeface="Calibri" pitchFamily="34" charset="0"/>
                <a:cs typeface="Times New Roman" pitchFamily="18" charset="0"/>
              </a:rPr>
              <a:t>1 3. Ауданы бойынша кіші материк? </a:t>
            </a:r>
            <a:endParaRPr lang="ru-RU" sz="2400" b="1" dirty="0" smtClean="0">
              <a:latin typeface="Arial" pitchFamily="34" charset="0"/>
              <a:cs typeface="Arial" pitchFamily="34" charset="0"/>
            </a:endParaRPr>
          </a:p>
          <a:p>
            <a:pPr lvl="0" eaLnBrk="0" fontAlgn="base" hangingPunct="0">
              <a:spcBef>
                <a:spcPct val="0"/>
              </a:spcBef>
              <a:spcAft>
                <a:spcPct val="0"/>
              </a:spcAft>
            </a:pPr>
            <a:r>
              <a:rPr lang="kk-KZ" sz="2400" b="1" dirty="0" smtClean="0">
                <a:latin typeface="Times New Roman" pitchFamily="18" charset="0"/>
                <a:ea typeface="Calibri" pitchFamily="34" charset="0"/>
                <a:cs typeface="Times New Roman" pitchFamily="18" charset="0"/>
              </a:rPr>
              <a:t> 14. Қазақстандағы ауданы бойынша үлкен облыс?  </a:t>
            </a:r>
            <a:endParaRPr lang="ru-RU" sz="2400" b="1" dirty="0" smtClean="0">
              <a:latin typeface="Arial" pitchFamily="34" charset="0"/>
              <a:cs typeface="Arial" pitchFamily="34" charset="0"/>
            </a:endParaRPr>
          </a:p>
          <a:p>
            <a:pPr lvl="0" eaLnBrk="0" fontAlgn="base" hangingPunct="0">
              <a:spcBef>
                <a:spcPct val="0"/>
              </a:spcBef>
              <a:spcAft>
                <a:spcPct val="0"/>
              </a:spcAft>
            </a:pPr>
            <a:r>
              <a:rPr lang="kk-KZ" sz="2400" b="1" dirty="0" smtClean="0">
                <a:latin typeface="Times New Roman" pitchFamily="18" charset="0"/>
                <a:ea typeface="Calibri" pitchFamily="34" charset="0"/>
                <a:cs typeface="Times New Roman" pitchFamily="18" charset="0"/>
              </a:rPr>
              <a:t> 15. Климат дегеніміз не?</a:t>
            </a:r>
            <a:endParaRPr lang="ru-RU" sz="2400" b="1" dirty="0" smtClean="0">
              <a:latin typeface="Arial" pitchFamily="34" charset="0"/>
              <a:cs typeface="Arial" pitchFamily="34" charset="0"/>
            </a:endParaRPr>
          </a:p>
          <a:p>
            <a:pPr lvl="0" eaLnBrk="0" fontAlgn="base" hangingPunct="0">
              <a:spcBef>
                <a:spcPct val="0"/>
              </a:spcBef>
              <a:spcAft>
                <a:spcPct val="0"/>
              </a:spcAft>
            </a:pPr>
            <a:r>
              <a:rPr lang="kk-KZ" sz="2400" b="1" dirty="0" smtClean="0">
                <a:latin typeface="Times New Roman" pitchFamily="18" charset="0"/>
                <a:ea typeface="Calibri" pitchFamily="34" charset="0"/>
                <a:cs typeface="Times New Roman" pitchFamily="18" charset="0"/>
              </a:rPr>
              <a:t> 16. Қазақстанда халық санағы соңғы рет қай жылы өтті?</a:t>
            </a:r>
            <a:endParaRPr lang="ru-RU" sz="2400" b="1" dirty="0" smtClean="0">
              <a:latin typeface="Arial" pitchFamily="34" charset="0"/>
              <a:cs typeface="Arial" pitchFamily="34" charset="0"/>
            </a:endParaRPr>
          </a:p>
          <a:p>
            <a:pPr lvl="0" eaLnBrk="0" fontAlgn="base" hangingPunct="0">
              <a:spcBef>
                <a:spcPct val="0"/>
              </a:spcBef>
              <a:spcAft>
                <a:spcPct val="0"/>
              </a:spcAft>
            </a:pPr>
            <a:r>
              <a:rPr lang="kk-KZ" sz="2400" b="1" dirty="0" smtClean="0">
                <a:latin typeface="Times New Roman" pitchFamily="18" charset="0"/>
                <a:ea typeface="Calibri" pitchFamily="34" charset="0"/>
                <a:cs typeface="Times New Roman" pitchFamily="18" charset="0"/>
              </a:rPr>
              <a:t>17. ҚР тәуелсіздігін алғаш таныған мемлекет. </a:t>
            </a:r>
            <a:endParaRPr lang="ru-RU" sz="2400" b="1" dirty="0" smtClean="0">
              <a:latin typeface="Arial" pitchFamily="34" charset="0"/>
              <a:cs typeface="Arial" pitchFamily="34" charset="0"/>
            </a:endParaRPr>
          </a:p>
          <a:p>
            <a:pPr lvl="0" eaLnBrk="0" fontAlgn="base" hangingPunct="0">
              <a:spcBef>
                <a:spcPct val="0"/>
              </a:spcBef>
              <a:spcAft>
                <a:spcPct val="0"/>
              </a:spcAft>
            </a:pPr>
            <a:r>
              <a:rPr lang="kk-KZ" sz="2400" b="1" dirty="0" smtClean="0">
                <a:latin typeface="Times New Roman" pitchFamily="18" charset="0"/>
                <a:ea typeface="Calibri" pitchFamily="34" charset="0"/>
                <a:cs typeface="Times New Roman" pitchFamily="18" charset="0"/>
              </a:rPr>
              <a:t>1 8. Көлемі жағынан ең үлкен арал?</a:t>
            </a:r>
            <a:endParaRPr lang="ru-RU" sz="2400" b="1" dirty="0" smtClean="0">
              <a:latin typeface="Arial" pitchFamily="34" charset="0"/>
              <a:cs typeface="Arial" pitchFamily="34" charset="0"/>
            </a:endParaRPr>
          </a:p>
          <a:p>
            <a:pPr lvl="0" eaLnBrk="0" fontAlgn="base" hangingPunct="0">
              <a:spcBef>
                <a:spcPct val="0"/>
              </a:spcBef>
              <a:spcAft>
                <a:spcPct val="0"/>
              </a:spcAft>
            </a:pPr>
            <a:r>
              <a:rPr lang="kk-KZ" sz="2400" b="1" dirty="0" smtClean="0">
                <a:latin typeface="Times New Roman" pitchFamily="18" charset="0"/>
                <a:ea typeface="Calibri" pitchFamily="34" charset="0"/>
                <a:cs typeface="Times New Roman" pitchFamily="18" charset="0"/>
              </a:rPr>
              <a:t> 19. Дүние жүзіндегі ең қуатты жылы ағыс?</a:t>
            </a:r>
            <a:endParaRPr lang="ru-RU" sz="2400" b="1" dirty="0" smtClean="0">
              <a:latin typeface="Arial" pitchFamily="34" charset="0"/>
              <a:cs typeface="Arial" pitchFamily="34" charset="0"/>
            </a:endParaRPr>
          </a:p>
          <a:p>
            <a:pPr lvl="0" eaLnBrk="0" fontAlgn="base" hangingPunct="0">
              <a:spcBef>
                <a:spcPct val="0"/>
              </a:spcBef>
              <a:spcAft>
                <a:spcPct val="0"/>
              </a:spcAft>
            </a:pPr>
            <a:r>
              <a:rPr lang="kk-KZ" sz="2400" b="1" dirty="0" smtClean="0">
                <a:latin typeface="Times New Roman" pitchFamily="18" charset="0"/>
                <a:ea typeface="Calibri" pitchFamily="34" charset="0"/>
                <a:cs typeface="Times New Roman" pitchFamily="18" charset="0"/>
              </a:rPr>
              <a:t> 20.Литосфера қандай қабат?</a:t>
            </a:r>
            <a:endParaRPr lang="ru-RU" sz="2400" b="1" dirty="0" smtClean="0">
              <a:latin typeface="Arial" pitchFamily="34" charset="0"/>
              <a:cs typeface="Arial" pitchFamily="34" charset="0"/>
            </a:endParaRPr>
          </a:p>
          <a:p>
            <a:pPr lvl="0" eaLnBrk="0" fontAlgn="base" hangingPunct="0">
              <a:spcBef>
                <a:spcPct val="0"/>
              </a:spcBef>
              <a:spcAft>
                <a:spcPct val="0"/>
              </a:spcAft>
            </a:pPr>
            <a:r>
              <a:rPr lang="kk-KZ" sz="2400" b="1" dirty="0" smtClean="0">
                <a:latin typeface="Times New Roman" pitchFamily="18" charset="0"/>
                <a:ea typeface="Calibri" pitchFamily="34" charset="0"/>
                <a:cs typeface="Times New Roman" pitchFamily="18" charset="0"/>
              </a:rPr>
              <a:t> </a:t>
            </a:r>
            <a:endParaRPr lang="kk-KZ" sz="24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pic>
        <p:nvPicPr>
          <p:cNvPr id="11" name="Рисунок 10" descr="stock-photo-picturesque-morning-view-of-plitvice-national-park-colorful-spring-scene-of-green-forest-with-pure-717874486.jpg.pagespeed.ce.X2rWFjZqSb.jpg"/>
          <p:cNvPicPr>
            <a:picLocks noChangeAspect="1"/>
          </p:cNvPicPr>
          <p:nvPr/>
        </p:nvPicPr>
        <p:blipFill>
          <a:blip r:embed="rId2" cstate="print"/>
          <a:stretch>
            <a:fillRect/>
          </a:stretch>
        </p:blipFill>
        <p:spPr>
          <a:xfrm>
            <a:off x="0" y="0"/>
            <a:ext cx="9144000" cy="6858000"/>
          </a:xfrm>
          <a:prstGeom prst="rect">
            <a:avLst/>
          </a:prstGeom>
        </p:spPr>
      </p:pic>
      <p:sp>
        <p:nvSpPr>
          <p:cNvPr id="6" name="Прямоугольник 5"/>
          <p:cNvSpPr/>
          <p:nvPr/>
        </p:nvSpPr>
        <p:spPr>
          <a:xfrm>
            <a:off x="0" y="2643182"/>
            <a:ext cx="8806450" cy="923330"/>
          </a:xfrm>
          <a:prstGeom prst="rect">
            <a:avLst/>
          </a:prstGeom>
        </p:spPr>
        <p:txBody>
          <a:bodyPr wrap="none">
            <a:spAutoFit/>
          </a:bodyPr>
          <a:lstStyle/>
          <a:p>
            <a:pPr algn="ctr"/>
            <a:r>
              <a:rPr lang="kk-KZ" sz="5400" b="1"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rPr>
              <a:t>3 бөлім Логикалық сұрақтар</a:t>
            </a:r>
            <a:endParaRPr lang="kk-KZ" sz="5400" b="1" dirty="0">
              <a:ln w="12700">
                <a:solidFill>
                  <a:schemeClr val="tx2">
                    <a:satMod val="155000"/>
                  </a:schemeClr>
                </a:solidFill>
                <a:prstDash val="solid"/>
              </a:ln>
              <a:solidFill>
                <a:schemeClr val="bg1"/>
              </a:solidFill>
              <a:effectLst>
                <a:outerShdw blurRad="38100" dist="38100" dir="2700000" algn="tl">
                  <a:srgbClr val="000000">
                    <a:alpha val="43137"/>
                  </a:srgbClr>
                </a:outerShdw>
              </a:effectLst>
            </a:endParaRPr>
          </a:p>
        </p:txBody>
      </p:sp>
      <p:pic>
        <p:nvPicPr>
          <p:cNvPr id="3074" name="Picture 2" descr="C:\Documents and Settings\User\Рабочий стол\шара\boo16.gif"/>
          <p:cNvPicPr>
            <a:picLocks noChangeAspect="1" noChangeArrowheads="1" noCrop="1"/>
          </p:cNvPicPr>
          <p:nvPr/>
        </p:nvPicPr>
        <p:blipFill>
          <a:blip r:embed="rId3" cstate="print"/>
          <a:srcRect/>
          <a:stretch>
            <a:fillRect/>
          </a:stretch>
        </p:blipFill>
        <p:spPr bwMode="auto">
          <a:xfrm>
            <a:off x="4071934" y="4000504"/>
            <a:ext cx="1057275" cy="819150"/>
          </a:xfrm>
          <a:prstGeom prst="rect">
            <a:avLst/>
          </a:prstGeom>
          <a:noFill/>
        </p:spPr>
      </p:pic>
      <p:pic>
        <p:nvPicPr>
          <p:cNvPr id="7" name="Picture 3" descr="C:\Documents and Settings\User\Рабочий стол\шара\post-33144-1188373737.gif"/>
          <p:cNvPicPr>
            <a:picLocks noChangeAspect="1" noChangeArrowheads="1" noCrop="1"/>
          </p:cNvPicPr>
          <p:nvPr/>
        </p:nvPicPr>
        <p:blipFill>
          <a:blip r:embed="rId4" cstate="print"/>
          <a:srcRect/>
          <a:stretch>
            <a:fillRect/>
          </a:stretch>
        </p:blipFill>
        <p:spPr bwMode="auto">
          <a:xfrm>
            <a:off x="357158" y="214290"/>
            <a:ext cx="1500198" cy="1500198"/>
          </a:xfrm>
          <a:prstGeom prst="rect">
            <a:avLst/>
          </a:prstGeom>
          <a:noFill/>
        </p:spPr>
      </p:pic>
      <p:pic>
        <p:nvPicPr>
          <p:cNvPr id="8" name="Picture 3" descr="C:\Documents and Settings\User\Рабочий стол\шара\post-33144-1188373737.gif"/>
          <p:cNvPicPr>
            <a:picLocks noChangeAspect="1" noChangeArrowheads="1" noCrop="1"/>
          </p:cNvPicPr>
          <p:nvPr/>
        </p:nvPicPr>
        <p:blipFill>
          <a:blip r:embed="rId4" cstate="print"/>
          <a:srcRect/>
          <a:stretch>
            <a:fillRect/>
          </a:stretch>
        </p:blipFill>
        <p:spPr bwMode="auto">
          <a:xfrm>
            <a:off x="7072330" y="5000636"/>
            <a:ext cx="1500198" cy="1500198"/>
          </a:xfrm>
          <a:prstGeom prst="rect">
            <a:avLst/>
          </a:prstGeom>
          <a:noFill/>
        </p:spPr>
      </p:pic>
      <p:pic>
        <p:nvPicPr>
          <p:cNvPr id="9" name="Picture 3" descr="C:\Documents and Settings\User\Рабочий стол\шара\post-33144-1188373737.gif"/>
          <p:cNvPicPr>
            <a:picLocks noChangeAspect="1" noChangeArrowheads="1" noCrop="1"/>
          </p:cNvPicPr>
          <p:nvPr/>
        </p:nvPicPr>
        <p:blipFill>
          <a:blip r:embed="rId4" cstate="print"/>
          <a:srcRect/>
          <a:stretch>
            <a:fillRect/>
          </a:stretch>
        </p:blipFill>
        <p:spPr bwMode="auto">
          <a:xfrm>
            <a:off x="214282" y="5000636"/>
            <a:ext cx="1500198" cy="1500198"/>
          </a:xfrm>
          <a:prstGeom prst="rect">
            <a:avLst/>
          </a:prstGeom>
          <a:noFill/>
        </p:spPr>
      </p:pic>
      <p:pic>
        <p:nvPicPr>
          <p:cNvPr id="10" name="Picture 3" descr="C:\Documents and Settings\User\Рабочий стол\шара\post-33144-1188373737.gif"/>
          <p:cNvPicPr>
            <a:picLocks noChangeAspect="1" noChangeArrowheads="1" noCrop="1"/>
          </p:cNvPicPr>
          <p:nvPr/>
        </p:nvPicPr>
        <p:blipFill>
          <a:blip r:embed="rId4" cstate="print"/>
          <a:srcRect/>
          <a:stretch>
            <a:fillRect/>
          </a:stretch>
        </p:blipFill>
        <p:spPr bwMode="auto">
          <a:xfrm>
            <a:off x="7286644" y="142852"/>
            <a:ext cx="1500198" cy="1500198"/>
          </a:xfrm>
          <a:prstGeom prst="rect">
            <a:avLst/>
          </a:prstGeom>
          <a:noFill/>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index_s6.png"/>
          <p:cNvPicPr>
            <a:picLocks noGrp="1" noChangeAspect="1"/>
          </p:cNvPicPr>
          <p:nvPr>
            <p:ph idx="1"/>
          </p:nvPr>
        </p:nvPicPr>
        <p:blipFill>
          <a:blip r:embed="rId2" cstate="print"/>
          <a:stretch>
            <a:fillRect/>
          </a:stretch>
        </p:blipFill>
        <p:spPr>
          <a:xfrm>
            <a:off x="0" y="1160441"/>
            <a:ext cx="9144000" cy="5697559"/>
          </a:xfrm>
        </p:spPr>
      </p:pic>
      <p:sp>
        <p:nvSpPr>
          <p:cNvPr id="7" name="TextBox 6"/>
          <p:cNvSpPr txBox="1"/>
          <p:nvPr/>
        </p:nvSpPr>
        <p:spPr>
          <a:xfrm>
            <a:off x="1142976" y="357166"/>
            <a:ext cx="7143800" cy="646331"/>
          </a:xfrm>
          <a:prstGeom prst="rect">
            <a:avLst/>
          </a:prstGeom>
          <a:noFill/>
        </p:spPr>
        <p:txBody>
          <a:bodyPr wrap="square" rtlCol="0">
            <a:spAutoFit/>
          </a:bodyPr>
          <a:lstStyle/>
          <a:p>
            <a:pPr algn="ctr"/>
            <a:r>
              <a:rPr lang="kk-KZ" sz="3600" b="1" dirty="0" smtClean="0">
                <a:solidFill>
                  <a:srgbClr val="FF0000"/>
                </a:solidFill>
                <a:latin typeface="Times New Roman" pitchFamily="18" charset="0"/>
                <a:cs typeface="Times New Roman" pitchFamily="18" charset="0"/>
              </a:rPr>
              <a:t>4. Атырау менің көзіммен</a:t>
            </a:r>
            <a:endParaRPr lang="ru-RU" sz="3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5274</TotalTime>
  <Words>508</Words>
  <Application>Microsoft Office PowerPoint</Application>
  <PresentationFormat>Экран (4:3)</PresentationFormat>
  <Paragraphs>80</Paragraphs>
  <Slides>18</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Сабақтың мақсаты:</vt:lpstr>
      <vt:lpstr>Сайыстың  бөлімдері:</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7. Ең,ең,ең...</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Q</dc:creator>
  <cp:lastModifiedBy>Гульмира</cp:lastModifiedBy>
  <cp:revision>153</cp:revision>
  <dcterms:modified xsi:type="dcterms:W3CDTF">2020-04-10T08:58:10Z</dcterms:modified>
</cp:coreProperties>
</file>