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2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93013-216F-4D40-ABCC-DD104111854C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D7F2A-02FC-4431-847F-F211B35420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1984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93013-216F-4D40-ABCC-DD104111854C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D7F2A-02FC-4431-847F-F211B35420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6078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93013-216F-4D40-ABCC-DD104111854C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D7F2A-02FC-4431-847F-F211B35420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7245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93013-216F-4D40-ABCC-DD104111854C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D7F2A-02FC-4431-847F-F211B35420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7757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93013-216F-4D40-ABCC-DD104111854C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D7F2A-02FC-4431-847F-F211B35420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8092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93013-216F-4D40-ABCC-DD104111854C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D7F2A-02FC-4431-847F-F211B35420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4620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93013-216F-4D40-ABCC-DD104111854C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D7F2A-02FC-4431-847F-F211B35420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8980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93013-216F-4D40-ABCC-DD104111854C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D7F2A-02FC-4431-847F-F211B35420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3645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93013-216F-4D40-ABCC-DD104111854C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D7F2A-02FC-4431-847F-F211B35420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030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93013-216F-4D40-ABCC-DD104111854C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D7F2A-02FC-4431-847F-F211B35420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7130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93013-216F-4D40-ABCC-DD104111854C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D7F2A-02FC-4431-847F-F211B35420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4559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C93013-216F-4D40-ABCC-DD104111854C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4D7F2A-02FC-4431-847F-F211B35420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8599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8.png"/><Relationship Id="rId10" Type="http://schemas.openxmlformats.org/officeDocument/2006/relationships/image" Target="../media/image14.jpeg"/><Relationship Id="rId4" Type="http://schemas.openxmlformats.org/officeDocument/2006/relationships/image" Target="../media/image6.jpeg"/><Relationship Id="rId9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9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515155"/>
            <a:ext cx="9144000" cy="104318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Educational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programme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for the in-service training of the English Language pedagogical staff in the context of the updated curriculum for comprehensive school education in the Republic of Kazakhstan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54073" y="2202657"/>
            <a:ext cx="2506270" cy="1155139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GRADE: 1</a:t>
            </a:r>
            <a:endParaRPr lang="ru-RU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Them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the lesson: Food and drink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70230" y="3902298"/>
            <a:ext cx="49217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Kazakh secondary school of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Kyrgauldy</a:t>
            </a:r>
            <a:endPara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Suleymenova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Alina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Erkinovana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5008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25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25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Learning objectives(s) that this lesson is contributing to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920328"/>
            <a:ext cx="10515600" cy="2836527"/>
          </a:xfrm>
        </p:spPr>
        <p:txBody>
          <a:bodyPr/>
          <a:lstStyle/>
          <a:p>
            <a:r>
              <a:rPr lang="en-GB" dirty="0"/>
              <a:t>1.UE9 use basic present simple forms [positive and negative] to give basic personal information </a:t>
            </a:r>
            <a:endParaRPr lang="ru-RU" dirty="0"/>
          </a:p>
          <a:p>
            <a:r>
              <a:rPr lang="en-GB" dirty="0"/>
              <a:t>1.S3 pronounce basic words and expressions intelligibly </a:t>
            </a:r>
            <a:endParaRPr lang="ru-RU" dirty="0"/>
          </a:p>
          <a:p>
            <a:r>
              <a:rPr lang="en-GB" dirty="0"/>
              <a:t>1.S5 produce words in response to basic prompts</a:t>
            </a:r>
            <a:endParaRPr lang="ru-RU" dirty="0"/>
          </a:p>
          <a:p>
            <a:r>
              <a:rPr lang="en-US" dirty="0"/>
              <a:t>1.S1make basic personal statements and simple statements about objects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3813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25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75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5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1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58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598" y="-128107"/>
            <a:ext cx="10515600" cy="776697"/>
          </a:xfrm>
          <a:noFill/>
        </p:spPr>
        <p:txBody>
          <a:bodyPr/>
          <a:lstStyle/>
          <a:p>
            <a:pPr algn="ctr"/>
            <a:r>
              <a:rPr lang="en-GB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 objectives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479686" y="569624"/>
            <a:ext cx="2676712" cy="1762262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79686" y="1048830"/>
            <a:ext cx="24084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effectLst/>
              </a:rPr>
              <a:t>All learners will be able to:</a:t>
            </a:r>
            <a:endParaRPr lang="ru-RU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135" y="601942"/>
            <a:ext cx="3019425" cy="1949047"/>
          </a:xfrm>
          <a:prstGeom prst="rect">
            <a:avLst/>
          </a:prstGeom>
        </p:spPr>
      </p:pic>
      <p:sp>
        <p:nvSpPr>
          <p:cNvPr id="9" name="Выноска-облако 8"/>
          <p:cNvSpPr/>
          <p:nvPr/>
        </p:nvSpPr>
        <p:spPr>
          <a:xfrm>
            <a:off x="7830355" y="170345"/>
            <a:ext cx="3760635" cy="1830070"/>
          </a:xfrm>
          <a:prstGeom prst="cloudCallout">
            <a:avLst>
              <a:gd name="adj1" fmla="val -75581"/>
              <a:gd name="adj2" fmla="val 35309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,</a:t>
            </a:r>
          </a:p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8093299" y="521387"/>
            <a:ext cx="3348508" cy="1233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ts val="13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dirty="0" smtClean="0">
                <a:effectLst/>
              </a:rPr>
              <a:t>listen and repeat the words,</a:t>
            </a:r>
          </a:p>
          <a:p>
            <a:pPr lvl="0" algn="ctr">
              <a:lnSpc>
                <a:spcPts val="13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dirty="0" smtClean="0">
                <a:effectLst/>
              </a:rPr>
              <a:t> </a:t>
            </a:r>
          </a:p>
          <a:p>
            <a:pPr lvl="0" algn="ctr">
              <a:lnSpc>
                <a:spcPts val="13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dirty="0" smtClean="0">
                <a:effectLst/>
              </a:rPr>
              <a:t>follow  the instruction according </a:t>
            </a:r>
          </a:p>
          <a:p>
            <a:pPr lvl="0" algn="ctr">
              <a:lnSpc>
                <a:spcPts val="1300"/>
              </a:lnSpc>
              <a:spcBef>
                <a:spcPts val="300"/>
              </a:spcBef>
              <a:spcAft>
                <a:spcPts val="300"/>
              </a:spcAft>
            </a:pPr>
            <a:endParaRPr lang="en-US" dirty="0" smtClean="0">
              <a:effectLst/>
            </a:endParaRPr>
          </a:p>
          <a:p>
            <a:pPr lvl="0" algn="ctr">
              <a:lnSpc>
                <a:spcPts val="13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dirty="0" smtClean="0">
                <a:effectLst/>
              </a:rPr>
              <a:t>to the task </a:t>
            </a:r>
            <a:endParaRPr lang="ru-RU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трелка вправо 11"/>
          <p:cNvSpPr/>
          <p:nvPr/>
        </p:nvSpPr>
        <p:spPr>
          <a:xfrm>
            <a:off x="479686" y="2466877"/>
            <a:ext cx="2708508" cy="1862245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524656" y="3062825"/>
            <a:ext cx="2615675" cy="72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tabLst>
                <a:tab pos="271780" algn="l"/>
              </a:tabLst>
            </a:pPr>
            <a:r>
              <a:rPr lang="en-GB" dirty="0" smtClean="0">
                <a:effectLst/>
              </a:rPr>
              <a:t>Most learners will be able to:</a:t>
            </a:r>
            <a:endParaRPr lang="ru-RU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Выноска-облако 13"/>
          <p:cNvSpPr/>
          <p:nvPr/>
        </p:nvSpPr>
        <p:spPr>
          <a:xfrm>
            <a:off x="7931238" y="2203846"/>
            <a:ext cx="3865810" cy="1715869"/>
          </a:xfrm>
          <a:prstGeom prst="cloudCallout">
            <a:avLst>
              <a:gd name="adj1" fmla="val -87193"/>
              <a:gd name="adj2" fmla="val 3995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8281119" y="2476401"/>
            <a:ext cx="3258355" cy="1047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tabLst>
                <a:tab pos="271780" algn="l"/>
              </a:tabLst>
            </a:pPr>
            <a:r>
              <a:rPr lang="en-US" dirty="0" smtClean="0">
                <a:effectLst/>
              </a:rPr>
              <a:t>Make more than 2 sentences correctly using different sentence structure</a:t>
            </a:r>
            <a:endParaRPr lang="ru-RU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Стрелка вправо 17"/>
          <p:cNvSpPr/>
          <p:nvPr/>
        </p:nvSpPr>
        <p:spPr>
          <a:xfrm>
            <a:off x="539646" y="4809486"/>
            <a:ext cx="2779883" cy="1905157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524656" y="5396460"/>
            <a:ext cx="27883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Some learners will be able to:</a:t>
            </a:r>
            <a:endParaRPr lang="ru-RU" dirty="0"/>
          </a:p>
          <a:p>
            <a:endParaRPr lang="ru-RU" dirty="0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8471" y="2616777"/>
            <a:ext cx="2398061" cy="178798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244" y="4546243"/>
            <a:ext cx="2997005" cy="2287510"/>
          </a:xfrm>
          <a:prstGeom prst="rect">
            <a:avLst/>
          </a:prstGeom>
        </p:spPr>
      </p:pic>
      <p:sp>
        <p:nvSpPr>
          <p:cNvPr id="22" name="Выноска-облако 21"/>
          <p:cNvSpPr/>
          <p:nvPr/>
        </p:nvSpPr>
        <p:spPr>
          <a:xfrm>
            <a:off x="8093299" y="4138847"/>
            <a:ext cx="3865810" cy="1715869"/>
          </a:xfrm>
          <a:prstGeom prst="cloudCallout">
            <a:avLst>
              <a:gd name="adj1" fmla="val -79198"/>
              <a:gd name="adj2" fmla="val 61724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8397027" y="4404757"/>
            <a:ext cx="331738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effectLst/>
              </a:rPr>
              <a:t>Make more than 4 sentences and 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>
                <a:effectLst/>
              </a:rPr>
              <a:t>read some of the words from the topic</a:t>
            </a:r>
            <a:endParaRPr lang="ru-RU" sz="16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1465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3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3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3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3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3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3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3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6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3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3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3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3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/>
      <p:bldP spid="9" grpId="0" animBg="1"/>
      <p:bldP spid="10" grpId="0"/>
      <p:bldP spid="12" grpId="0" animBg="1"/>
      <p:bldP spid="13" grpId="0"/>
      <p:bldP spid="14" grpId="0" animBg="1"/>
      <p:bldP spid="15" grpId="0"/>
      <p:bldP spid="18" grpId="0" animBg="1"/>
      <p:bldP spid="19" grpId="0"/>
      <p:bldP spid="22" grpId="0" animBg="1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0"/>
                <a:lumOff val="100000"/>
              </a:schemeClr>
            </a:gs>
            <a:gs pos="46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4636" y="3316903"/>
            <a:ext cx="1680494" cy="198483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32711" y="117565"/>
            <a:ext cx="4726577" cy="724037"/>
          </a:xfrm>
        </p:spPr>
        <p:txBody>
          <a:bodyPr/>
          <a:lstStyle/>
          <a:p>
            <a:r>
              <a:rPr lang="en-GB" b="1" dirty="0">
                <a:solidFill>
                  <a:srgbClr val="0070C0"/>
                </a:solidFill>
              </a:rPr>
              <a:t>Language objectives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6" name="Стрелка вправо 15"/>
          <p:cNvSpPr/>
          <p:nvPr/>
        </p:nvSpPr>
        <p:spPr>
          <a:xfrm>
            <a:off x="839450" y="776897"/>
            <a:ext cx="2221042" cy="1380171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>
            <a:off x="1876272" y="2112099"/>
            <a:ext cx="2471836" cy="1395601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>
            <a:off x="2251114" y="3483066"/>
            <a:ext cx="3010444" cy="1560021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>
            <a:off x="2911511" y="5252947"/>
            <a:ext cx="2578468" cy="1244183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839450" y="1236149"/>
            <a:ext cx="1888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Leaners can</a:t>
            </a:r>
            <a:r>
              <a:rPr lang="en-GB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940570" y="863058"/>
            <a:ext cx="50366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basic personal and demonstrative pronouns  and quantitative pronouns</a:t>
            </a: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531498" y="2422058"/>
            <a:ext cx="25784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Key words and phrases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886797" y="2413029"/>
            <a:ext cx="30904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Food and drink items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931766" y="2800132"/>
            <a:ext cx="42871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like milk. I don’t like milk.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Рисунок 2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9303" y="2436277"/>
            <a:ext cx="438785" cy="502854"/>
          </a:xfrm>
          <a:prstGeom prst="rect">
            <a:avLst/>
          </a:prstGeom>
          <a:noFill/>
        </p:spPr>
      </p:pic>
      <p:pic>
        <p:nvPicPr>
          <p:cNvPr id="26" name="Рисунок 25" descr="Картинки по запросу яйца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406365" y="2464367"/>
            <a:ext cx="8572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Рисунок 2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4646" y="3108720"/>
            <a:ext cx="621665" cy="384175"/>
          </a:xfrm>
          <a:prstGeom prst="rect">
            <a:avLst/>
          </a:prstGeom>
          <a:noFill/>
        </p:spPr>
      </p:pic>
      <p:pic>
        <p:nvPicPr>
          <p:cNvPr id="28" name="Рисунок 27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7492" y="2478154"/>
            <a:ext cx="609600" cy="419100"/>
          </a:xfrm>
          <a:prstGeom prst="rect">
            <a:avLst/>
          </a:prstGeom>
          <a:noFill/>
        </p:spPr>
      </p:pic>
      <p:pic>
        <p:nvPicPr>
          <p:cNvPr id="29" name="Рисунок 28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068892" y="2963347"/>
            <a:ext cx="8382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TextBox 29"/>
          <p:cNvSpPr txBox="1"/>
          <p:nvPr/>
        </p:nvSpPr>
        <p:spPr>
          <a:xfrm>
            <a:off x="2191149" y="3927423"/>
            <a:ext cx="31903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Useful classroom language for dialogue/writing: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388628" y="3424456"/>
            <a:ext cx="1036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ORAL</a:t>
            </a:r>
            <a:endParaRPr lang="ru-RU" sz="24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2908094" y="5586551"/>
            <a:ext cx="26832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Discussion points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624129" y="5616531"/>
            <a:ext cx="3933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it? Do you like milk?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Выноска-облако 34"/>
          <p:cNvSpPr/>
          <p:nvPr/>
        </p:nvSpPr>
        <p:spPr>
          <a:xfrm>
            <a:off x="8979270" y="3625652"/>
            <a:ext cx="3137941" cy="1608813"/>
          </a:xfrm>
          <a:prstGeom prst="cloudCallout">
            <a:avLst>
              <a:gd name="adj1" fmla="val -65867"/>
              <a:gd name="adj2" fmla="val 52876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TextBox 35"/>
          <p:cNvSpPr txBox="1"/>
          <p:nvPr/>
        </p:nvSpPr>
        <p:spPr>
          <a:xfrm>
            <a:off x="9218953" y="3886121"/>
            <a:ext cx="27881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you say why an ice cream </a:t>
            </a:r>
            <a:r>
              <a:rPr lang="en-GB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yammy</a:t>
            </a: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Выноска-облако 36"/>
          <p:cNvSpPr/>
          <p:nvPr/>
        </p:nvSpPr>
        <p:spPr>
          <a:xfrm>
            <a:off x="9621443" y="5472847"/>
            <a:ext cx="2385678" cy="1150738"/>
          </a:xfrm>
          <a:prstGeom prst="cloudCallout">
            <a:avLst>
              <a:gd name="adj1" fmla="val -65867"/>
              <a:gd name="adj2" fmla="val 52876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0068891" y="5706471"/>
            <a:ext cx="1938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Writing prompts: 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 used.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2403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225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4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750"/>
                            </p:stCondLst>
                            <p:childTnLst>
                              <p:par>
                                <p:cTn id="7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7750"/>
                            </p:stCondLst>
                            <p:childTnLst>
                              <p:par>
                                <p:cTn id="7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9750"/>
                            </p:stCondLst>
                            <p:childTnLst>
                              <p:par>
                                <p:cTn id="7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1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1500"/>
                            </p:stCondLst>
                            <p:childTnLst>
                              <p:par>
                                <p:cTn id="8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1" grpId="0"/>
      <p:bldP spid="22" grpId="0"/>
      <p:bldP spid="23" grpId="0"/>
      <p:bldP spid="24" grpId="0"/>
      <p:bldP spid="30" grpId="0"/>
      <p:bldP spid="32" grpId="0"/>
      <p:bldP spid="33" grpId="0"/>
      <p:bldP spid="34" grpId="0"/>
      <p:bldP spid="35" grpId="0" animBg="1"/>
      <p:bldP spid="36" grpId="0"/>
      <p:bldP spid="37" grpId="0" animBg="1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78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1414" y="3877985"/>
            <a:ext cx="2539821" cy="266257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088" y="186507"/>
            <a:ext cx="1455056" cy="827314"/>
          </a:xfrm>
        </p:spPr>
        <p:txBody>
          <a:bodyPr>
            <a:noAutofit/>
          </a:bodyPr>
          <a:lstStyle/>
          <a:p>
            <a:r>
              <a:rPr lang="en-GB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Beginning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5min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1371" y="0"/>
            <a:ext cx="96084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Warm up activity. T should divide Ls into 3 groups using there puzzles juice, bananas, cheese. 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69145" y="1200329"/>
            <a:ext cx="984068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gives to each group half of the cards of the food and make them find the other half and guess what the pictures are. T will encourage Ls to name them in Kazakh /Russian language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(milk, ice cream, cheese, bananas, apple, eggs, chicken, tomatoes.)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Tell the learners about what they are going to do today: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 let’s count how many words do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have in a basket?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One, two, three …. eight,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today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will learn 8 new words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Рисунок 1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384" y="5078314"/>
            <a:ext cx="8382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Картинки по запросу яйца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61381" y="4149914"/>
            <a:ext cx="893082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3335" y="4064493"/>
            <a:ext cx="841828" cy="596900"/>
          </a:xfrm>
          <a:prstGeom prst="rect">
            <a:avLst/>
          </a:prstGeom>
          <a:noFill/>
        </p:spPr>
      </p:pic>
      <p:pic>
        <p:nvPicPr>
          <p:cNvPr id="19" name="Рисунок 18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007" y="4139124"/>
            <a:ext cx="684440" cy="628754"/>
          </a:xfrm>
          <a:prstGeom prst="rect">
            <a:avLst/>
          </a:prstGeom>
          <a:noFill/>
        </p:spPr>
      </p:pic>
      <p:pic>
        <p:nvPicPr>
          <p:cNvPr id="20" name="Рисунок 19" descr="Картинки по запросу apple png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02941" y="5759083"/>
            <a:ext cx="814615" cy="453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0" descr="Картинки по запросу tomato vector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564746" y="4139124"/>
            <a:ext cx="624115" cy="58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0523" y="5078314"/>
            <a:ext cx="729669" cy="72966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341" y="4992316"/>
            <a:ext cx="1127079" cy="901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45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500"/>
                            </p:stCondLst>
                            <p:childTnLst>
                              <p:par>
                                <p:cTn id="1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3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750"/>
                            </p:stCondLst>
                            <p:childTnLst>
                              <p:par>
                                <p:cTn id="2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3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1000"/>
                            </p:stCondLst>
                            <p:childTnLst>
                              <p:par>
                                <p:cTn id="2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3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250"/>
                            </p:stCondLst>
                            <p:childTnLst>
                              <p:par>
                                <p:cTn id="3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3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7500"/>
                            </p:stCondLst>
                            <p:childTnLst>
                              <p:par>
                                <p:cTn id="3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3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3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750"/>
                            </p:stCondLst>
                            <p:childTnLst>
                              <p:par>
                                <p:cTn id="4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3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3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4000"/>
                            </p:stCondLst>
                            <p:childTnLst>
                              <p:par>
                                <p:cTn id="5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3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3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7250"/>
                            </p:stCondLst>
                            <p:childTnLst>
                              <p:par>
                                <p:cTn id="5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3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3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60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003" y="145145"/>
            <a:ext cx="1571171" cy="899885"/>
          </a:xfrm>
        </p:spPr>
        <p:txBody>
          <a:bodyPr>
            <a:noAutofit/>
          </a:bodyPr>
          <a:lstStyle/>
          <a:p>
            <a:r>
              <a:rPr lang="en-GB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Middle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30min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62744" y="145145"/>
            <a:ext cx="612502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pp.60 -61 Activity TPR shows picture and repeat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Teacher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drills pronunciation of the words correctly.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Once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repeat after the T, then they repeat individually. Whole class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956" y="85185"/>
            <a:ext cx="1016863" cy="1305064"/>
          </a:xfrm>
          <a:prstGeom prst="rect">
            <a:avLst/>
          </a:prstGeom>
        </p:spPr>
      </p:pic>
      <p:pic>
        <p:nvPicPr>
          <p:cNvPr id="6" name="Рисунок 5" descr="Картинки по запросу tomato vector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30025" y="812802"/>
            <a:ext cx="446316" cy="434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146629" y="2104572"/>
            <a:ext cx="624114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p.60 ex.2 Activity sing a song.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like …?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Listen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the song and repeat the gestures teacher shows. Then sing and dance the song together.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Whole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8625" y="1463293"/>
            <a:ext cx="1929116" cy="206267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98174" y="3918857"/>
            <a:ext cx="559045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Activity. Group work. Drill the sentences prompts I like \ I don’t like. SS-SS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 back to the PPT and make up sentences together with students.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you like….? Yes, I do. It’s yummy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you like ….? No, I don’t. It is yucky!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772" y="4094668"/>
            <a:ext cx="2336800" cy="189514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562876" y="415816"/>
            <a:ext cx="1515701" cy="854439"/>
          </a:xfrm>
          <a:prstGeom prst="rect">
            <a:avLst/>
          </a:prstGeom>
        </p:spPr>
      </p:pic>
      <p:sp>
        <p:nvSpPr>
          <p:cNvPr id="12" name="Стрелка вправо 11"/>
          <p:cNvSpPr/>
          <p:nvPr/>
        </p:nvSpPr>
        <p:spPr>
          <a:xfrm>
            <a:off x="8603003" y="464695"/>
            <a:ext cx="1157807" cy="580335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869855" y="4650355"/>
            <a:ext cx="1390336" cy="783768"/>
          </a:xfrm>
          <a:prstGeom prst="rect">
            <a:avLst/>
          </a:prstGeom>
        </p:spPr>
      </p:pic>
      <p:sp>
        <p:nvSpPr>
          <p:cNvPr id="14" name="Стрелка вправо 13"/>
          <p:cNvSpPr/>
          <p:nvPr/>
        </p:nvSpPr>
        <p:spPr>
          <a:xfrm>
            <a:off x="9196220" y="2220702"/>
            <a:ext cx="1157807" cy="580335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15" name="Стрелка вправо 14"/>
          <p:cNvSpPr/>
          <p:nvPr/>
        </p:nvSpPr>
        <p:spPr>
          <a:xfrm>
            <a:off x="9893507" y="4752072"/>
            <a:ext cx="1157807" cy="580335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383375" y="2106992"/>
            <a:ext cx="1515701" cy="854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973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2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2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2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3000"/>
                            </p:stCondLst>
                            <p:childTnLst>
                              <p:par>
                                <p:cTn id="2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600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9000"/>
                            </p:stCondLst>
                            <p:childTnLst>
                              <p:par>
                                <p:cTn id="3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2000"/>
                            </p:stCondLst>
                            <p:childTnLst>
                              <p:par>
                                <p:cTn id="3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3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250"/>
                            </p:stCondLst>
                            <p:childTnLst>
                              <p:par>
                                <p:cTn id="4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3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8500"/>
                            </p:stCondLst>
                            <p:childTnLst>
                              <p:par>
                                <p:cTn id="4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3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1750"/>
                            </p:stCondLst>
                            <p:childTnLst>
                              <p:par>
                                <p:cTn id="4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3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/>
      <p:bldP spid="12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60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560772" y="3228435"/>
            <a:ext cx="3479367" cy="1961408"/>
          </a:xfrm>
          <a:prstGeom prst="rect">
            <a:avLst/>
          </a:prstGeom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27003" y="145145"/>
            <a:ext cx="1571171" cy="899885"/>
          </a:xfrm>
        </p:spPr>
        <p:txBody>
          <a:bodyPr>
            <a:noAutofit/>
          </a:bodyPr>
          <a:lstStyle/>
          <a:p>
            <a:r>
              <a:rPr lang="en-GB" sz="2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Middle</a:t>
            </a:r>
            <a:r>
              <a:rPr lang="ru-RU" sz="20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2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30min</a:t>
            </a:r>
            <a:r>
              <a:rPr lang="ru-RU" sz="20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06284" y="145145"/>
            <a:ext cx="644434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P.61 Pair work. T will invite one L and model to the class the next activity. S-S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Ls have cards with new words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should ask their partner using these cards.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you like….? Yes, I do. It’s yummy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you like ….? No, I don’t. It is yucky!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will go around the class and listen their conversation.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905" y="0"/>
            <a:ext cx="3210674" cy="2540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59616" y="3454230"/>
            <a:ext cx="48332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P.61 ex4. Activity. Individual work. 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listen the text and tick key words.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1654" y="3454230"/>
            <a:ext cx="3457925" cy="1945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790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2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75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2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2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0"/>
                <a:lumOff val="100000"/>
              </a:schemeClr>
            </a:gs>
            <a:gs pos="67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300" y="147412"/>
            <a:ext cx="1193800" cy="897618"/>
          </a:xfrm>
        </p:spPr>
        <p:txBody>
          <a:bodyPr>
            <a:normAutofit/>
          </a:bodyPr>
          <a:lstStyle/>
          <a:p>
            <a:r>
              <a:rPr lang="en-GB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End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10min</a:t>
            </a:r>
            <a:endParaRPr lang="ru-RU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92399" y="373892"/>
            <a:ext cx="64878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Feedback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http://cook-wise.com/wp-content/uploads/parser/mexico-food-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7360" y="1428763"/>
            <a:ext cx="3645626" cy="298000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1219200" y="5254171"/>
            <a:ext cx="113066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 asks learners a word in their native language, Ls have to show it.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925103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0"/>
                <a:lumOff val="100000"/>
              </a:schemeClr>
            </a:gs>
            <a:gs pos="60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7848036"/>
              </p:ext>
            </p:extLst>
          </p:nvPr>
        </p:nvGraphicFramePr>
        <p:xfrm>
          <a:off x="351039" y="3494967"/>
          <a:ext cx="5041509" cy="31424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87416"/>
                <a:gridCol w="882820"/>
                <a:gridCol w="1888453"/>
                <a:gridCol w="717930"/>
                <a:gridCol w="164890"/>
              </a:tblGrid>
              <a:tr h="58197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Assessment criteria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Task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Descriptor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Mark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27831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 /she should know key words and count number. 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He/she should show colours.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Task 1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6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6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6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Task2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 say key words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6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 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count numbers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6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 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know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colours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6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6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8219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 mark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58449" y="1030815"/>
            <a:ext cx="352268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Activity. Individual work</a:t>
            </a:r>
            <a:endParaRPr lang="en-US" sz="2400" dirty="0" smtClean="0"/>
          </a:p>
          <a:p>
            <a:r>
              <a:rPr lang="en-US" dirty="0" smtClean="0"/>
              <a:t>DRAW THREE BROWN EGGS</a:t>
            </a:r>
          </a:p>
          <a:p>
            <a:r>
              <a:rPr lang="en-US" dirty="0" smtClean="0"/>
              <a:t>DRAW TWO RED TOMATOES</a:t>
            </a:r>
          </a:p>
          <a:p>
            <a:r>
              <a:rPr lang="en-US" dirty="0" smtClean="0"/>
              <a:t>DRAW YELLOW CHEESE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912" y="465945"/>
            <a:ext cx="3895344" cy="48768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205928" y="5033971"/>
            <a:ext cx="4107305" cy="34749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6340841" y="2323477"/>
            <a:ext cx="2035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DRAW THREE BROWN EGGS</a:t>
            </a:r>
          </a:p>
          <a:p>
            <a:r>
              <a:rPr lang="en-US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DRAW TWO RED TOMATOES</a:t>
            </a:r>
          </a:p>
          <a:p>
            <a:r>
              <a:rPr lang="en-US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DRAW  YELLOW CHEESE</a:t>
            </a:r>
            <a:endParaRPr lang="ru-RU" sz="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 descr="Картинки по запросу яйца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65579" y="2865828"/>
            <a:ext cx="893082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8585" y="2833974"/>
            <a:ext cx="684440" cy="628754"/>
          </a:xfrm>
          <a:prstGeom prst="rect">
            <a:avLst/>
          </a:prstGeom>
          <a:noFill/>
        </p:spPr>
      </p:pic>
      <p:pic>
        <p:nvPicPr>
          <p:cNvPr id="11" name="Рисунок 10" descr="Картинки по запросу tomato vector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34546" y="3667909"/>
            <a:ext cx="624115" cy="58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Картинки по запросу tomato vector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88585" y="3667444"/>
            <a:ext cx="624115" cy="58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241300" y="147412"/>
            <a:ext cx="1193800" cy="897618"/>
          </a:xfrm>
        </p:spPr>
        <p:txBody>
          <a:bodyPr>
            <a:normAutofit/>
          </a:bodyPr>
          <a:lstStyle/>
          <a:p>
            <a:r>
              <a:rPr lang="en-GB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End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10min</a:t>
            </a:r>
            <a:endParaRPr lang="ru-RU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3806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5408</TotalTime>
  <Words>639</Words>
  <Application>Microsoft Office PowerPoint</Application>
  <PresentationFormat>Широкоэкранный</PresentationFormat>
  <Paragraphs>103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Тема Office</vt:lpstr>
      <vt:lpstr>Educational programme for the in-service training of the English Language pedagogical staff in the context of the updated curriculum for comprehensive school education in the Republic of Kazakhstan</vt:lpstr>
      <vt:lpstr>Learning objectives(s) that this lesson is contributing to</vt:lpstr>
      <vt:lpstr>Lesson objectives</vt:lpstr>
      <vt:lpstr>Language objectives</vt:lpstr>
      <vt:lpstr>Beginning 5min </vt:lpstr>
      <vt:lpstr>Middle 30min </vt:lpstr>
      <vt:lpstr>Middle 30min </vt:lpstr>
      <vt:lpstr>End 10min</vt:lpstr>
      <vt:lpstr>End 10min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Educational programme for the in-service training of the English Language pedagogical staff in the context of the updated curriculum for comprechensive school education in the Republic of Kazakhstan</dc:title>
  <dc:creator>user</dc:creator>
  <cp:lastModifiedBy>Алина Сулейменова</cp:lastModifiedBy>
  <cp:revision>75</cp:revision>
  <dcterms:created xsi:type="dcterms:W3CDTF">2017-06-23T16:26:32Z</dcterms:created>
  <dcterms:modified xsi:type="dcterms:W3CDTF">2020-04-17T05:35:48Z</dcterms:modified>
</cp:coreProperties>
</file>