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9" r:id="rId2"/>
    <p:sldId id="261" r:id="rId3"/>
    <p:sldId id="260" r:id="rId4"/>
    <p:sldId id="257" r:id="rId5"/>
    <p:sldId id="262" r:id="rId6"/>
    <p:sldId id="258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C78B0-2120-4C51-B2BA-338022B1735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A5927-A58E-4EBE-83B6-CEFC6B167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5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A49D9A-AFA4-41E4-BCE1-97792C0344CA}" type="slidenum">
              <a:rPr lang="ru-RU">
                <a:solidFill>
                  <a:prstClr val="black"/>
                </a:solidFill>
              </a:rPr>
              <a:pPr eaLnBrk="1" hangingPunct="1"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0ECA89-5A17-442B-9063-7BBA5CF9AC5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23468" cy="20661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Тема урока: Взаимосвязь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компонентов экосистемы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077072"/>
            <a:ext cx="5712179" cy="1183550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/>
              <a:t>Цели урока: </a:t>
            </a:r>
            <a:r>
              <a:rPr lang="ru-RU" dirty="0" smtClean="0"/>
              <a:t>графически </a:t>
            </a:r>
            <a:r>
              <a:rPr lang="ru-RU" dirty="0"/>
              <a:t>представлять и объяснять взаимосвязь компонентов экосистем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6021288"/>
            <a:ext cx="4482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Учитель: Махмадинова Г. М.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011" y="260648"/>
            <a:ext cx="85390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ГКУ «Общеобразовательная средняя школа №36 с ДМЦ» </a:t>
            </a:r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с.Актас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Талгарского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района </a:t>
            </a:r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Алматинской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области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6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08720"/>
            <a:ext cx="7344816" cy="5217443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75"/>
              </a:spcAft>
              <a:buNone/>
              <a:tabLst>
                <a:tab pos="450215" algn="l"/>
              </a:tabLst>
            </a:pPr>
            <a:r>
              <a:rPr lang="ru-RU" sz="2800" dirty="0">
                <a:solidFill>
                  <a:srgbClr val="333333"/>
                </a:solidFill>
                <a:ea typeface="Calibri"/>
                <a:cs typeface="Times New Roman"/>
              </a:rPr>
              <a:t>Для экосистемы характерна тесная вещественно-энергетическая зависимость </a:t>
            </a:r>
            <a:r>
              <a:rPr lang="ru-RU" sz="2600" dirty="0">
                <a:solidFill>
                  <a:srgbClr val="333333"/>
                </a:solidFill>
                <a:ea typeface="Calibri"/>
                <a:cs typeface="Times New Roman"/>
              </a:rPr>
              <a:t>организмов друг от друга. </a:t>
            </a:r>
            <a:r>
              <a:rPr lang="ru-RU" sz="2800" dirty="0">
                <a:solidFill>
                  <a:srgbClr val="333333"/>
                </a:solidFill>
                <a:ea typeface="Calibri"/>
                <a:cs typeface="Times New Roman"/>
              </a:rPr>
              <a:t>Эта взаимная вещественно-энергетическая зависимость связывает в сообществах (биоценозах) виды друг с другом и окружающей неживой </a:t>
            </a:r>
            <a:r>
              <a:rPr lang="ru-RU" sz="2800" dirty="0" smtClean="0">
                <a:solidFill>
                  <a:srgbClr val="333333"/>
                </a:solidFill>
                <a:ea typeface="Calibri"/>
                <a:cs typeface="Times New Roman"/>
              </a:rPr>
              <a:t>природой. Как вы знаете, любые </a:t>
            </a:r>
            <a:r>
              <a:rPr lang="ru-RU" sz="2800" dirty="0">
                <a:solidFill>
                  <a:srgbClr val="333333"/>
                </a:solidFill>
                <a:ea typeface="Calibri"/>
                <a:cs typeface="Times New Roman"/>
              </a:rPr>
              <a:t>ячейки природы, в которых возникает биологический круговорот вещества, называют экосистемами. </a:t>
            </a:r>
            <a:r>
              <a:rPr lang="ru-RU" sz="2800" dirty="0" smtClean="0">
                <a:solidFill>
                  <a:srgbClr val="333333"/>
                </a:solidFill>
                <a:ea typeface="Calibri"/>
                <a:cs typeface="Times New Roman"/>
              </a:rPr>
              <a:t>Например, п</a:t>
            </a:r>
            <a:r>
              <a:rPr lang="ru-RU" sz="2800" dirty="0" smtClean="0">
                <a:solidFill>
                  <a:srgbClr val="333333"/>
                </a:solidFill>
                <a:ea typeface="Times New Roman"/>
              </a:rPr>
              <a:t>родуценты </a:t>
            </a:r>
            <a:r>
              <a:rPr lang="ru-RU" sz="2800" dirty="0">
                <a:solidFill>
                  <a:srgbClr val="333333"/>
                </a:solidFill>
                <a:ea typeface="Times New Roman"/>
              </a:rPr>
              <a:t>создают биологическую продукцию – органические вещества из биогенных элементов, </a:t>
            </a:r>
            <a:r>
              <a:rPr lang="ru-RU" sz="2800" dirty="0" err="1">
                <a:solidFill>
                  <a:srgbClr val="333333"/>
                </a:solidFill>
                <a:ea typeface="Times New Roman"/>
              </a:rPr>
              <a:t>консументы</a:t>
            </a:r>
            <a:r>
              <a:rPr lang="ru-RU" sz="2800" dirty="0">
                <a:solidFill>
                  <a:srgbClr val="333333"/>
                </a:solidFill>
                <a:ea typeface="Times New Roman"/>
              </a:rPr>
              <a:t> перерабатывают их в органические соединения собственных тел, а </a:t>
            </a:r>
            <a:r>
              <a:rPr lang="ru-RU" sz="2800" dirty="0" err="1">
                <a:solidFill>
                  <a:srgbClr val="333333"/>
                </a:solidFill>
                <a:ea typeface="Times New Roman"/>
              </a:rPr>
              <a:t>редуценты</a:t>
            </a:r>
            <a:r>
              <a:rPr lang="ru-RU" sz="2800" dirty="0">
                <a:solidFill>
                  <a:srgbClr val="333333"/>
                </a:solidFill>
                <a:ea typeface="Times New Roman"/>
              </a:rPr>
              <a:t> вновь разлагают эти соединения до усваиваемых продуцентами молекул. В большинстве экосистем функцию продуцентов выполняют растения, </a:t>
            </a:r>
            <a:r>
              <a:rPr lang="ru-RU" sz="2800" dirty="0" err="1">
                <a:solidFill>
                  <a:srgbClr val="333333"/>
                </a:solidFill>
                <a:ea typeface="Times New Roman"/>
              </a:rPr>
              <a:t>консументов</a:t>
            </a:r>
            <a:r>
              <a:rPr lang="ru-RU" sz="2800" dirty="0">
                <a:solidFill>
                  <a:srgbClr val="333333"/>
                </a:solidFill>
                <a:ea typeface="Times New Roman"/>
              </a:rPr>
              <a:t> - животные, а </a:t>
            </a:r>
            <a:r>
              <a:rPr lang="ru-RU" sz="2800" dirty="0" err="1">
                <a:solidFill>
                  <a:srgbClr val="333333"/>
                </a:solidFill>
                <a:ea typeface="Times New Roman"/>
              </a:rPr>
              <a:t>редуцентов</a:t>
            </a:r>
            <a:r>
              <a:rPr lang="ru-RU" sz="2800" dirty="0">
                <a:solidFill>
                  <a:srgbClr val="333333"/>
                </a:solidFill>
                <a:ea typeface="Times New Roman"/>
              </a:rPr>
              <a:t> – грибы и бактерии.</a:t>
            </a:r>
            <a:endParaRPr lang="ru-RU" sz="2800" dirty="0">
              <a:ea typeface="Times New Roman"/>
            </a:endParaRPr>
          </a:p>
          <a:p>
            <a:pPr algn="ctr">
              <a:spcAft>
                <a:spcPts val="675"/>
              </a:spcAft>
            </a:pPr>
            <a:r>
              <a:rPr lang="ru-RU" sz="2800" dirty="0">
                <a:solidFill>
                  <a:srgbClr val="333333"/>
                </a:solidFill>
                <a:ea typeface="Times New Roman"/>
              </a:rPr>
              <a:t>Продуценты —&gt; </a:t>
            </a:r>
            <a:r>
              <a:rPr lang="ru-RU" sz="2800" dirty="0" err="1">
                <a:solidFill>
                  <a:srgbClr val="333333"/>
                </a:solidFill>
                <a:ea typeface="Times New Roman"/>
              </a:rPr>
              <a:t>консументы</a:t>
            </a:r>
            <a:r>
              <a:rPr lang="ru-RU" sz="2800" dirty="0">
                <a:solidFill>
                  <a:srgbClr val="333333"/>
                </a:solidFill>
                <a:ea typeface="Times New Roman"/>
              </a:rPr>
              <a:t> —&gt; </a:t>
            </a:r>
            <a:r>
              <a:rPr lang="ru-RU" sz="2800" dirty="0" err="1">
                <a:solidFill>
                  <a:srgbClr val="333333"/>
                </a:solidFill>
                <a:ea typeface="Times New Roman"/>
              </a:rPr>
              <a:t>редуценты</a:t>
            </a:r>
            <a:endParaRPr lang="ru-RU" sz="2800" dirty="0">
              <a:ea typeface="Times New Roman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865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84784"/>
            <a:ext cx="7200800" cy="4680520"/>
          </a:xfrm>
        </p:spPr>
        <p:txBody>
          <a:bodyPr>
            <a:noAutofit/>
          </a:bodyPr>
          <a:lstStyle/>
          <a:p>
            <a:pPr algn="l">
              <a:spcAft>
                <a:spcPts val="675"/>
              </a:spcAft>
            </a:pPr>
            <a:r>
              <a:rPr lang="ru-RU" sz="2000" dirty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Конкретная последовательность питающихся друг другом организмов получила название </a:t>
            </a:r>
            <a:r>
              <a:rPr lang="ru-RU" sz="2000" b="1" dirty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>трофическая цепь или цепь питания. </a:t>
            </a:r>
            <a:r>
              <a:rPr lang="ru-RU" sz="2000" b="1" dirty="0" smtClean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2000" b="1" dirty="0" smtClean="0">
                <a:solidFill>
                  <a:srgbClr val="333333"/>
                </a:solidFill>
                <a:latin typeface="+mn-lt"/>
                <a:ea typeface="Calibri"/>
                <a:cs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+mn-lt"/>
                <a:ea typeface="Times New Roman"/>
              </a:rPr>
              <a:t>Пищевые цепи начинаются обычно с автотрофных организмов, создающих органическое вещество. Это первый трофический уровень. На втором находятся растительноядные организмы, на третьем и далее - </a:t>
            </a:r>
            <a:r>
              <a:rPr lang="ru-RU" sz="2000" dirty="0" smtClean="0">
                <a:solidFill>
                  <a:srgbClr val="333333"/>
                </a:solidFill>
                <a:latin typeface="+mn-lt"/>
                <a:ea typeface="Times New Roman"/>
              </a:rPr>
              <a:t>плотоядные</a:t>
            </a:r>
            <a:r>
              <a:rPr lang="ru-RU" sz="2000" dirty="0">
                <a:solidFill>
                  <a:srgbClr val="333333"/>
                </a:solidFill>
                <a:latin typeface="+mn-lt"/>
                <a:ea typeface="Times New Roman"/>
              </a:rPr>
              <a:t>.</a:t>
            </a:r>
            <a:r>
              <a:rPr lang="ru-RU" sz="2000" dirty="0">
                <a:latin typeface="+mn-lt"/>
                <a:ea typeface="Times New Roman"/>
              </a:rPr>
              <a:t/>
            </a:r>
            <a:br>
              <a:rPr lang="ru-RU" sz="2000" dirty="0">
                <a:latin typeface="+mn-lt"/>
                <a:ea typeface="Times New Roman"/>
              </a:rPr>
            </a:br>
            <a:r>
              <a:rPr lang="ru-RU" sz="2000" dirty="0" smtClean="0">
                <a:latin typeface="+mn-lt"/>
                <a:ea typeface="Times New Roman"/>
              </a:rPr>
              <a:t>Например:  злаки и разнотравье могут поедать саранчовые, а их в свою очередь, едят птицы и мелкие звери. Птиц и мелких зверей ловят и поедают хищные птицы и звери. Внутри них могут жить паразиты. И все попадают в землю, где есть сапрофиты, почвенная микрофлора.  </a:t>
            </a:r>
            <a:br>
              <a:rPr lang="ru-RU" sz="2000" dirty="0" smtClean="0">
                <a:latin typeface="+mn-lt"/>
                <a:ea typeface="Times New Roman"/>
              </a:rPr>
            </a:br>
            <a:r>
              <a:rPr lang="ru-RU" sz="2000" dirty="0" smtClean="0">
                <a:latin typeface="+mn-lt"/>
                <a:ea typeface="Times New Roman"/>
              </a:rPr>
              <a:t>Посмотрите теперь на следующий рисунок  </a:t>
            </a:r>
            <a:br>
              <a:rPr lang="ru-RU" sz="2000" dirty="0" smtClean="0">
                <a:latin typeface="+mn-lt"/>
                <a:ea typeface="Times New Roman"/>
              </a:rPr>
            </a:br>
            <a:endParaRPr lang="ru-RU" sz="2000" b="1" dirty="0">
              <a:latin typeface="+mn-lt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720792" y="53732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Взаимосвязь компонентов экосистемы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272808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i="1" dirty="0" smtClean="0"/>
              <a:t>Чаще всего взаимосвязь компонентов экосистемы графически представляется в виде объектов, соединенных между собой стрелками. </a:t>
            </a:r>
          </a:p>
          <a:p>
            <a:pPr marL="0" indent="0">
              <a:buNone/>
            </a:pPr>
            <a:endParaRPr lang="ru-RU" sz="2400" i="1" dirty="0" smtClean="0"/>
          </a:p>
          <a:p>
            <a:pPr marL="0" indent="0">
              <a:buNone/>
            </a:pPr>
            <a:endParaRPr lang="ru-RU" sz="2400" i="1" dirty="0"/>
          </a:p>
          <a:p>
            <a:pPr marL="0" indent="0">
              <a:buNone/>
            </a:pPr>
            <a:endParaRPr lang="ru-RU" sz="2400" i="1" dirty="0" smtClean="0"/>
          </a:p>
          <a:p>
            <a:pPr marL="0" indent="0">
              <a:buNone/>
            </a:pPr>
            <a:endParaRPr lang="ru-RU" sz="2400" i="1" dirty="0"/>
          </a:p>
          <a:p>
            <a:pPr marL="0" indent="0">
              <a:buNone/>
            </a:pPr>
            <a:endParaRPr lang="ru-RU" sz="2400" i="1" dirty="0" smtClean="0"/>
          </a:p>
          <a:p>
            <a:pPr marL="0" indent="0">
              <a:buNone/>
            </a:pPr>
            <a:endParaRPr lang="ru-RU" sz="2400" i="1" dirty="0"/>
          </a:p>
          <a:p>
            <a:pPr marL="0" indent="0">
              <a:buNone/>
            </a:pPr>
            <a:endParaRPr lang="ru-RU" sz="2400" i="1" dirty="0" smtClean="0"/>
          </a:p>
          <a:p>
            <a:pPr marL="0" indent="0">
              <a:buNone/>
            </a:pPr>
            <a:endParaRPr lang="ru-RU" sz="2400" i="1" dirty="0"/>
          </a:p>
          <a:p>
            <a:pPr marL="0" indent="0" algn="ctr">
              <a:buNone/>
            </a:pPr>
            <a:r>
              <a:rPr lang="ru-RU" sz="2400" i="1" dirty="0" smtClean="0"/>
              <a:t>Взаимосвязь компонентов экосистемы</a:t>
            </a:r>
            <a:endParaRPr lang="ru-RU" sz="2400" i="1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98477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7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027080" cy="6034682"/>
          </a:xfrm>
        </p:spPr>
        <p:txBody>
          <a:bodyPr/>
          <a:lstStyle/>
          <a:p>
            <a:pPr algn="l"/>
            <a:r>
              <a:rPr lang="ru-RU" sz="2800" dirty="0" smtClean="0"/>
              <a:t>Распишем этот рисунок следующим образом: </a:t>
            </a:r>
            <a:br>
              <a:rPr lang="ru-RU" sz="2800" dirty="0" smtClean="0"/>
            </a:br>
            <a:r>
              <a:rPr lang="ru-RU" sz="2800" dirty="0" smtClean="0"/>
              <a:t>В воде растут водоросли, среди водорослей живут планктоны или микроорганизмы, этими планктонами питаются раки, раки являются пищей некоторым рыбам, а рыбы пища для птиц. Это теперь напишем в виде схемы: </a:t>
            </a:r>
            <a:br>
              <a:rPr lang="ru-RU" sz="2800" dirty="0" smtClean="0"/>
            </a:br>
            <a:r>
              <a:rPr lang="ru-RU" sz="2800" dirty="0" smtClean="0"/>
              <a:t>водоросли            планктоны             раки </a:t>
            </a:r>
            <a:br>
              <a:rPr lang="ru-RU" sz="2800" dirty="0" smtClean="0"/>
            </a:br>
            <a:r>
              <a:rPr lang="ru-RU" sz="2800" dirty="0" smtClean="0"/>
              <a:t>рыбы              птицы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закрепления урока вам задание </a:t>
            </a:r>
            <a:endParaRPr lang="ru-RU" sz="2800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2843808" y="4259180"/>
            <a:ext cx="864096" cy="227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796136" y="4259180"/>
            <a:ext cx="79208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7674644" y="4259180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243911" y="4744568"/>
            <a:ext cx="81592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7185440" y="53732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6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u="sng" dirty="0" smtClean="0">
                <a:solidFill>
                  <a:srgbClr val="FF00FF"/>
                </a:solidFill>
              </a:rPr>
              <a:t>ЗАДАНИЕ: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844824"/>
            <a:ext cx="6840760" cy="387824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ru-RU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dirty="0" smtClean="0"/>
              <a:t>Расставь компоненты экосистемы в правильной взаимосвязи. В тетради в виде схемы обозначь связь компонентов этой экосистемы. Подпиши, кто из них является продуцентом, </a:t>
            </a:r>
            <a:r>
              <a:rPr lang="ru-RU" sz="2000" dirty="0" err="1" smtClean="0"/>
              <a:t>консументом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редуцентом</a:t>
            </a:r>
            <a:r>
              <a:rPr lang="ru-RU" sz="2000" dirty="0" smtClean="0"/>
              <a:t>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dirty="0" smtClean="0"/>
              <a:t>​а) трава, ястреб, змея, ящерица, кузнечик;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dirty="0" smtClean="0"/>
              <a:t>​б) ель, ястреб, жук-усач, дятел;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dirty="0" smtClean="0"/>
              <a:t>​в) леопард, растения, обезьяны, насекомые.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67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1712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РЕФЛЕКСИЯ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Напишите  мне в каком острове вы находитесь после изучения новой темы.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 descr="ÐÐ°ÑÑÐ¸Ð½ÐºÐ¸ Ð¿Ð¾ Ð·Ð°Ð¿ÑÐ¾ÑÑ ÑÐµÑÐ»ÐµÐºÑÐ¸Ñ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7128792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2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55634"/>
          </a:xfrm>
        </p:spPr>
        <p:txBody>
          <a:bodyPr>
            <a:normAutofit/>
          </a:bodyPr>
          <a:lstStyle/>
          <a:p>
            <a:r>
              <a:rPr lang="ru-RU" dirty="0" smtClean="0"/>
              <a:t>Домашнее задание: </a:t>
            </a:r>
            <a:br>
              <a:rPr lang="ru-RU" dirty="0" smtClean="0"/>
            </a:br>
            <a:r>
              <a:rPr lang="ru-RU" sz="3200" dirty="0" smtClean="0"/>
              <a:t>повторить пройденный материал. </a:t>
            </a:r>
            <a:br>
              <a:rPr lang="ru-RU" sz="32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Всем спасибо за урок!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397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251</Words>
  <Application>Microsoft Office PowerPoint</Application>
  <PresentationFormat>Экран (4:3)</PresentationFormat>
  <Paragraphs>30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  Тема урока: Взаимосвязь компонентов экосистемы</vt:lpstr>
      <vt:lpstr>Презентация PowerPoint</vt:lpstr>
      <vt:lpstr>Конкретная последовательность питающихся друг другом организмов получила название трофическая цепь или цепь питания.  Пищевые цепи начинаются обычно с автотрофных организмов, создающих органическое вещество. Это первый трофический уровень. На втором находятся растительноядные организмы, на третьем и далее - плотоядные. Например:  злаки и разнотравье могут поедать саранчовые, а их в свою очередь, едят птицы и мелкие звери. Птиц и мелких зверей ловят и поедают хищные птицы и звери. Внутри них могут жить паразиты. И все попадают в землю, где есть сапрофиты, почвенная микрофлора.   Посмотрите теперь на следующий рисунок   </vt:lpstr>
      <vt:lpstr>Взаимосвязь компонентов экосистемы</vt:lpstr>
      <vt:lpstr>Распишем этот рисунок следующим образом:  В воде растут водоросли, среди водорослей живут планктоны или микроорганизмы, этими планктонами питаются раки, раки являются пищей некоторым рыбам, а рыбы пища для птиц. Это теперь напишем в виде схемы:  водоросли            планктоны             раки  рыбы              птицы  Для закрепления урока вам задание </vt:lpstr>
      <vt:lpstr>ЗАДАНИЕ:</vt:lpstr>
      <vt:lpstr>РЕФЛЕКСИЯ Напишите  мне в каком острове вы находитесь после изучения новой темы.</vt:lpstr>
      <vt:lpstr>Домашнее задание:  повторить пройденный материал.    Всем 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2020-04-04T14:40:10Z</dcterms:created>
  <dcterms:modified xsi:type="dcterms:W3CDTF">2020-04-21T15:25:54Z</dcterms:modified>
</cp:coreProperties>
</file>