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7" r:id="rId4"/>
    <p:sldId id="269" r:id="rId5"/>
    <p:sldId id="270" r:id="rId6"/>
    <p:sldId id="258" r:id="rId7"/>
    <p:sldId id="266" r:id="rId8"/>
    <p:sldId id="259" r:id="rId9"/>
    <p:sldId id="271" r:id="rId10"/>
    <p:sldId id="272"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71254B"/>
    <a:srgbClr val="993366"/>
    <a:srgbClr val="5D7391"/>
    <a:srgbClr val="9900CC"/>
    <a:srgbClr val="CC3399"/>
    <a:srgbClr val="DBF8F9"/>
    <a:srgbClr val="EAF2FA"/>
    <a:srgbClr val="00FF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799" autoAdjust="0"/>
  </p:normalViewPr>
  <p:slideViewPr>
    <p:cSldViewPr snapToGrid="0">
      <p:cViewPr>
        <p:scale>
          <a:sx n="79" d="100"/>
          <a:sy n="79" d="100"/>
        </p:scale>
        <p:origin x="-9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33A0E-E5F7-4160-9EDF-8ABAB1BA229C}" type="datetimeFigureOut">
              <a:rPr lang="ru-RU" smtClean="0"/>
              <a:t>20.04.2020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094A7-92F1-4ADD-8C52-CDCCB5FB95BD}" type="slidenum">
              <a:rPr lang="ru-RU" smtClean="0"/>
              <a:t>‹#›</a:t>
            </a:fld>
            <a:endParaRPr lang="ru-RU"/>
          </a:p>
        </p:txBody>
      </p:sp>
    </p:spTree>
    <p:extLst>
      <p:ext uri="{BB962C8B-B14F-4D97-AF65-F5344CB8AC3E}">
        <p14:creationId xmlns:p14="http://schemas.microsoft.com/office/powerpoint/2010/main" val="137130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B457C84-72E2-444A-91AA-99E3107E393E}"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B5942-3389-4832-ACC6-D15E9EDADE2A}" type="slidenum">
              <a:rPr lang="ru-RU" smtClean="0"/>
              <a:t>‹#›</a:t>
            </a:fld>
            <a:endParaRPr lang="ru-RU"/>
          </a:p>
        </p:txBody>
      </p:sp>
    </p:spTree>
    <p:extLst>
      <p:ext uri="{BB962C8B-B14F-4D97-AF65-F5344CB8AC3E}">
        <p14:creationId xmlns:p14="http://schemas.microsoft.com/office/powerpoint/2010/main" val="48611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57C84-72E2-444A-91AA-99E3107E393E}"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B5942-3389-4832-ACC6-D15E9EDADE2A}" type="slidenum">
              <a:rPr lang="ru-RU" smtClean="0"/>
              <a:t>‹#›</a:t>
            </a:fld>
            <a:endParaRPr lang="ru-RU"/>
          </a:p>
        </p:txBody>
      </p:sp>
    </p:spTree>
    <p:extLst>
      <p:ext uri="{BB962C8B-B14F-4D97-AF65-F5344CB8AC3E}">
        <p14:creationId xmlns:p14="http://schemas.microsoft.com/office/powerpoint/2010/main" val="87366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57C84-72E2-444A-91AA-99E3107E393E}"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B5942-3389-4832-ACC6-D15E9EDADE2A}" type="slidenum">
              <a:rPr lang="ru-RU" smtClean="0"/>
              <a:t>‹#›</a:t>
            </a:fld>
            <a:endParaRPr lang="ru-RU"/>
          </a:p>
        </p:txBody>
      </p:sp>
    </p:spTree>
    <p:extLst>
      <p:ext uri="{BB962C8B-B14F-4D97-AF65-F5344CB8AC3E}">
        <p14:creationId xmlns:p14="http://schemas.microsoft.com/office/powerpoint/2010/main" val="370803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57C84-72E2-444A-91AA-99E3107E393E}"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B5942-3389-4832-ACC6-D15E9EDADE2A}" type="slidenum">
              <a:rPr lang="ru-RU" smtClean="0"/>
              <a:t>‹#›</a:t>
            </a:fld>
            <a:endParaRPr lang="ru-RU"/>
          </a:p>
        </p:txBody>
      </p:sp>
    </p:spTree>
    <p:extLst>
      <p:ext uri="{BB962C8B-B14F-4D97-AF65-F5344CB8AC3E}">
        <p14:creationId xmlns:p14="http://schemas.microsoft.com/office/powerpoint/2010/main" val="357429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457C84-72E2-444A-91AA-99E3107E393E}" type="datetimeFigureOut">
              <a:rPr lang="ru-RU" smtClean="0"/>
              <a:t>20.04.2020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B5942-3389-4832-ACC6-D15E9EDADE2A}" type="slidenum">
              <a:rPr lang="ru-RU" smtClean="0"/>
              <a:t>‹#›</a:t>
            </a:fld>
            <a:endParaRPr lang="ru-RU"/>
          </a:p>
        </p:txBody>
      </p:sp>
    </p:spTree>
    <p:extLst>
      <p:ext uri="{BB962C8B-B14F-4D97-AF65-F5344CB8AC3E}">
        <p14:creationId xmlns:p14="http://schemas.microsoft.com/office/powerpoint/2010/main" val="295670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B457C84-72E2-444A-91AA-99E3107E393E}" type="datetimeFigureOut">
              <a:rPr lang="ru-RU" smtClean="0"/>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B5942-3389-4832-ACC6-D15E9EDADE2A}" type="slidenum">
              <a:rPr lang="ru-RU" smtClean="0"/>
              <a:t>‹#›</a:t>
            </a:fld>
            <a:endParaRPr lang="ru-RU"/>
          </a:p>
        </p:txBody>
      </p:sp>
    </p:spTree>
    <p:extLst>
      <p:ext uri="{BB962C8B-B14F-4D97-AF65-F5344CB8AC3E}">
        <p14:creationId xmlns:p14="http://schemas.microsoft.com/office/powerpoint/2010/main" val="285258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457C84-72E2-444A-91AA-99E3107E393E}" type="datetimeFigureOut">
              <a:rPr lang="ru-RU" smtClean="0"/>
              <a:t>20.04.2020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74B5942-3389-4832-ACC6-D15E9EDADE2A}" type="slidenum">
              <a:rPr lang="ru-RU" smtClean="0"/>
              <a:t>‹#›</a:t>
            </a:fld>
            <a:endParaRPr lang="ru-RU"/>
          </a:p>
        </p:txBody>
      </p:sp>
    </p:spTree>
    <p:extLst>
      <p:ext uri="{BB962C8B-B14F-4D97-AF65-F5344CB8AC3E}">
        <p14:creationId xmlns:p14="http://schemas.microsoft.com/office/powerpoint/2010/main" val="345135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B457C84-72E2-444A-91AA-99E3107E393E}" type="datetimeFigureOut">
              <a:rPr lang="ru-RU" smtClean="0"/>
              <a:t>20.04.2020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74B5942-3389-4832-ACC6-D15E9EDADE2A}" type="slidenum">
              <a:rPr lang="ru-RU" smtClean="0"/>
              <a:t>‹#›</a:t>
            </a:fld>
            <a:endParaRPr lang="ru-RU"/>
          </a:p>
        </p:txBody>
      </p:sp>
    </p:spTree>
    <p:extLst>
      <p:ext uri="{BB962C8B-B14F-4D97-AF65-F5344CB8AC3E}">
        <p14:creationId xmlns:p14="http://schemas.microsoft.com/office/powerpoint/2010/main" val="393683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457C84-72E2-444A-91AA-99E3107E393E}" type="datetimeFigureOut">
              <a:rPr lang="ru-RU" smtClean="0"/>
              <a:t>20.04.2020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74B5942-3389-4832-ACC6-D15E9EDADE2A}" type="slidenum">
              <a:rPr lang="ru-RU" smtClean="0"/>
              <a:t>‹#›</a:t>
            </a:fld>
            <a:endParaRPr lang="ru-RU"/>
          </a:p>
        </p:txBody>
      </p:sp>
    </p:spTree>
    <p:extLst>
      <p:ext uri="{BB962C8B-B14F-4D97-AF65-F5344CB8AC3E}">
        <p14:creationId xmlns:p14="http://schemas.microsoft.com/office/powerpoint/2010/main" val="412554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B457C84-72E2-444A-91AA-99E3107E393E}" type="datetimeFigureOut">
              <a:rPr lang="ru-RU" smtClean="0"/>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B5942-3389-4832-ACC6-D15E9EDADE2A}" type="slidenum">
              <a:rPr lang="ru-RU" smtClean="0"/>
              <a:t>‹#›</a:t>
            </a:fld>
            <a:endParaRPr lang="ru-RU"/>
          </a:p>
        </p:txBody>
      </p:sp>
    </p:spTree>
    <p:extLst>
      <p:ext uri="{BB962C8B-B14F-4D97-AF65-F5344CB8AC3E}">
        <p14:creationId xmlns:p14="http://schemas.microsoft.com/office/powerpoint/2010/main" val="313004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B457C84-72E2-444A-91AA-99E3107E393E}" type="datetimeFigureOut">
              <a:rPr lang="ru-RU" smtClean="0"/>
              <a:t>20.04.2020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B5942-3389-4832-ACC6-D15E9EDADE2A}" type="slidenum">
              <a:rPr lang="ru-RU" smtClean="0"/>
              <a:t>‹#›</a:t>
            </a:fld>
            <a:endParaRPr lang="ru-RU"/>
          </a:p>
        </p:txBody>
      </p:sp>
    </p:spTree>
    <p:extLst>
      <p:ext uri="{BB962C8B-B14F-4D97-AF65-F5344CB8AC3E}">
        <p14:creationId xmlns:p14="http://schemas.microsoft.com/office/powerpoint/2010/main" val="168442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57C84-72E2-444A-91AA-99E3107E393E}" type="datetimeFigureOut">
              <a:rPr lang="ru-RU" smtClean="0"/>
              <a:t>20.04.2020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B5942-3389-4832-ACC6-D15E9EDADE2A}" type="slidenum">
              <a:rPr lang="ru-RU" smtClean="0"/>
              <a:t>‹#›</a:t>
            </a:fld>
            <a:endParaRPr lang="ru-RU"/>
          </a:p>
        </p:txBody>
      </p:sp>
    </p:spTree>
    <p:extLst>
      <p:ext uri="{BB962C8B-B14F-4D97-AF65-F5344CB8AC3E}">
        <p14:creationId xmlns:p14="http://schemas.microsoft.com/office/powerpoint/2010/main" val="87596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0" y="0"/>
            <a:ext cx="12192000" cy="6858000"/>
          </a:xfrm>
          <a:prstGeom prst="frame">
            <a:avLst>
              <a:gd name="adj1" fmla="val 472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75000"/>
                </a:schemeClr>
              </a:solidFill>
            </a:endParaRPr>
          </a:p>
        </p:txBody>
      </p:sp>
      <p:sp>
        <p:nvSpPr>
          <p:cNvPr id="5" name="Прямоугольник 4"/>
          <p:cNvSpPr/>
          <p:nvPr/>
        </p:nvSpPr>
        <p:spPr>
          <a:xfrm>
            <a:off x="813135" y="1237472"/>
            <a:ext cx="10782300" cy="3046988"/>
          </a:xfrm>
          <a:prstGeom prst="rect">
            <a:avLst/>
          </a:prstGeom>
          <a:noFill/>
        </p:spPr>
        <p:txBody>
          <a:bodyPr wrap="square" lIns="91440" tIns="45720" rIns="91440" bIns="45720">
            <a:spAutoFit/>
          </a:bodyPr>
          <a:lstStyle/>
          <a:p>
            <a:pPr algn="ctr"/>
            <a:r>
              <a:rPr lang="ru-RU" sz="4800" b="1" cap="none" spc="0" dirty="0" smtClean="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Алматы </a:t>
            </a:r>
            <a:r>
              <a:rPr lang="ru-RU" sz="4800" b="1" cap="none" spc="0" dirty="0" err="1" smtClean="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облысы</a:t>
            </a:r>
            <a:r>
              <a:rPr lang="ru-RU" sz="4800" b="1" cap="none" spc="0" dirty="0" smtClean="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4800" b="1" cap="none" spc="0" dirty="0" err="1" smtClean="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Қапшағай</a:t>
            </a:r>
            <a:r>
              <a:rPr lang="ru-RU" sz="4800" b="1" cap="none" spc="0" dirty="0" smtClean="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4800" b="1" cap="none" spc="0" dirty="0" err="1" smtClean="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қаласы</a:t>
            </a:r>
            <a:r>
              <a:rPr lang="ru-RU" sz="4800" b="1" cap="none" spc="0" dirty="0" smtClean="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4800" b="1" dirty="0" smtClean="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«Орта </a:t>
            </a:r>
            <a:r>
              <a:rPr lang="ru-RU" sz="4800" b="1" dirty="0" err="1" smtClean="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мектеп</a:t>
            </a:r>
            <a:r>
              <a:rPr lang="ru-RU" sz="4800" b="1" dirty="0" smtClean="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-гимназия» МКМ</a:t>
            </a:r>
          </a:p>
          <a:p>
            <a:pPr algn="ctr"/>
            <a:r>
              <a:rPr lang="kk-KZ" sz="4800" b="1" dirty="0" smtClean="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Пәні: </a:t>
            </a:r>
            <a:r>
              <a:rPr lang="kk-KZ" sz="4800" b="1" i="1" dirty="0" smtClean="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Биология</a:t>
            </a:r>
          </a:p>
          <a:p>
            <a:pPr algn="ctr"/>
            <a:r>
              <a:rPr lang="kk-KZ" sz="4800" b="1" cap="none" spc="0" dirty="0" smtClean="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Сынып: 7</a:t>
            </a:r>
            <a:endParaRPr lang="ru-RU" sz="4800" b="1" cap="none" spc="0" dirty="0">
              <a:ln w="0"/>
              <a:solidFill>
                <a:schemeClr val="accent6">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t="22632" b="23509"/>
          <a:stretch/>
        </p:blipFill>
        <p:spPr>
          <a:xfrm>
            <a:off x="9661358" y="3992055"/>
            <a:ext cx="1825792" cy="2038802"/>
          </a:xfrm>
          <a:prstGeom prst="rect">
            <a:avLst/>
          </a:prstGeom>
        </p:spPr>
      </p:pic>
    </p:spTree>
    <p:extLst>
      <p:ext uri="{BB962C8B-B14F-4D97-AF65-F5344CB8AC3E}">
        <p14:creationId xmlns:p14="http://schemas.microsoft.com/office/powerpoint/2010/main" val="398906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1254B"/>
        </a:solidFill>
        <a:effectLst/>
      </p:bgPr>
    </p:bg>
    <p:spTree>
      <p:nvGrpSpPr>
        <p:cNvPr id="1" name=""/>
        <p:cNvGrpSpPr/>
        <p:nvPr/>
      </p:nvGrpSpPr>
      <p:grpSpPr>
        <a:xfrm>
          <a:off x="0" y="0"/>
          <a:ext cx="0" cy="0"/>
          <a:chOff x="0" y="0"/>
          <a:chExt cx="0" cy="0"/>
        </a:xfrm>
      </p:grpSpPr>
      <p:sp>
        <p:nvSpPr>
          <p:cNvPr id="5" name="Рамка 4"/>
          <p:cNvSpPr/>
          <p:nvPr/>
        </p:nvSpPr>
        <p:spPr>
          <a:xfrm>
            <a:off x="0" y="0"/>
            <a:ext cx="12192000" cy="6858000"/>
          </a:xfrm>
          <a:prstGeom prst="frame">
            <a:avLst>
              <a:gd name="adj1" fmla="val 32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Прямоугольник 5"/>
          <p:cNvSpPr/>
          <p:nvPr/>
        </p:nvSpPr>
        <p:spPr>
          <a:xfrm>
            <a:off x="190499" y="366623"/>
            <a:ext cx="11732796" cy="3108543"/>
          </a:xfrm>
          <a:prstGeom prst="rect">
            <a:avLst/>
          </a:prstGeom>
          <a:noFill/>
        </p:spPr>
        <p:txBody>
          <a:bodyPr wrap="square" lIns="91440" tIns="45720" rIns="91440" bIns="45720">
            <a:spAutoFit/>
          </a:bodyPr>
          <a:lstStyle/>
          <a:p>
            <a:pPr algn="ct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Адамның</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дене</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жасушаларында</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46 хромосома бар, ал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жыныс</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жасушаларында</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23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хромосомадан</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бар. Бала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әкесінен</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23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хромосомасы</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сперматозоид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ядросынан</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анасының</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23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хромосомасы</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жұмыртқа</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ядросында</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бар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зиготадан</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пайда</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болады</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Сондықтан</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46 хромосома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жиынын</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қосарлы</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деп</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атайды</a:t>
            </a:r>
            <a:r>
              <a:rPr lang="ru-RU" sz="2800" b="0" cap="none" spc="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Жыныстық</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жетілу</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сәті</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туған</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кезде</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ересек</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адамда</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жыныс</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жасушалары</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түзілу</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керек</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Бойжеткендерде</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жұмыртқа</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жасушасы</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бозбалаларда</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сперматозоидтер</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err="1"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түзіледі</a:t>
            </a:r>
            <a:r>
              <a:rPr lang="ru-RU"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ru-RU" sz="2800" b="0" cap="none" spc="0" dirty="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765884" y="5197642"/>
            <a:ext cx="998621" cy="300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568" y="3475166"/>
            <a:ext cx="6545179" cy="2999622"/>
          </a:xfrm>
          <a:prstGeom prst="rect">
            <a:avLst/>
          </a:prstGeom>
          <a:ln>
            <a:noFill/>
          </a:ln>
          <a:effectLst>
            <a:softEdge rad="112500"/>
          </a:effectLst>
        </p:spPr>
      </p:pic>
    </p:spTree>
    <p:extLst>
      <p:ext uri="{BB962C8B-B14F-4D97-AF65-F5344CB8AC3E}">
        <p14:creationId xmlns:p14="http://schemas.microsoft.com/office/powerpoint/2010/main" val="332761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мка 3"/>
          <p:cNvSpPr/>
          <p:nvPr/>
        </p:nvSpPr>
        <p:spPr>
          <a:xfrm>
            <a:off x="0" y="0"/>
            <a:ext cx="12192000" cy="6858000"/>
          </a:xfrm>
          <a:prstGeom prst="frame">
            <a:avLst>
              <a:gd name="adj1" fmla="val 276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Прямоугольник 4"/>
          <p:cNvSpPr/>
          <p:nvPr/>
        </p:nvSpPr>
        <p:spPr>
          <a:xfrm>
            <a:off x="235240" y="168957"/>
            <a:ext cx="11721519" cy="5663089"/>
          </a:xfrm>
          <a:prstGeom prst="rect">
            <a:avLst/>
          </a:prstGeom>
          <a:noFill/>
        </p:spPr>
        <p:txBody>
          <a:bodyPr wrap="square" lIns="91440" tIns="45720" rIns="91440" bIns="45720">
            <a:spAutoFit/>
          </a:bodyPr>
          <a:lstStyle/>
          <a:p>
            <a:r>
              <a:rPr lang="ru-RU" sz="3200" b="1" dirty="0" err="1" smtClean="0">
                <a:ln w="0"/>
                <a:solidFill>
                  <a:schemeClr val="accent5">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Тапсырма</a:t>
            </a:r>
            <a:endParaRPr lang="ru-RU" sz="3200" b="1" dirty="0" smtClean="0">
              <a:ln w="0"/>
              <a:solidFill>
                <a:schemeClr val="accent5">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914400" indent="-914400">
              <a:buAutoNum type="arabicPeriod"/>
            </a:pPr>
            <a:r>
              <a:rPr lang="kk-KZ" sz="3200" b="1" dirty="0" smtClean="0">
                <a:ln w="0"/>
                <a:solidFill>
                  <a:schemeClr val="accent5">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Тірі ағзалар үшін көбеюдің, митоз бен мейоздың биологиялық маңызын көрсет.</a:t>
            </a:r>
          </a:p>
          <a:p>
            <a:pPr marL="914400" indent="-914400">
              <a:buAutoNum type="arabicPeriod"/>
            </a:pPr>
            <a:r>
              <a:rPr lang="kk-KZ" sz="3200" b="1" dirty="0" smtClean="0">
                <a:ln w="0"/>
                <a:solidFill>
                  <a:schemeClr val="accent5">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Биология кітабы, 182- 183 беттегі тест тапсырмалары.</a:t>
            </a:r>
          </a:p>
          <a:p>
            <a:pPr marL="914400" indent="-914400">
              <a:buAutoNum type="arabicPeriod"/>
            </a:pPr>
            <a:r>
              <a:rPr lang="en-US" sz="3200" b="1" dirty="0" err="1" smtClean="0">
                <a:ln w="0"/>
                <a:solidFill>
                  <a:schemeClr val="accent5">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Daryn</a:t>
            </a:r>
            <a:r>
              <a:rPr lang="ru-RU" sz="3200" b="1" dirty="0" smtClean="0">
                <a:ln w="0"/>
                <a:solidFill>
                  <a:schemeClr val="accent5">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3200" b="1" dirty="0" smtClean="0">
                <a:ln w="0"/>
                <a:solidFill>
                  <a:schemeClr val="accent5">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online </a:t>
            </a:r>
            <a:r>
              <a:rPr lang="kk-KZ" sz="3200" b="1" dirty="0" smtClean="0">
                <a:ln w="0"/>
                <a:solidFill>
                  <a:schemeClr val="accent5">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платформасы, 10-тарау, Көбею үдерісі және хромосома саны тақырыбының видеосын қарап, тапсырмаларды орындау.</a:t>
            </a:r>
          </a:p>
          <a:p>
            <a:endParaRPr lang="kk-KZ" sz="4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ru-RU" sz="480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ru-RU"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kk-KZ"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7181" t="10555" r="16691" b="7645"/>
          <a:stretch/>
        </p:blipFill>
        <p:spPr>
          <a:xfrm>
            <a:off x="8145379" y="3200399"/>
            <a:ext cx="3092116" cy="3272589"/>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t="22983" b="23859"/>
          <a:stretch/>
        </p:blipFill>
        <p:spPr>
          <a:xfrm>
            <a:off x="5605531" y="3818647"/>
            <a:ext cx="2304607" cy="2654341"/>
          </a:xfrm>
          <a:prstGeom prst="rect">
            <a:avLst/>
          </a:prstGeom>
        </p:spPr>
      </p:pic>
    </p:spTree>
    <p:extLst>
      <p:ext uri="{BB962C8B-B14F-4D97-AF65-F5344CB8AC3E}">
        <p14:creationId xmlns:p14="http://schemas.microsoft.com/office/powerpoint/2010/main" val="59843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389689" y="1166842"/>
            <a:ext cx="11629858" cy="4524315"/>
          </a:xfrm>
          <a:prstGeom prst="rect">
            <a:avLst/>
          </a:prstGeom>
          <a:noFill/>
        </p:spPr>
        <p:txBody>
          <a:bodyPr wrap="square" lIns="91440" tIns="45720" rIns="91440" bIns="45720">
            <a:spAutoFit/>
          </a:bodyPr>
          <a:lstStyle/>
          <a:p>
            <a:r>
              <a:rPr lang="ru-RU" sz="3200" b="1" cap="none" spc="0" dirty="0" err="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Саба</a:t>
            </a:r>
            <a:r>
              <a:rPr lang="kk-KZ" sz="3200" b="1"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қтың тақырыбы:</a:t>
            </a:r>
            <a:r>
              <a:rPr lang="kk-KZ" sz="32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kk-KZ" sz="32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Әртүрлі ағзалар түрлерінің хромосомалар саны. Соматикалық және жыныс жасушалар. Гаплоидты және диплоидты хромосомалар жиыны</a:t>
            </a:r>
            <a:r>
              <a:rPr lang="ru-RU" sz="32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kk-KZ" sz="32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kk-KZ" sz="32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kk-KZ" sz="32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Сабақтың мақсаты: </a:t>
            </a:r>
            <a:r>
              <a:rPr lang="kk-KZ" sz="32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7.2.2.1 – әртүрлі ағзалардағы хромосомалардың санын салыстыру</a:t>
            </a:r>
          </a:p>
          <a:p>
            <a:r>
              <a:rPr lang="kk-KZ" sz="32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7.2.2.2 </a:t>
            </a:r>
            <a:r>
              <a:rPr lang="kk-KZ"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kk-KZ" sz="32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соматикалық және жыныс хромосомаларындағы хромосомалар сандарын атау</a:t>
            </a:r>
          </a:p>
          <a:p>
            <a:endParaRPr lang="kk-KZ" sz="3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Рамка 4"/>
          <p:cNvSpPr/>
          <p:nvPr/>
        </p:nvSpPr>
        <p:spPr>
          <a:xfrm>
            <a:off x="0" y="0"/>
            <a:ext cx="12192000" cy="6858000"/>
          </a:xfrm>
          <a:prstGeom prst="frame">
            <a:avLst>
              <a:gd name="adj1" fmla="val 41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47241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2347" y="198735"/>
            <a:ext cx="11899232" cy="3108543"/>
          </a:xfrm>
          <a:prstGeom prst="rect">
            <a:avLst/>
          </a:prstGeom>
          <a:noFill/>
        </p:spPr>
        <p:txBody>
          <a:bodyPr wrap="square" lIns="91440" tIns="45720" rIns="91440" bIns="45720">
            <a:spAutoFit/>
          </a:bodyPr>
          <a:lstStyle/>
          <a:p>
            <a:pPr algn="ctr"/>
            <a:r>
              <a:rPr lang="kk-KZ"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Жасушаның пайда болуынан келесі жас жасушалардың түзілуіне дейінгі тіршілігін </a:t>
            </a:r>
            <a:r>
              <a:rPr lang="ru-RU" sz="2800" b="1" dirty="0" smtClean="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a:t>
            </a:r>
            <a:r>
              <a:rPr lang="kk-KZ" sz="2800" b="1" dirty="0" smtClean="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асуша циклі </a:t>
            </a:r>
            <a:r>
              <a:rPr lang="kk-KZ"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деп атаймыз. Жасушаның бүкіл тіршілігін шартты түрде екі кезеңге бөлуге болады: бөлінуге дайындық – интерфаза және жасушаның бөліну үдерісінің өзі. Жасушаның әрбір бөлінуінің алдында хромосома саны екі еселенеді. Бұл үдеріс негізінде ДНҚ молекуласының екі еселену, өзін-өзі көшіру қабілеті жатыр. Нәтижиесінде жас жасушаларда бастапқы жасушалардағы сияқты хромосома саны болады. </a:t>
            </a:r>
            <a:endParaRPr lang="ru-RU"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Рамка 7"/>
          <p:cNvSpPr/>
          <p:nvPr/>
        </p:nvSpPr>
        <p:spPr>
          <a:xfrm>
            <a:off x="0" y="0"/>
            <a:ext cx="12192000" cy="6858000"/>
          </a:xfrm>
          <a:prstGeom prst="frame">
            <a:avLst>
              <a:gd name="adj1" fmla="val 194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108" y="3240598"/>
            <a:ext cx="8271710" cy="3187264"/>
          </a:xfrm>
          <a:prstGeom prst="rect">
            <a:avLst/>
          </a:prstGeom>
          <a:ln>
            <a:noFill/>
          </a:ln>
          <a:effectLst>
            <a:softEdge rad="112500"/>
          </a:effectLst>
        </p:spPr>
      </p:pic>
      <p:sp>
        <p:nvSpPr>
          <p:cNvPr id="3" name="Прямоугольник 2"/>
          <p:cNvSpPr/>
          <p:nvPr/>
        </p:nvSpPr>
        <p:spPr>
          <a:xfrm>
            <a:off x="8891337" y="3561347"/>
            <a:ext cx="1046747" cy="397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8882072" y="3736926"/>
            <a:ext cx="938911" cy="369332"/>
          </a:xfrm>
          <a:prstGeom prst="rect">
            <a:avLst/>
          </a:prstGeom>
          <a:noFill/>
        </p:spPr>
        <p:txBody>
          <a:bodyPr wrap="none" lIns="91440" tIns="45720" rIns="91440" bIns="45720">
            <a:spAutoFit/>
          </a:bodyPr>
          <a:lstStyle/>
          <a:p>
            <a:pPr algn="ctr"/>
            <a:r>
              <a:rPr lang="ru-RU" b="1" cap="none" spc="0" dirty="0" err="1" smtClean="0">
                <a:ln w="0"/>
                <a:solidFill>
                  <a:schemeClr val="tx1"/>
                </a:solidFill>
                <a:effectLst>
                  <a:outerShdw blurRad="38100" dist="19050" dir="2700000" algn="tl" rotWithShape="0">
                    <a:schemeClr val="dk1">
                      <a:alpha val="40000"/>
                    </a:schemeClr>
                  </a:outerShdw>
                </a:effectLst>
              </a:rPr>
              <a:t>Нәруыз</a:t>
            </a:r>
            <a:endParaRPr lang="ru-RU" b="1" cap="none" spc="0" dirty="0">
              <a:ln w="0"/>
              <a:solidFill>
                <a:schemeClr val="tx1"/>
              </a:solidFill>
              <a:effectLst>
                <a:outerShdw blurRad="38100" dist="19050" dir="2700000" algn="tl" rotWithShape="0">
                  <a:schemeClr val="dk1">
                    <a:alpha val="40000"/>
                  </a:schemeClr>
                </a:outerShdw>
              </a:effectLst>
            </a:endParaRPr>
          </a:p>
        </p:txBody>
      </p:sp>
      <p:sp>
        <p:nvSpPr>
          <p:cNvPr id="10" name="Прямоугольник 9"/>
          <p:cNvSpPr/>
          <p:nvPr/>
        </p:nvSpPr>
        <p:spPr>
          <a:xfrm>
            <a:off x="2065421" y="4592052"/>
            <a:ext cx="1046747" cy="397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000197" y="4619762"/>
            <a:ext cx="1177194" cy="369332"/>
          </a:xfrm>
          <a:prstGeom prst="rect">
            <a:avLst/>
          </a:prstGeom>
          <a:noFill/>
        </p:spPr>
        <p:txBody>
          <a:bodyPr wrap="square" lIns="91440" tIns="45720" rIns="91440" bIns="45720">
            <a:spAutoFit/>
          </a:bodyPr>
          <a:lstStyle/>
          <a:p>
            <a:pPr algn="ctr"/>
            <a:r>
              <a:rPr lang="ru-RU" b="1" cap="none" spc="0" dirty="0" err="1" smtClean="0">
                <a:ln w="0"/>
                <a:solidFill>
                  <a:schemeClr val="tx1"/>
                </a:solidFill>
                <a:effectLst>
                  <a:outerShdw blurRad="38100" dist="19050" dir="2700000" algn="tl" rotWithShape="0">
                    <a:schemeClr val="dk1">
                      <a:alpha val="40000"/>
                    </a:schemeClr>
                  </a:outerShdw>
                </a:effectLst>
              </a:rPr>
              <a:t>Жасуша</a:t>
            </a:r>
            <a:endParaRPr lang="ru-RU"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7140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721" y="84221"/>
            <a:ext cx="11896558" cy="4524315"/>
          </a:xfrm>
          <a:prstGeom prst="rect">
            <a:avLst/>
          </a:prstGeom>
          <a:solidFill>
            <a:schemeClr val="bg1"/>
          </a:solidFill>
        </p:spPr>
        <p:txBody>
          <a:bodyPr wrap="square" lIns="91440" tIns="45720" rIns="91440" bIns="45720">
            <a:spAutoFit/>
          </a:bodyPr>
          <a:lstStyle/>
          <a:p>
            <a:pPr algn="ctr"/>
            <a:r>
              <a:rPr lang="kk-KZ" sz="2800" b="1" dirty="0" smtClean="0">
                <a:ln w="0"/>
                <a:solidFill>
                  <a:schemeClr val="accent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Әртүрлі ағза түрлеріндегі хромосома саны</a:t>
            </a:r>
          </a:p>
          <a:p>
            <a:r>
              <a:rPr lang="kk-KZ"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ДНҚ-сы жоқ жасушалар көбеюге қабілетті емес. Хромосома мөлшері, өлшемі, пішіні бір көпжасушалы ағзалардың барлық жасушаларында ғана емес, бір түр дараларының барлығында болады. Бұл – маңызды көрсеткіш, осы арқылы ғалымдар сыртқы түрі бірдей түрлерді ажыратады. Мысалы, сыртқы түрінде айырмашылық жоқ тоқалтіс </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kk-KZ"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полевка</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kk-KZ"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тышқандардың әртүрлі екі түрін ажыратты. Егер хромосома саны әртүрлі болса, демек, бұл әртүрлі түрлер және олардың арасында шағылыстыру жүруі мүмкін емес!  </a:t>
            </a:r>
            <a:endParaRPr lang="ru-RU" sz="20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ru-RU" sz="48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ru-RU" sz="4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Рамка 4"/>
          <p:cNvSpPr/>
          <p:nvPr/>
        </p:nvSpPr>
        <p:spPr>
          <a:xfrm>
            <a:off x="0" y="0"/>
            <a:ext cx="12192000" cy="6858000"/>
          </a:xfrm>
          <a:prstGeom prst="frame">
            <a:avLst>
              <a:gd name="adj1" fmla="val 175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313" y="3078611"/>
            <a:ext cx="2527634" cy="2392827"/>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454" y="2844112"/>
            <a:ext cx="7603956" cy="3328088"/>
          </a:xfrm>
          <a:prstGeom prst="rect">
            <a:avLst/>
          </a:prstGeom>
        </p:spPr>
      </p:pic>
      <p:sp>
        <p:nvSpPr>
          <p:cNvPr id="8" name="Прямоугольник 7"/>
          <p:cNvSpPr/>
          <p:nvPr/>
        </p:nvSpPr>
        <p:spPr>
          <a:xfrm>
            <a:off x="147721" y="6205157"/>
            <a:ext cx="11896558" cy="400110"/>
          </a:xfrm>
          <a:prstGeom prst="rect">
            <a:avLst/>
          </a:prstGeom>
          <a:noFill/>
        </p:spPr>
        <p:txBody>
          <a:bodyPr wrap="square" lIns="91440" tIns="45720" rIns="91440" bIns="45720">
            <a:spAutoFit/>
          </a:bodyPr>
          <a:lstStyle/>
          <a:p>
            <a:pPr algn="ctr"/>
            <a:r>
              <a:rPr lang="ru-RU" sz="2000" b="1" cap="none" spc="0" dirty="0" err="1" smtClean="0">
                <a:ln w="0"/>
                <a:solidFill>
                  <a:schemeClr val="tx1"/>
                </a:solidFill>
                <a:effectLst>
                  <a:outerShdw blurRad="38100" dist="19050" dir="2700000" algn="tl" rotWithShape="0">
                    <a:schemeClr val="dk1">
                      <a:alpha val="40000"/>
                    </a:schemeClr>
                  </a:outerShdw>
                </a:effectLst>
              </a:rPr>
              <a:t>Хромосомалықжиынтығы</a:t>
            </a:r>
            <a:r>
              <a:rPr lang="ru-RU" sz="2000" b="1" dirty="0" smtClean="0">
                <a:ln w="0"/>
                <a:effectLst>
                  <a:outerShdw blurRad="38100" dist="19050" dir="2700000" algn="tl" rotWithShape="0">
                    <a:schemeClr val="dk1">
                      <a:alpha val="40000"/>
                    </a:schemeClr>
                  </a:outerShdw>
                </a:effectLst>
              </a:rPr>
              <a:t>: </a:t>
            </a:r>
            <a:r>
              <a:rPr lang="ru-RU" sz="2000" b="1" dirty="0" err="1" smtClean="0">
                <a:ln w="0"/>
                <a:effectLst>
                  <a:outerShdw blurRad="38100" dist="19050" dir="2700000" algn="tl" rotWithShape="0">
                    <a:schemeClr val="dk1">
                      <a:alpha val="40000"/>
                    </a:schemeClr>
                  </a:outerShdw>
                </a:effectLst>
              </a:rPr>
              <a:t>шығыс</a:t>
            </a:r>
            <a:r>
              <a:rPr lang="ru-RU" sz="2000" b="1" dirty="0" smtClean="0">
                <a:ln w="0"/>
                <a:effectLst>
                  <a:outerShdw blurRad="38100" dist="19050" dir="2700000" algn="tl" rotWithShape="0">
                    <a:schemeClr val="dk1">
                      <a:alpha val="40000"/>
                    </a:schemeClr>
                  </a:outerShdw>
                </a:effectLst>
              </a:rPr>
              <a:t> </a:t>
            </a:r>
            <a:r>
              <a:rPr lang="ru-RU" sz="2000" b="1" dirty="0" err="1" smtClean="0">
                <a:ln w="0"/>
                <a:effectLst>
                  <a:outerShdw blurRad="38100" dist="19050" dir="2700000" algn="tl" rotWithShape="0">
                    <a:schemeClr val="dk1">
                      <a:alpha val="40000"/>
                    </a:schemeClr>
                  </a:outerShdw>
                </a:effectLst>
              </a:rPr>
              <a:t>еуропалық</a:t>
            </a:r>
            <a:r>
              <a:rPr lang="ru-RU" sz="2000" b="1" dirty="0" smtClean="0">
                <a:ln w="0"/>
                <a:effectLst>
                  <a:outerShdw blurRad="38100" dist="19050" dir="2700000" algn="tl" rotWithShape="0">
                    <a:schemeClr val="dk1">
                      <a:alpha val="40000"/>
                    </a:schemeClr>
                  </a:outerShdw>
                </a:effectLst>
              </a:rPr>
              <a:t> </a:t>
            </a:r>
            <a:r>
              <a:rPr lang="ru-RU" sz="2000" b="1" dirty="0" err="1" smtClean="0">
                <a:ln w="0"/>
                <a:effectLst>
                  <a:outerShdw blurRad="38100" dist="19050" dir="2700000" algn="tl" rotWithShape="0">
                    <a:schemeClr val="dk1">
                      <a:alpha val="40000"/>
                    </a:schemeClr>
                  </a:outerShdw>
                </a:effectLst>
              </a:rPr>
              <a:t>тоқалтіс</a:t>
            </a:r>
            <a:r>
              <a:rPr lang="ru-RU" sz="2000" b="1" dirty="0" smtClean="0">
                <a:ln w="0"/>
                <a:effectLst>
                  <a:outerShdw blurRad="38100" dist="19050" dir="2700000" algn="tl" rotWithShape="0">
                    <a:schemeClr val="dk1">
                      <a:alpha val="40000"/>
                    </a:schemeClr>
                  </a:outerShdw>
                </a:effectLst>
              </a:rPr>
              <a:t> </a:t>
            </a:r>
            <a:r>
              <a:rPr lang="en-US" sz="2000" b="1" dirty="0" smtClean="0">
                <a:ln w="0"/>
                <a:effectLst>
                  <a:outerShdw blurRad="38100" dist="19050" dir="2700000" algn="tl" rotWithShape="0">
                    <a:schemeClr val="dk1">
                      <a:alpha val="40000"/>
                    </a:schemeClr>
                  </a:outerShdw>
                </a:effectLst>
              </a:rPr>
              <a:t>(1) </a:t>
            </a:r>
            <a:r>
              <a:rPr lang="ru-RU" sz="2000" b="1" dirty="0" smtClean="0">
                <a:ln w="0"/>
                <a:effectLst>
                  <a:outerShdw blurRad="38100" dist="19050" dir="2700000" algn="tl" rotWithShape="0">
                    <a:schemeClr val="dk1">
                      <a:alpha val="40000"/>
                    </a:schemeClr>
                  </a:outerShdw>
                </a:effectLst>
              </a:rPr>
              <a:t>-</a:t>
            </a:r>
            <a:r>
              <a:rPr lang="kk-KZ" sz="2000" b="1" dirty="0" smtClean="0">
                <a:ln w="0"/>
                <a:effectLst>
                  <a:outerShdw blurRad="38100" dist="19050" dir="2700000" algn="tl" rotWithShape="0">
                    <a:schemeClr val="dk1">
                      <a:alpha val="40000"/>
                    </a:schemeClr>
                  </a:outerShdw>
                </a:effectLst>
              </a:rPr>
              <a:t> 2</a:t>
            </a:r>
            <a:r>
              <a:rPr lang="en-US" sz="2000" b="1" dirty="0" smtClean="0">
                <a:ln w="0"/>
                <a:effectLst>
                  <a:outerShdw blurRad="38100" dist="19050" dir="2700000" algn="tl" rotWithShape="0">
                    <a:schemeClr val="dk1">
                      <a:alpha val="40000"/>
                    </a:schemeClr>
                  </a:outerShdw>
                </a:effectLst>
              </a:rPr>
              <a:t>n=54 </a:t>
            </a:r>
            <a:r>
              <a:rPr lang="ru-RU" sz="2000" b="1" dirty="0" smtClean="0">
                <a:ln w="0"/>
                <a:effectLst>
                  <a:outerShdw blurRad="38100" dist="19050" dir="2700000" algn="tl" rotWithShape="0">
                    <a:schemeClr val="dk1">
                      <a:alpha val="40000"/>
                    </a:schemeClr>
                  </a:outerShdw>
                </a:effectLst>
              </a:rPr>
              <a:t>ж</a:t>
            </a:r>
            <a:r>
              <a:rPr lang="kk-KZ" sz="2000" b="1" dirty="0" smtClean="0">
                <a:ln w="0"/>
                <a:effectLst>
                  <a:outerShdw blurRad="38100" dist="19050" dir="2700000" algn="tl" rotWithShape="0">
                    <a:schemeClr val="dk1">
                      <a:alpha val="40000"/>
                    </a:schemeClr>
                  </a:outerShdw>
                </a:effectLst>
              </a:rPr>
              <a:t>әне кәдімгі тоқалтіс</a:t>
            </a:r>
            <a:r>
              <a:rPr lang="en-US" sz="2000" b="1" dirty="0" smtClean="0">
                <a:ln w="0"/>
                <a:effectLst>
                  <a:outerShdw blurRad="38100" dist="19050" dir="2700000" algn="tl" rotWithShape="0">
                    <a:schemeClr val="dk1">
                      <a:alpha val="40000"/>
                    </a:schemeClr>
                  </a:outerShdw>
                </a:effectLst>
              </a:rPr>
              <a:t> (2)</a:t>
            </a:r>
            <a:r>
              <a:rPr lang="kk-KZ" sz="2000" b="1" dirty="0" smtClean="0">
                <a:ln w="0"/>
                <a:effectLst>
                  <a:outerShdw blurRad="38100" dist="19050" dir="2700000" algn="tl" rotWithShape="0">
                    <a:schemeClr val="dk1">
                      <a:alpha val="40000"/>
                    </a:schemeClr>
                  </a:outerShdw>
                </a:effectLst>
              </a:rPr>
              <a:t> – 2</a:t>
            </a:r>
            <a:r>
              <a:rPr lang="en-US" sz="2000" b="1" dirty="0" smtClean="0">
                <a:ln w="0"/>
                <a:effectLst>
                  <a:outerShdw blurRad="38100" dist="19050" dir="2700000" algn="tl" rotWithShape="0">
                    <a:schemeClr val="dk1">
                      <a:alpha val="40000"/>
                    </a:schemeClr>
                  </a:outerShdw>
                </a:effectLst>
              </a:rPr>
              <a:t>n =46</a:t>
            </a:r>
            <a:endParaRPr lang="ru-RU" sz="20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958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228600" y="238758"/>
            <a:ext cx="11720763" cy="3046988"/>
          </a:xfrm>
          <a:prstGeom prst="rect">
            <a:avLst/>
          </a:prstGeom>
          <a:noFill/>
        </p:spPr>
        <p:txBody>
          <a:bodyPr wrap="square" lIns="91440" tIns="45720" rIns="91440" bIns="45720">
            <a:spAutoFit/>
          </a:bodyPr>
          <a:lstStyle/>
          <a:p>
            <a:pPr algn="ctr"/>
            <a:r>
              <a:rPr lang="kk-KZ" sz="3200" b="1" dirty="0" smtClean="0">
                <a:ln w="0"/>
                <a:latin typeface="Times New Roman" panose="02020603050405020304" pitchFamily="18" charset="0"/>
                <a:cs typeface="Times New Roman" panose="02020603050405020304" pitchFamily="18" charset="0"/>
              </a:rPr>
              <a:t>Әртүрлі түрлерде хромосома саны әртүрлі болады. Хромосомалардың санына ағзалардың қандай да бір қасиеті тәуелді деп ойлауға болмайды. Табиғатта хромосома саны аз жоғары құрылымды түрлердің болуы және керісінше, хромосома саны көп төменгі құрылымды түрлердің болуы оған мысал бола алады. </a:t>
            </a:r>
            <a:endParaRPr lang="ru-RU" sz="3200" b="1" cap="none" spc="0" dirty="0">
              <a:ln w="0"/>
              <a:latin typeface="Times New Roman" panose="02020603050405020304" pitchFamily="18" charset="0"/>
              <a:cs typeface="Times New Roman" panose="02020603050405020304" pitchFamily="18" charset="0"/>
            </a:endParaRPr>
          </a:p>
        </p:txBody>
      </p:sp>
      <p:sp>
        <p:nvSpPr>
          <p:cNvPr id="8" name="Рамка 7"/>
          <p:cNvSpPr/>
          <p:nvPr/>
        </p:nvSpPr>
        <p:spPr>
          <a:xfrm>
            <a:off x="1" y="0"/>
            <a:ext cx="12192000" cy="6858000"/>
          </a:xfrm>
          <a:prstGeom prst="frame">
            <a:avLst>
              <a:gd name="adj1" fmla="val 324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870" t="29216" r="5144" b="26522"/>
          <a:stretch/>
        </p:blipFill>
        <p:spPr>
          <a:xfrm>
            <a:off x="697832" y="3285746"/>
            <a:ext cx="10539663" cy="3223338"/>
          </a:xfrm>
          <a:prstGeom prst="rect">
            <a:avLst/>
          </a:prstGeom>
        </p:spPr>
      </p:pic>
    </p:spTree>
    <p:extLst>
      <p:ext uri="{BB962C8B-B14F-4D97-AF65-F5344CB8AC3E}">
        <p14:creationId xmlns:p14="http://schemas.microsoft.com/office/powerpoint/2010/main" val="135881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7"/>
        </a:solidFill>
        <a:effectLst/>
      </p:bgPr>
    </p:bg>
    <p:spTree>
      <p:nvGrpSpPr>
        <p:cNvPr id="1" name=""/>
        <p:cNvGrpSpPr/>
        <p:nvPr/>
      </p:nvGrpSpPr>
      <p:grpSpPr>
        <a:xfrm>
          <a:off x="0" y="0"/>
          <a:ext cx="0" cy="0"/>
          <a:chOff x="0" y="0"/>
          <a:chExt cx="0" cy="0"/>
        </a:xfrm>
      </p:grpSpPr>
      <p:sp>
        <p:nvSpPr>
          <p:cNvPr id="5" name="Рамка 4"/>
          <p:cNvSpPr/>
          <p:nvPr/>
        </p:nvSpPr>
        <p:spPr>
          <a:xfrm>
            <a:off x="0" y="0"/>
            <a:ext cx="12192000" cy="6858000"/>
          </a:xfrm>
          <a:prstGeom prst="frame">
            <a:avLst>
              <a:gd name="adj1" fmla="val 1642"/>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Прямоугольник 6"/>
          <p:cNvSpPr/>
          <p:nvPr/>
        </p:nvSpPr>
        <p:spPr>
          <a:xfrm>
            <a:off x="108284" y="106947"/>
            <a:ext cx="11935327" cy="3046988"/>
          </a:xfrm>
          <a:prstGeom prst="rect">
            <a:avLst/>
          </a:prstGeom>
        </p:spPr>
        <p:txBody>
          <a:bodyPr wrap="square">
            <a:spAutoFit/>
          </a:bodyPr>
          <a:lstStyle/>
          <a:p>
            <a:pPr algn="ctr"/>
            <a:r>
              <a:rPr lang="kk-KZ"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Жасушалар мен ағзалардың көбею үдерісі</a:t>
            </a:r>
            <a:endParaRPr lang="ru-RU" sz="3200" b="1" dirty="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Жасушалар</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бөліну</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арқылы</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көбейеді</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Барлық</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ағзалардың</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жасушалары</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көбеюге</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яғни</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бөлінуге</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қабілетті</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ru-RU" sz="3200" b="1" dirty="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Жасушаның</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бөлінуінің</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негізгі</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әдісі</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бар: митоз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мейоз.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Сондай-ақ</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ағзалардың</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көбеюінің</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негізгі</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әдісі</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бар: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жынысты</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3200" b="1" dirty="0" err="1"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жыныссыз</a:t>
            </a:r>
            <a:r>
              <a:rPr lang="ru-RU" sz="3200" b="1" dirty="0" smtClean="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sz="3200" b="1" dirty="0">
              <a:ln w="0">
                <a:solidFill>
                  <a:schemeClr val="accent6">
                    <a:lumMod val="50000"/>
                  </a:schemeClr>
                </a:solidFill>
              </a:ln>
              <a:solidFill>
                <a:schemeClr val="accent6">
                  <a:lumMod val="50000"/>
                </a:schemeClr>
              </a:solidFill>
              <a:effectLst>
                <a:glow rad="635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2990" t="4289" r="3947" b="8300"/>
          <a:stretch/>
        </p:blipFill>
        <p:spPr>
          <a:xfrm>
            <a:off x="1534026" y="3153935"/>
            <a:ext cx="9083842" cy="3542490"/>
          </a:xfrm>
          <a:prstGeom prst="rect">
            <a:avLst/>
          </a:prstGeom>
          <a:ln>
            <a:noFill/>
          </a:ln>
          <a:effectLst>
            <a:softEdge rad="112500"/>
          </a:effectLst>
        </p:spPr>
      </p:pic>
    </p:spTree>
    <p:extLst>
      <p:ext uri="{BB962C8B-B14F-4D97-AF65-F5344CB8AC3E}">
        <p14:creationId xmlns:p14="http://schemas.microsoft.com/office/powerpoint/2010/main" val="14059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Рамка 4"/>
          <p:cNvSpPr/>
          <p:nvPr/>
        </p:nvSpPr>
        <p:spPr>
          <a:xfrm>
            <a:off x="0" y="0"/>
            <a:ext cx="12192000" cy="6858000"/>
          </a:xfrm>
          <a:prstGeom prst="frame">
            <a:avLst>
              <a:gd name="adj1" fmla="val 3241"/>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Прямоугольник 5"/>
          <p:cNvSpPr/>
          <p:nvPr/>
        </p:nvSpPr>
        <p:spPr>
          <a:xfrm>
            <a:off x="190499" y="366623"/>
            <a:ext cx="11732796" cy="3108543"/>
          </a:xfrm>
          <a:prstGeom prst="rect">
            <a:avLst/>
          </a:prstGeom>
          <a:noFill/>
        </p:spPr>
        <p:txBody>
          <a:bodyPr wrap="square" lIns="91440" tIns="45720" rIns="91440" bIns="45720">
            <a:spAutoFit/>
          </a:bodyPr>
          <a:lstStyle/>
          <a:p>
            <a:pPr algn="ct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Жыныссыз</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көбею</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ағзалардың</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өсу</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негізіне</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митоз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алынады</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Ағзалардың</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жынысты</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көбею</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негізінде</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мейоз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жатыр</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Митоз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бастапқы</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жасушадан</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түзіліп</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оларда</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хромосома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жиынтығы</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өзгермейтін</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жасушаның</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бөліну</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тәсілі</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Егер</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10 хромосома бар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митоз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арқылы</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бөлінсе</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осы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үдеріс</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нәтижиесінде</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әрқайсында</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10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хромосомасы</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бар 2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түзіледі</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Өсу</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кезінде</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өсімдік</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және</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жануарлардың</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барлық</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жасушалары</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да митоз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арқылы</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көбейеді</a:t>
            </a:r>
            <a:r>
              <a:rPr lang="ru-RU" sz="2800" b="0" cap="none" spc="0" dirty="0" smtClean="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ru-RU" sz="2800" b="0" cap="none" spc="0" dirty="0">
              <a:ln w="0">
                <a:solidFill>
                  <a:srgbClr val="003399"/>
                </a:solidFill>
              </a:ln>
              <a:solidFill>
                <a:srgbClr val="003399"/>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910" t="3083" r="1955" b="3984"/>
          <a:stretch/>
        </p:blipFill>
        <p:spPr>
          <a:xfrm>
            <a:off x="1479884" y="3705726"/>
            <a:ext cx="9011653" cy="2478506"/>
          </a:xfrm>
          <a:prstGeom prst="rect">
            <a:avLst/>
          </a:prstGeom>
          <a:ln>
            <a:noFill/>
          </a:ln>
          <a:effectLst>
            <a:softEdge rad="112500"/>
          </a:effectLst>
        </p:spPr>
      </p:pic>
      <p:sp>
        <p:nvSpPr>
          <p:cNvPr id="4" name="Прямоугольник 3"/>
          <p:cNvSpPr/>
          <p:nvPr/>
        </p:nvSpPr>
        <p:spPr>
          <a:xfrm>
            <a:off x="1576137" y="3833083"/>
            <a:ext cx="1118937" cy="305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765884" y="5197642"/>
            <a:ext cx="998621" cy="300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232358" y="3841789"/>
            <a:ext cx="854242" cy="297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8085221" y="5690937"/>
            <a:ext cx="1143000" cy="324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1108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F8F9"/>
        </a:solidFill>
        <a:effectLst/>
      </p:bgPr>
    </p:bg>
    <p:spTree>
      <p:nvGrpSpPr>
        <p:cNvPr id="1" name=""/>
        <p:cNvGrpSpPr/>
        <p:nvPr/>
      </p:nvGrpSpPr>
      <p:grpSpPr>
        <a:xfrm>
          <a:off x="0" y="0"/>
          <a:ext cx="0" cy="0"/>
          <a:chOff x="0" y="0"/>
          <a:chExt cx="0" cy="0"/>
        </a:xfrm>
      </p:grpSpPr>
      <p:sp>
        <p:nvSpPr>
          <p:cNvPr id="4" name="Прямоугольник 3"/>
          <p:cNvSpPr/>
          <p:nvPr/>
        </p:nvSpPr>
        <p:spPr>
          <a:xfrm>
            <a:off x="368300" y="392608"/>
            <a:ext cx="6429542" cy="6494085"/>
          </a:xfrm>
          <a:prstGeom prst="rect">
            <a:avLst/>
          </a:prstGeom>
          <a:noFill/>
        </p:spPr>
        <p:txBody>
          <a:bodyPr wrap="square" lIns="91440" tIns="45720" rIns="91440" bIns="45720">
            <a:spAutoFit/>
          </a:bodyPr>
          <a:lstStyle/>
          <a:p>
            <a:pPr algn="ctr"/>
            <a:r>
              <a:rPr lang="kk-KZ" sz="3200" b="1" dirty="0" smtClean="0">
                <a:ln w="0">
                  <a:solidFill>
                    <a:srgbClr val="9900CC"/>
                  </a:solidFill>
                </a:ln>
                <a:solidFill>
                  <a:srgbClr val="CC33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Мейоз- жас жасушада хромосома жиыны 2 есе азаятын, жасушаның бөліну тәсілі. Яғни бастапқы бір жасушадан хромосома жиыны 2 есе аз 4 жасуша түзіледі. Мейоз- жыныс жасушаларының – гаметалардың түзілу тәсілі. 10 хромосомасы бар жасуша мейоз жолымен бөлінсе, осы үдеріс нәтижиесінде әрқайсында 5 хромосомасы бар 4 жас жасуша түзіледі. </a:t>
            </a:r>
            <a:endParaRPr lang="ru-RU" sz="3200" b="1" dirty="0">
              <a:ln w="0">
                <a:solidFill>
                  <a:srgbClr val="9900CC"/>
                </a:solidFill>
              </a:ln>
              <a:solidFill>
                <a:srgbClr val="CC33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Рамка 4"/>
          <p:cNvSpPr/>
          <p:nvPr/>
        </p:nvSpPr>
        <p:spPr>
          <a:xfrm>
            <a:off x="0" y="0"/>
            <a:ext cx="12192000" cy="6858000"/>
          </a:xfrm>
          <a:prstGeom prst="frame">
            <a:avLst>
              <a:gd name="adj1" fmla="val 4352"/>
            </a:avLst>
          </a:prstGeom>
          <a:solidFill>
            <a:srgbClr val="CC3399"/>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accent1">
                  <a:lumMod val="75000"/>
                </a:schemeClr>
              </a:solidFill>
            </a:endParaRPr>
          </a:p>
        </p:txBody>
      </p:sp>
      <p:sp>
        <p:nvSpPr>
          <p:cNvPr id="14" name="Прямоугольник 13"/>
          <p:cNvSpPr/>
          <p:nvPr/>
        </p:nvSpPr>
        <p:spPr>
          <a:xfrm rot="20401741">
            <a:off x="7804686" y="4929835"/>
            <a:ext cx="1612900" cy="265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p:blipFill>
        <p:spPr>
          <a:xfrm>
            <a:off x="6797842" y="392608"/>
            <a:ext cx="4920916" cy="5719957"/>
          </a:xfrm>
          <a:prstGeom prst="rect">
            <a:avLst/>
          </a:prstGeom>
          <a:ln>
            <a:noFill/>
          </a:ln>
          <a:effectLst>
            <a:softEdge rad="112500"/>
          </a:effectLst>
        </p:spPr>
      </p:pic>
    </p:spTree>
    <p:extLst>
      <p:ext uri="{BB962C8B-B14F-4D97-AF65-F5344CB8AC3E}">
        <p14:creationId xmlns:p14="http://schemas.microsoft.com/office/powerpoint/2010/main" val="3686046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D7391"/>
        </a:solidFill>
        <a:effectLst/>
      </p:bgPr>
    </p:bg>
    <p:spTree>
      <p:nvGrpSpPr>
        <p:cNvPr id="1" name=""/>
        <p:cNvGrpSpPr/>
        <p:nvPr/>
      </p:nvGrpSpPr>
      <p:grpSpPr>
        <a:xfrm>
          <a:off x="0" y="0"/>
          <a:ext cx="0" cy="0"/>
          <a:chOff x="0" y="0"/>
          <a:chExt cx="0" cy="0"/>
        </a:xfrm>
      </p:grpSpPr>
      <p:sp>
        <p:nvSpPr>
          <p:cNvPr id="5" name="Рамка 4"/>
          <p:cNvSpPr/>
          <p:nvPr/>
        </p:nvSpPr>
        <p:spPr>
          <a:xfrm>
            <a:off x="0" y="0"/>
            <a:ext cx="12192000" cy="6858000"/>
          </a:xfrm>
          <a:prstGeom prst="frame">
            <a:avLst>
              <a:gd name="adj1" fmla="val 3241"/>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Прямоугольник 5"/>
          <p:cNvSpPr/>
          <p:nvPr/>
        </p:nvSpPr>
        <p:spPr>
          <a:xfrm>
            <a:off x="190499" y="366623"/>
            <a:ext cx="11732796" cy="2677656"/>
          </a:xfrm>
          <a:prstGeom prst="rect">
            <a:avLst/>
          </a:prstGeom>
          <a:noFill/>
        </p:spPr>
        <p:txBody>
          <a:bodyPr wrap="square" lIns="91440" tIns="45720" rIns="91440" bIns="45720">
            <a:spAutoFit/>
          </a:bodyPr>
          <a:lstStyle/>
          <a:p>
            <a:pPr algn="ctr"/>
            <a:r>
              <a:rPr lang="ru-RU" sz="2800" b="0" cap="none" spc="0" dirty="0" err="1" smtClean="0">
                <a:ln w="0">
                  <a:solidFill>
                    <a:srgbClr val="FFC000"/>
                  </a:solidFill>
                </a:ln>
                <a:solidFill>
                  <a:srgbClr val="FFFF00"/>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Ағзалардың</a:t>
            </a:r>
            <a:r>
              <a:rPr lang="ru-RU" sz="2800" b="0" cap="none" spc="0" dirty="0" smtClean="0">
                <a:ln w="0">
                  <a:solidFill>
                    <a:srgbClr val="FFC000"/>
                  </a:solidFill>
                </a:ln>
                <a:solidFill>
                  <a:srgbClr val="FFFF00"/>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FFC000"/>
                  </a:solidFill>
                </a:ln>
                <a:solidFill>
                  <a:srgbClr val="FFFF00"/>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көбею</a:t>
            </a:r>
            <a:r>
              <a:rPr lang="ru-RU" sz="2800" b="0" cap="none" spc="0" dirty="0" smtClean="0">
                <a:ln w="0">
                  <a:solidFill>
                    <a:srgbClr val="FFC000"/>
                  </a:solidFill>
                </a:ln>
                <a:solidFill>
                  <a:srgbClr val="FFFF00"/>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b="0" cap="none" spc="0" dirty="0" err="1" smtClean="0">
                <a:ln w="0">
                  <a:solidFill>
                    <a:srgbClr val="FFC000"/>
                  </a:solidFill>
                </a:ln>
                <a:solidFill>
                  <a:srgbClr val="FFFF00"/>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типтері</a:t>
            </a:r>
            <a:endParaRPr lang="ru-RU" sz="2800" b="0" cap="none" spc="0" dirty="0" smtClean="0">
              <a:ln w="0">
                <a:solidFill>
                  <a:srgbClr val="FFC000"/>
                </a:solidFill>
              </a:ln>
              <a:solidFill>
                <a:srgbClr val="FFFF00"/>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kk-KZ" sz="2800" dirty="0" smtClean="0">
                <a:ln w="0">
                  <a:solidFill>
                    <a:srgbClr val="FFC000"/>
                  </a:solidFill>
                </a:ln>
                <a:solidFill>
                  <a:srgbClr val="FFFF00"/>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Эукариоттарға көбею үшін жыныстық үдеріс тән: жаңа дара екі жыныс жасушасы – гаметалық, яғни аналық жұмыртқа жасушасы мен аталық сперматозоид қосылу нәтижиесінде түзіледі. Өсімдіктерде спермий түзіледі. Гаметалардың осылай қосылуын </a:t>
            </a:r>
            <a:r>
              <a:rPr lang="kk-KZ" sz="2800" dirty="0" smtClean="0">
                <a:ln w="0">
                  <a:solidFill>
                    <a:schemeClr val="bg1"/>
                  </a:solidFill>
                </a:ln>
                <a:solidFill>
                  <a:schemeClr val="bg1"/>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ұрықтану</a:t>
            </a:r>
            <a:r>
              <a:rPr lang="kk-KZ" sz="2800" dirty="0" smtClean="0">
                <a:ln w="0">
                  <a:solidFill>
                    <a:srgbClr val="FFC000"/>
                  </a:solidFill>
                </a:ln>
                <a:solidFill>
                  <a:srgbClr val="FFFF00"/>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деп аталады. Нәтижиесінде зигота – ұрықтанған жұмыртқа жасушасы түзіледі.  </a:t>
            </a:r>
            <a:endParaRPr lang="ru-RU" sz="2800" b="0" cap="none" spc="0" dirty="0">
              <a:ln w="0">
                <a:solidFill>
                  <a:srgbClr val="FFC000"/>
                </a:solidFill>
              </a:ln>
              <a:solidFill>
                <a:srgbClr val="FFFF00"/>
              </a:solidFill>
              <a:effectLst>
                <a:glow rad="63500">
                  <a:schemeClr val="accent2">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765884" y="5197642"/>
            <a:ext cx="998621" cy="300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232358" y="3841789"/>
            <a:ext cx="854242" cy="297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8085221" y="5690937"/>
            <a:ext cx="1143000" cy="324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13249" b="13142"/>
          <a:stretch/>
        </p:blipFill>
        <p:spPr>
          <a:xfrm>
            <a:off x="1195663" y="3097384"/>
            <a:ext cx="10073390" cy="3311551"/>
          </a:xfrm>
          <a:prstGeom prst="rect">
            <a:avLst/>
          </a:prstGeom>
          <a:ln>
            <a:noFill/>
          </a:ln>
          <a:effectLst>
            <a:softEdge rad="112500"/>
          </a:effectLst>
        </p:spPr>
      </p:pic>
      <p:sp>
        <p:nvSpPr>
          <p:cNvPr id="10" name="Прямоугольник 9"/>
          <p:cNvSpPr/>
          <p:nvPr/>
        </p:nvSpPr>
        <p:spPr>
          <a:xfrm>
            <a:off x="1687416" y="3094738"/>
            <a:ext cx="2976963" cy="400110"/>
          </a:xfrm>
          <a:prstGeom prst="rect">
            <a:avLst/>
          </a:prstGeom>
          <a:noFill/>
        </p:spPr>
        <p:txBody>
          <a:bodyPr wrap="square" lIns="91440" tIns="45720" rIns="91440" bIns="45720">
            <a:spAutoFit/>
          </a:bodyPr>
          <a:lstStyle/>
          <a:p>
            <a:pPr algn="ctr"/>
            <a:r>
              <a:rPr lang="ru-RU" sz="2000" b="1" cap="none" spc="0" dirty="0" err="1" smtClean="0">
                <a:ln w="0"/>
                <a:solidFill>
                  <a:schemeClr val="bg1"/>
                </a:solidFill>
                <a:effectLst>
                  <a:outerShdw blurRad="38100" dist="19050" dir="2700000" algn="tl" rotWithShape="0">
                    <a:schemeClr val="dk1">
                      <a:alpha val="40000"/>
                    </a:schemeClr>
                  </a:outerShdw>
                </a:effectLst>
              </a:rPr>
              <a:t>Жұмыртқа</a:t>
            </a:r>
            <a:r>
              <a:rPr lang="ru-RU" sz="2000" b="1" cap="none" spc="0" dirty="0" smtClean="0">
                <a:ln w="0"/>
                <a:solidFill>
                  <a:schemeClr val="bg1"/>
                </a:solidFill>
                <a:effectLst>
                  <a:outerShdw blurRad="38100" dist="19050" dir="2700000" algn="tl" rotWithShape="0">
                    <a:schemeClr val="dk1">
                      <a:alpha val="40000"/>
                    </a:schemeClr>
                  </a:outerShdw>
                </a:effectLst>
              </a:rPr>
              <a:t> </a:t>
            </a:r>
            <a:r>
              <a:rPr lang="ru-RU" sz="2000" b="1" cap="none" spc="0" dirty="0" err="1" smtClean="0">
                <a:ln w="0"/>
                <a:solidFill>
                  <a:schemeClr val="bg1"/>
                </a:solidFill>
                <a:effectLst>
                  <a:outerShdw blurRad="38100" dist="19050" dir="2700000" algn="tl" rotWithShape="0">
                    <a:schemeClr val="dk1">
                      <a:alpha val="40000"/>
                    </a:schemeClr>
                  </a:outerShdw>
                </a:effectLst>
              </a:rPr>
              <a:t>жасушасы</a:t>
            </a:r>
            <a:endParaRPr lang="ru-RU" sz="2000" b="1" cap="none" spc="0" dirty="0">
              <a:ln w="0"/>
              <a:solidFill>
                <a:schemeClr val="bg1"/>
              </a:solidFill>
              <a:effectLst>
                <a:outerShdw blurRad="38100" dist="19050" dir="2700000" algn="tl" rotWithShape="0">
                  <a:schemeClr val="dk1">
                    <a:alpha val="40000"/>
                  </a:schemeClr>
                </a:outerShdw>
              </a:effectLst>
            </a:endParaRPr>
          </a:p>
        </p:txBody>
      </p:sp>
      <p:sp>
        <p:nvSpPr>
          <p:cNvPr id="11" name="Прямоугольник 10"/>
          <p:cNvSpPr/>
          <p:nvPr/>
        </p:nvSpPr>
        <p:spPr>
          <a:xfrm>
            <a:off x="4371560" y="3142646"/>
            <a:ext cx="2976963" cy="400110"/>
          </a:xfrm>
          <a:prstGeom prst="rect">
            <a:avLst/>
          </a:prstGeom>
          <a:noFill/>
        </p:spPr>
        <p:txBody>
          <a:bodyPr wrap="square" lIns="91440" tIns="45720" rIns="91440" bIns="45720">
            <a:spAutoFit/>
          </a:bodyPr>
          <a:lstStyle/>
          <a:p>
            <a:pPr algn="ctr"/>
            <a:r>
              <a:rPr lang="ru-RU" sz="2000" b="1" cap="none" spc="0" dirty="0" smtClean="0">
                <a:ln w="0"/>
                <a:solidFill>
                  <a:schemeClr val="bg1"/>
                </a:solidFill>
                <a:effectLst>
                  <a:outerShdw blurRad="38100" dist="19050" dir="2700000" algn="tl" rotWithShape="0">
                    <a:schemeClr val="dk1">
                      <a:alpha val="40000"/>
                    </a:schemeClr>
                  </a:outerShdw>
                </a:effectLst>
              </a:rPr>
              <a:t>Сперматозоид</a:t>
            </a:r>
            <a:endParaRPr lang="ru-RU" sz="2000" b="1" cap="none" spc="0" dirty="0">
              <a:ln w="0"/>
              <a:solidFill>
                <a:schemeClr val="bg1"/>
              </a:solidFill>
              <a:effectLst>
                <a:outerShdw blurRad="38100" dist="19050" dir="2700000" algn="tl" rotWithShape="0">
                  <a:schemeClr val="dk1">
                    <a:alpha val="40000"/>
                  </a:schemeClr>
                </a:outerShdw>
              </a:effectLst>
            </a:endParaRPr>
          </a:p>
        </p:txBody>
      </p:sp>
      <p:sp>
        <p:nvSpPr>
          <p:cNvPr id="13" name="Прямоугольник 12"/>
          <p:cNvSpPr/>
          <p:nvPr/>
        </p:nvSpPr>
        <p:spPr>
          <a:xfrm>
            <a:off x="7840276" y="3060573"/>
            <a:ext cx="2976963" cy="400110"/>
          </a:xfrm>
          <a:prstGeom prst="rect">
            <a:avLst/>
          </a:prstGeom>
          <a:noFill/>
        </p:spPr>
        <p:txBody>
          <a:bodyPr wrap="square" lIns="91440" tIns="45720" rIns="91440" bIns="45720">
            <a:spAutoFit/>
          </a:bodyPr>
          <a:lstStyle/>
          <a:p>
            <a:pPr algn="ctr"/>
            <a:r>
              <a:rPr lang="kk-KZ" sz="2000" b="1" dirty="0" smtClean="0">
                <a:ln w="0"/>
                <a:solidFill>
                  <a:schemeClr val="bg1"/>
                </a:solidFill>
                <a:effectLst>
                  <a:outerShdw blurRad="38100" dist="19050" dir="2700000" algn="tl" rotWithShape="0">
                    <a:schemeClr val="dk1">
                      <a:alpha val="40000"/>
                    </a:schemeClr>
                  </a:outerShdw>
                </a:effectLst>
              </a:rPr>
              <a:t>Зигота</a:t>
            </a:r>
            <a:endParaRPr lang="ru-RU" sz="20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749982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585</Words>
  <Application>Microsoft Office PowerPoint</Application>
  <PresentationFormat>Произвольный</PresentationFormat>
  <Paragraphs>30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rs354</cp:lastModifiedBy>
  <cp:revision>96</cp:revision>
  <dcterms:created xsi:type="dcterms:W3CDTF">2020-03-29T11:08:43Z</dcterms:created>
  <dcterms:modified xsi:type="dcterms:W3CDTF">2020-04-19T20:11:36Z</dcterms:modified>
</cp:coreProperties>
</file>