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5"/>
  </p:notesMasterIdLst>
  <p:sldIdLst>
    <p:sldId id="496" r:id="rId2"/>
    <p:sldId id="497" r:id="rId3"/>
    <p:sldId id="486" r:id="rId4"/>
    <p:sldId id="453" r:id="rId5"/>
    <p:sldId id="455" r:id="rId6"/>
    <p:sldId id="298" r:id="rId7"/>
    <p:sldId id="450" r:id="rId8"/>
    <p:sldId id="451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5" r:id="rId17"/>
    <p:sldId id="452" r:id="rId18"/>
    <p:sldId id="301" r:id="rId19"/>
    <p:sldId id="469" r:id="rId20"/>
    <p:sldId id="303" r:id="rId21"/>
    <p:sldId id="304" r:id="rId22"/>
    <p:sldId id="471" r:id="rId23"/>
    <p:sldId id="473" r:id="rId24"/>
    <p:sldId id="474" r:id="rId25"/>
    <p:sldId id="470" r:id="rId26"/>
    <p:sldId id="475" r:id="rId27"/>
    <p:sldId id="476" r:id="rId28"/>
    <p:sldId id="477" r:id="rId29"/>
    <p:sldId id="494" r:id="rId30"/>
    <p:sldId id="495" r:id="rId31"/>
    <p:sldId id="483" r:id="rId32"/>
    <p:sldId id="484" r:id="rId33"/>
    <p:sldId id="478" r:id="rId34"/>
    <p:sldId id="479" r:id="rId35"/>
    <p:sldId id="480" r:id="rId36"/>
    <p:sldId id="481" r:id="rId37"/>
    <p:sldId id="482" r:id="rId38"/>
    <p:sldId id="489" r:id="rId39"/>
    <p:sldId id="490" r:id="rId40"/>
    <p:sldId id="491" r:id="rId41"/>
    <p:sldId id="492" r:id="rId42"/>
    <p:sldId id="493" r:id="rId43"/>
    <p:sldId id="408" r:id="rId4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CAF8C9-25C0-4663-8525-C21C64478CE0}">
          <p14:sldIdLst>
            <p14:sldId id="496"/>
            <p14:sldId id="497"/>
            <p14:sldId id="486"/>
            <p14:sldId id="453"/>
            <p14:sldId id="455"/>
            <p14:sldId id="298"/>
            <p14:sldId id="450"/>
            <p14:sldId id="451"/>
            <p14:sldId id="456"/>
            <p14:sldId id="457"/>
            <p14:sldId id="458"/>
            <p14:sldId id="459"/>
            <p14:sldId id="460"/>
            <p14:sldId id="461"/>
            <p14:sldId id="462"/>
            <p14:sldId id="465"/>
            <p14:sldId id="452"/>
            <p14:sldId id="301"/>
            <p14:sldId id="469"/>
            <p14:sldId id="303"/>
            <p14:sldId id="304"/>
            <p14:sldId id="471"/>
            <p14:sldId id="473"/>
            <p14:sldId id="474"/>
            <p14:sldId id="470"/>
            <p14:sldId id="475"/>
            <p14:sldId id="476"/>
            <p14:sldId id="477"/>
            <p14:sldId id="494"/>
            <p14:sldId id="495"/>
            <p14:sldId id="483"/>
            <p14:sldId id="484"/>
            <p14:sldId id="478"/>
            <p14:sldId id="479"/>
            <p14:sldId id="480"/>
            <p14:sldId id="481"/>
            <p14:sldId id="482"/>
            <p14:sldId id="489"/>
            <p14:sldId id="490"/>
            <p14:sldId id="491"/>
            <p14:sldId id="492"/>
            <p14:sldId id="493"/>
            <p14:sldId id="40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инара Мусина" initials="Д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E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13" autoAdjust="0"/>
    <p:restoredTop sz="97337" autoAdjust="0"/>
  </p:normalViewPr>
  <p:slideViewPr>
    <p:cSldViewPr>
      <p:cViewPr varScale="1">
        <p:scale>
          <a:sx n="68" d="100"/>
          <a:sy n="68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C9373-6D65-451D-B8FF-C5A1EFFA664C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CFE2F5C-67ED-4CCD-97E7-412CDCF7B1E2}">
      <dgm:prSet phldrT="[Текст]" custT="1"/>
      <dgm:spPr>
        <a:xfrm>
          <a:off x="2759" y="27815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err="1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оқушының</a:t>
          </a:r>
          <a:r>
            <a:rPr lang="ru-RU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жеке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тұлғасына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емес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іс-әрекетінің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нәтижесіне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/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ықпалына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ұсынылады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CCB69B17-75B9-4CDC-AA32-3B89711C5AF8}" type="parTrans" cxnId="{AADE6D23-0AC1-4430-BF70-E9D1A2B50BD5}">
      <dgm:prSet/>
      <dgm:spPr/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481C9D48-7850-4B42-9134-9E332296C3ED}" type="sibTrans" cxnId="{AADE6D23-0AC1-4430-BF70-E9D1A2B50BD5}">
      <dgm:prSet/>
      <dgm:spPr>
        <a:xfrm rot="5400000">
          <a:off x="-249478" y="744045"/>
          <a:ext cx="1113305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2A9BD4D1-E2BF-42A5-A2C8-95A2D786F4EB}">
      <dgm:prSet custT="1"/>
      <dgm:spPr>
        <a:xfrm>
          <a:off x="2759" y="1150947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нақты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бір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ақпараттарға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дәйектерге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мәліметтерге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негізделеді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(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сабақты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бақылау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есеп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беру,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сабақты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жоспарлау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және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т.б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.)</a:t>
          </a:r>
        </a:p>
      </dgm:t>
    </dgm:pt>
    <dgm:pt modelId="{1994099A-33CE-420B-BA62-A842975A41B6}" type="parTrans" cxnId="{88BF467F-D3DC-4E33-A8B0-DBA8039936FA}">
      <dgm:prSet/>
      <dgm:spPr/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62AFDE0C-E7FD-4729-A1E5-54BF7FEAF2FB}" type="sibTrans" cxnId="{88BF467F-D3DC-4E33-A8B0-DBA8039936FA}">
      <dgm:prSet/>
      <dgm:spPr>
        <a:xfrm rot="5400000">
          <a:off x="-249478" y="1867177"/>
          <a:ext cx="1113305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1645C5A7-F8C2-4004-8BF0-AE721FD79E73}">
      <dgm:prSet custT="1"/>
      <dgm:spPr>
        <a:xfrm>
          <a:off x="2759" y="2274078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субъективті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алдын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ала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болжамайды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(ярлык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ілу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баға қою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салыстыру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және 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т.б.)   </a:t>
          </a:r>
        </a:p>
      </dgm:t>
    </dgm:pt>
    <dgm:pt modelId="{A1ED9779-D998-41A2-A7FF-74B1683217BD}" type="parTrans" cxnId="{73C1B72D-BA85-4BA1-AF54-3314DA060298}">
      <dgm:prSet/>
      <dgm:spPr/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00073EA8-33A4-4861-B4D2-BA5E551A0D32}" type="sibTrans" cxnId="{73C1B72D-BA85-4BA1-AF54-3314DA060298}">
      <dgm:prSet/>
      <dgm:spPr>
        <a:xfrm>
          <a:off x="312087" y="2428742"/>
          <a:ext cx="1981860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98EB4118-7D14-49C6-86AE-5500CB362313}">
      <dgm:prSet custT="1"/>
      <dgm:spPr>
        <a:xfrm>
          <a:off x="1994445" y="1150947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қимыл, жағдай аяқталысымен нақты әрекетке байланысты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беріледі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DC0D474-C2E3-473C-91B0-D9C9701F8FCA}" type="parTrans" cxnId="{FD1A90AB-87E3-4C47-8348-23A88C17869B}">
      <dgm:prSet/>
      <dgm:spPr/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5997ECC7-75C3-44D9-A2B3-2249130ED1C2}" type="sibTrans" cxnId="{FD1A90AB-87E3-4C47-8348-23A88C17869B}">
      <dgm:prSet/>
      <dgm:spPr>
        <a:xfrm rot="16200000">
          <a:off x="1742207" y="744045"/>
          <a:ext cx="1113305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538286A8-1B3C-4D6C-B0C1-352CA500F34E}">
      <dgm:prSet custT="1"/>
      <dgm:spPr>
        <a:xfrm>
          <a:off x="1994445" y="27815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дайын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шешімдер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кеңестерді болжамай-ақ, ақпараттар, мәліметтер, бақылау нәтижелерін, ұсыныстарды береді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6F08CA42-A6D3-4391-BCFC-8D91076DE352}" type="parTrans" cxnId="{614D8774-5B88-4743-8858-67175CE1F0C3}">
      <dgm:prSet/>
      <dgm:spPr/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D50BCEF7-7455-4E2D-ABCB-1524348632A3}" type="sibTrans" cxnId="{614D8774-5B88-4743-8858-67175CE1F0C3}">
      <dgm:prSet/>
      <dgm:spPr>
        <a:xfrm>
          <a:off x="2303773" y="182479"/>
          <a:ext cx="1981860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9616A322-9782-4824-BFBB-E30E55F563AC}">
      <dgm:prSet custT="1"/>
      <dgm:spPr>
        <a:xfrm>
          <a:off x="3986132" y="27815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өз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қажеттілігі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мен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мүмкіндіктеріне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сүйене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отырып</a:t>
          </a:r>
          <a:r>
            <a:rPr lang="ru-RU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dirty="0" err="1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оқушының</a:t>
          </a:r>
          <a:r>
            <a:rPr lang="ru-RU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шешім</a:t>
          </a:r>
          <a:r>
            <a:rPr lang="ru-RU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қабылдауына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таңдау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беріледі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1BBAFDB-6DF2-4A89-A01D-B36D82BF50C1}" type="parTrans" cxnId="{989B6376-270B-4B76-96CC-5AC412116740}">
      <dgm:prSet/>
      <dgm:spPr/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701C2B9B-7A18-407D-8CAE-7059FC697AA0}" type="sibTrans" cxnId="{989B6376-270B-4B76-96CC-5AC412116740}">
      <dgm:prSet/>
      <dgm:spPr>
        <a:xfrm rot="5400000">
          <a:off x="3733894" y="744045"/>
          <a:ext cx="1113305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F8D7B9D4-289C-4E84-8815-B67414039A69}">
      <dgm:prSet custT="1"/>
      <dgm:spPr>
        <a:xfrm>
          <a:off x="3986132" y="1150947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err="1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оқушының</a:t>
          </a:r>
          <a:r>
            <a:rPr lang="ru-RU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қолдануына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пайдалы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болуы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мүмкін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ақпараттарды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қамту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қажет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20FD001D-E7D6-4DD3-B8F7-3DC9C5D5CBDE}" type="parTrans" cxnId="{1ED9F740-9E9D-424D-A5D3-03F7FDCC405A}">
      <dgm:prSet/>
      <dgm:spPr/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7B4F5E9E-9BE4-4948-8C88-B459DAA834F8}" type="sibTrans" cxnId="{1ED9F740-9E9D-424D-A5D3-03F7FDCC405A}">
      <dgm:prSet/>
      <dgm:spPr>
        <a:xfrm rot="5400000">
          <a:off x="3733894" y="1867177"/>
          <a:ext cx="1113305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1544EC54-0671-4AE2-BAD4-352E21488923}">
      <dgm:prSet custT="1"/>
      <dgm:spPr>
        <a:xfrm>
          <a:off x="3986132" y="2274078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тәжірибе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алмасуға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ынтымақтастыққа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мүмкіндік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беретін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ризашылықпен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аяқталады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2A3DA93-3815-4D65-9ED7-77FD05363D83}" type="parTrans" cxnId="{20A71D16-7AA5-4F7D-9B1F-CA10DF6223A4}">
      <dgm:prSet/>
      <dgm:spPr/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0A7606CE-83FC-4478-913D-A6D8E03EDEB3}" type="sibTrans" cxnId="{20A71D16-7AA5-4F7D-9B1F-CA10DF6223A4}">
      <dgm:prSet/>
      <dgm:spPr/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15BCC345-DE22-4337-A822-A69982F61E95}">
      <dgm:prSet custT="1"/>
      <dgm:spPr>
        <a:xfrm>
          <a:off x="1994445" y="2274078"/>
          <a:ext cx="1497508" cy="898505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err="1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оқушы</a:t>
          </a:r>
          <a:r>
            <a:rPr lang="ru-RU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әрекетінің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жақсы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жақтарына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сипаттама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беруден</a:t>
          </a:r>
          <a:r>
            <a:rPr lang="ru-RU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басталады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21772B6B-1445-42CB-BE92-944D8ADD3FBE}" type="parTrans" cxnId="{E5D5AC9B-8839-451F-87D2-BEA03920DD44}">
      <dgm:prSet/>
      <dgm:spPr/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EE319CDC-F108-4799-BBF0-A04452C9216D}" type="sibTrans" cxnId="{E5D5AC9B-8839-451F-87D2-BEA03920DD44}">
      <dgm:prSet/>
      <dgm:spPr>
        <a:xfrm rot="16200000">
          <a:off x="1742207" y="1867177"/>
          <a:ext cx="1113305" cy="134775"/>
        </a:xfr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1600">
            <a:latin typeface="Arial Narrow" pitchFamily="34" charset="0"/>
            <a:cs typeface="Arial" pitchFamily="34" charset="0"/>
          </a:endParaRPr>
        </a:p>
      </dgm:t>
    </dgm:pt>
    <dgm:pt modelId="{E128956E-ED9A-45E1-B754-27BA618494EA}" type="pres">
      <dgm:prSet presAssocID="{711C9373-6D65-451D-B8FF-C5A1EFFA664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84DD2D5-33FA-4500-9678-05567B427672}" type="pres">
      <dgm:prSet presAssocID="{7CFE2F5C-67ED-4CCD-97E7-412CDCF7B1E2}" presName="compNode" presStyleCnt="0"/>
      <dgm:spPr/>
    </dgm:pt>
    <dgm:pt modelId="{F4A5E137-8909-4D8A-8AE4-A1DA477DDFDB}" type="pres">
      <dgm:prSet presAssocID="{7CFE2F5C-67ED-4CCD-97E7-412CDCF7B1E2}" presName="dummyConnPt" presStyleCnt="0"/>
      <dgm:spPr/>
    </dgm:pt>
    <dgm:pt modelId="{99BE7088-94E4-4F6D-8DFF-F8C65A9B9D49}" type="pres">
      <dgm:prSet presAssocID="{7CFE2F5C-67ED-4CCD-97E7-412CDCF7B1E2}" presName="node" presStyleLbl="node1" presStyleIdx="0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619CE6A-3350-4181-BF6C-3BBB53B10441}" type="pres">
      <dgm:prSet presAssocID="{481C9D48-7850-4B42-9134-9E332296C3ED}" presName="sibTrans" presStyleLbl="bgSibTrans2D1" presStyleIdx="0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34C9E44-51B0-4A90-BF99-86831BFBEB43}" type="pres">
      <dgm:prSet presAssocID="{2A9BD4D1-E2BF-42A5-A2C8-95A2D786F4EB}" presName="compNode" presStyleCnt="0"/>
      <dgm:spPr/>
    </dgm:pt>
    <dgm:pt modelId="{E6267906-AA52-4E57-8705-BC0E3AF25FA3}" type="pres">
      <dgm:prSet presAssocID="{2A9BD4D1-E2BF-42A5-A2C8-95A2D786F4EB}" presName="dummyConnPt" presStyleCnt="0"/>
      <dgm:spPr/>
    </dgm:pt>
    <dgm:pt modelId="{7BD0EB5E-5049-42BD-B335-EDFC78E7EF9B}" type="pres">
      <dgm:prSet presAssocID="{2A9BD4D1-E2BF-42A5-A2C8-95A2D786F4EB}" presName="node" presStyleLbl="node1" presStyleIdx="1" presStyleCnt="9" custScaleX="11130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CE4A0DA-2DEB-4881-8DE7-2FF5206E3DFF}" type="pres">
      <dgm:prSet presAssocID="{62AFDE0C-E7FD-4729-A1E5-54BF7FEAF2FB}" presName="sibTrans" presStyleLbl="bgSibTrans2D1" presStyleIdx="1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624416C-98CC-4DF6-A797-4BF7C38202D5}" type="pres">
      <dgm:prSet presAssocID="{1645C5A7-F8C2-4004-8BF0-AE721FD79E73}" presName="compNode" presStyleCnt="0"/>
      <dgm:spPr/>
    </dgm:pt>
    <dgm:pt modelId="{6C824DAC-F5D1-45B8-910B-F062ADDA4208}" type="pres">
      <dgm:prSet presAssocID="{1645C5A7-F8C2-4004-8BF0-AE721FD79E73}" presName="dummyConnPt" presStyleCnt="0"/>
      <dgm:spPr/>
    </dgm:pt>
    <dgm:pt modelId="{5048B446-A649-4A9E-A1D4-83FEBCA8A454}" type="pres">
      <dgm:prSet presAssocID="{1645C5A7-F8C2-4004-8BF0-AE721FD79E73}" presName="node" presStyleLbl="node1" presStyleIdx="2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01A83DF-505B-4BAC-BED1-155E43C8FE72}" type="pres">
      <dgm:prSet presAssocID="{00073EA8-33A4-4861-B4D2-BA5E551A0D32}" presName="sibTrans" presStyleLbl="bgSibTrans2D1" presStyleIdx="2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2D43201-1B02-487B-970F-8836AD6BC2C8}" type="pres">
      <dgm:prSet presAssocID="{15BCC345-DE22-4337-A822-A69982F61E95}" presName="compNode" presStyleCnt="0"/>
      <dgm:spPr/>
    </dgm:pt>
    <dgm:pt modelId="{4DCAAB8D-3A56-4E31-8285-F40EC353E2EE}" type="pres">
      <dgm:prSet presAssocID="{15BCC345-DE22-4337-A822-A69982F61E95}" presName="dummyConnPt" presStyleCnt="0"/>
      <dgm:spPr/>
    </dgm:pt>
    <dgm:pt modelId="{8D415E78-74A8-4CE1-BED9-737BE1CA0828}" type="pres">
      <dgm:prSet presAssocID="{15BCC345-DE22-4337-A822-A69982F61E95}" presName="node" presStyleLbl="node1" presStyleIdx="3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5F04DB3-E984-4770-8E26-CA81A3BF8324}" type="pres">
      <dgm:prSet presAssocID="{EE319CDC-F108-4799-BBF0-A04452C9216D}" presName="sibTrans" presStyleLbl="bgSibTrans2D1" presStyleIdx="3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3A07AC9-FA7B-4AD2-9B8A-BA94FAB3850A}" type="pres">
      <dgm:prSet presAssocID="{98EB4118-7D14-49C6-86AE-5500CB362313}" presName="compNode" presStyleCnt="0"/>
      <dgm:spPr/>
    </dgm:pt>
    <dgm:pt modelId="{DCB3C118-1960-41A0-B502-550045A07D4B}" type="pres">
      <dgm:prSet presAssocID="{98EB4118-7D14-49C6-86AE-5500CB362313}" presName="dummyConnPt" presStyleCnt="0"/>
      <dgm:spPr/>
    </dgm:pt>
    <dgm:pt modelId="{4C208A5A-CC45-4FDA-A730-3177360C515A}" type="pres">
      <dgm:prSet presAssocID="{98EB4118-7D14-49C6-86AE-5500CB362313}" presName="node" presStyleLbl="node1" presStyleIdx="4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8ADC63C-0E5C-4580-9F8D-8A2047BE4644}" type="pres">
      <dgm:prSet presAssocID="{5997ECC7-75C3-44D9-A2B3-2249130ED1C2}" presName="sibTrans" presStyleLbl="bgSibTrans2D1" presStyleIdx="4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C2E733A-4F6A-4782-A8C2-C03F96EC68C5}" type="pres">
      <dgm:prSet presAssocID="{538286A8-1B3C-4D6C-B0C1-352CA500F34E}" presName="compNode" presStyleCnt="0"/>
      <dgm:spPr/>
    </dgm:pt>
    <dgm:pt modelId="{C64F664F-4741-48E0-8EA1-2ADF36FCE5DB}" type="pres">
      <dgm:prSet presAssocID="{538286A8-1B3C-4D6C-B0C1-352CA500F34E}" presName="dummyConnPt" presStyleCnt="0"/>
      <dgm:spPr/>
    </dgm:pt>
    <dgm:pt modelId="{83E82AA0-CF12-404F-AEA7-FC027D69AA4E}" type="pres">
      <dgm:prSet presAssocID="{538286A8-1B3C-4D6C-B0C1-352CA500F34E}" presName="node" presStyleLbl="node1" presStyleIdx="5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5E47595-3BFC-4F45-AC59-B2053533FE3D}" type="pres">
      <dgm:prSet presAssocID="{D50BCEF7-7455-4E2D-ABCB-1524348632A3}" presName="sibTrans" presStyleLbl="bgSibTrans2D1" presStyleIdx="5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B6D7E15-6ABD-43F0-BB25-9CB761429692}" type="pres">
      <dgm:prSet presAssocID="{9616A322-9782-4824-BFBB-E30E55F563AC}" presName="compNode" presStyleCnt="0"/>
      <dgm:spPr/>
    </dgm:pt>
    <dgm:pt modelId="{A8AE3476-24AB-44FA-80A2-1D114551DFEF}" type="pres">
      <dgm:prSet presAssocID="{9616A322-9782-4824-BFBB-E30E55F563AC}" presName="dummyConnPt" presStyleCnt="0"/>
      <dgm:spPr/>
    </dgm:pt>
    <dgm:pt modelId="{03F4B196-B062-4C69-9740-093158F2961E}" type="pres">
      <dgm:prSet presAssocID="{9616A322-9782-4824-BFBB-E30E55F563AC}" presName="node" presStyleLbl="node1" presStyleIdx="6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52F65B6-3170-4A42-A644-E291C3776C07}" type="pres">
      <dgm:prSet presAssocID="{701C2B9B-7A18-407D-8CAE-7059FC697AA0}" presName="sibTrans" presStyleLbl="bgSibTrans2D1" presStyleIdx="6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ACF2661-3611-4CFB-BA1E-ED0479C2FD51}" type="pres">
      <dgm:prSet presAssocID="{F8D7B9D4-289C-4E84-8815-B67414039A69}" presName="compNode" presStyleCnt="0"/>
      <dgm:spPr/>
    </dgm:pt>
    <dgm:pt modelId="{4DB81FFF-AAE5-4AE2-A066-01A46E5C5B08}" type="pres">
      <dgm:prSet presAssocID="{F8D7B9D4-289C-4E84-8815-B67414039A69}" presName="dummyConnPt" presStyleCnt="0"/>
      <dgm:spPr/>
    </dgm:pt>
    <dgm:pt modelId="{F957AD85-B2A0-4135-B41C-5B309199A390}" type="pres">
      <dgm:prSet presAssocID="{F8D7B9D4-289C-4E84-8815-B67414039A69}" presName="node" presStyleLbl="node1" presStyleIdx="7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989B676-4A1D-4D60-B587-37B9DD345750}" type="pres">
      <dgm:prSet presAssocID="{7B4F5E9E-9BE4-4948-8C88-B459DAA834F8}" presName="sibTrans" presStyleLbl="bgSibTrans2D1" presStyleIdx="7" presStyleCnt="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53049C2-8912-4CE4-96CD-344B027E41B4}" type="pres">
      <dgm:prSet presAssocID="{1544EC54-0671-4AE2-BAD4-352E21488923}" presName="compNode" presStyleCnt="0"/>
      <dgm:spPr/>
    </dgm:pt>
    <dgm:pt modelId="{747E157F-05E0-4EC8-AFC3-314612B11017}" type="pres">
      <dgm:prSet presAssocID="{1544EC54-0671-4AE2-BAD4-352E21488923}" presName="dummyConnPt" presStyleCnt="0"/>
      <dgm:spPr/>
    </dgm:pt>
    <dgm:pt modelId="{9B5E5C33-4D6D-4566-A3FE-9F4E8068B1AC}" type="pres">
      <dgm:prSet presAssocID="{1544EC54-0671-4AE2-BAD4-352E21488923}" presName="node" presStyleLbl="node1" presStyleIdx="8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EBE4B22D-A4C1-47A9-A990-4E309827CCFE}" type="presOf" srcId="{711C9373-6D65-451D-B8FF-C5A1EFFA664C}" destId="{E128956E-ED9A-45E1-B754-27BA618494EA}" srcOrd="0" destOrd="0" presId="urn:microsoft.com/office/officeart/2005/8/layout/bProcess4"/>
    <dgm:cxn modelId="{F6D89651-2CB0-4861-8D5A-63948C309D16}" type="presOf" srcId="{5997ECC7-75C3-44D9-A2B3-2249130ED1C2}" destId="{68ADC63C-0E5C-4580-9F8D-8A2047BE4644}" srcOrd="0" destOrd="0" presId="urn:microsoft.com/office/officeart/2005/8/layout/bProcess4"/>
    <dgm:cxn modelId="{20A71D16-7AA5-4F7D-9B1F-CA10DF6223A4}" srcId="{711C9373-6D65-451D-B8FF-C5A1EFFA664C}" destId="{1544EC54-0671-4AE2-BAD4-352E21488923}" srcOrd="8" destOrd="0" parTransId="{A2A3DA93-3815-4D65-9ED7-77FD05363D83}" sibTransId="{0A7606CE-83FC-4478-913D-A6D8E03EDEB3}"/>
    <dgm:cxn modelId="{C9E71B39-3A03-4941-BC03-5AA5CD923EDD}" type="presOf" srcId="{1544EC54-0671-4AE2-BAD4-352E21488923}" destId="{9B5E5C33-4D6D-4566-A3FE-9F4E8068B1AC}" srcOrd="0" destOrd="0" presId="urn:microsoft.com/office/officeart/2005/8/layout/bProcess4"/>
    <dgm:cxn modelId="{1ED9F740-9E9D-424D-A5D3-03F7FDCC405A}" srcId="{711C9373-6D65-451D-B8FF-C5A1EFFA664C}" destId="{F8D7B9D4-289C-4E84-8815-B67414039A69}" srcOrd="7" destOrd="0" parTransId="{20FD001D-E7D6-4DD3-B8F7-3DC9C5D5CBDE}" sibTransId="{7B4F5E9E-9BE4-4948-8C88-B459DAA834F8}"/>
    <dgm:cxn modelId="{D6636548-A5BC-41ED-B161-2D60C88ED040}" type="presOf" srcId="{2A9BD4D1-E2BF-42A5-A2C8-95A2D786F4EB}" destId="{7BD0EB5E-5049-42BD-B335-EDFC78E7EF9B}" srcOrd="0" destOrd="0" presId="urn:microsoft.com/office/officeart/2005/8/layout/bProcess4"/>
    <dgm:cxn modelId="{5CE547EE-04F5-431A-A31F-759A51C8407B}" type="presOf" srcId="{7CFE2F5C-67ED-4CCD-97E7-412CDCF7B1E2}" destId="{99BE7088-94E4-4F6D-8DFF-F8C65A9B9D49}" srcOrd="0" destOrd="0" presId="urn:microsoft.com/office/officeart/2005/8/layout/bProcess4"/>
    <dgm:cxn modelId="{D04EA974-9C89-4C04-9258-3E5F9D3F1EA6}" type="presOf" srcId="{98EB4118-7D14-49C6-86AE-5500CB362313}" destId="{4C208A5A-CC45-4FDA-A730-3177360C515A}" srcOrd="0" destOrd="0" presId="urn:microsoft.com/office/officeart/2005/8/layout/bProcess4"/>
    <dgm:cxn modelId="{78BD767A-6B4B-4025-A7A6-BEDEE82C6F37}" type="presOf" srcId="{1645C5A7-F8C2-4004-8BF0-AE721FD79E73}" destId="{5048B446-A649-4A9E-A1D4-83FEBCA8A454}" srcOrd="0" destOrd="0" presId="urn:microsoft.com/office/officeart/2005/8/layout/bProcess4"/>
    <dgm:cxn modelId="{3297B25B-1214-4AFB-8D1A-ADC55AA13025}" type="presOf" srcId="{538286A8-1B3C-4D6C-B0C1-352CA500F34E}" destId="{83E82AA0-CF12-404F-AEA7-FC027D69AA4E}" srcOrd="0" destOrd="0" presId="urn:microsoft.com/office/officeart/2005/8/layout/bProcess4"/>
    <dgm:cxn modelId="{989B6376-270B-4B76-96CC-5AC412116740}" srcId="{711C9373-6D65-451D-B8FF-C5A1EFFA664C}" destId="{9616A322-9782-4824-BFBB-E30E55F563AC}" srcOrd="6" destOrd="0" parTransId="{D1BBAFDB-6DF2-4A89-A01D-B36D82BF50C1}" sibTransId="{701C2B9B-7A18-407D-8CAE-7059FC697AA0}"/>
    <dgm:cxn modelId="{88BF467F-D3DC-4E33-A8B0-DBA8039936FA}" srcId="{711C9373-6D65-451D-B8FF-C5A1EFFA664C}" destId="{2A9BD4D1-E2BF-42A5-A2C8-95A2D786F4EB}" srcOrd="1" destOrd="0" parTransId="{1994099A-33CE-420B-BA62-A842975A41B6}" sibTransId="{62AFDE0C-E7FD-4729-A1E5-54BF7FEAF2FB}"/>
    <dgm:cxn modelId="{FD1A90AB-87E3-4C47-8348-23A88C17869B}" srcId="{711C9373-6D65-451D-B8FF-C5A1EFFA664C}" destId="{98EB4118-7D14-49C6-86AE-5500CB362313}" srcOrd="4" destOrd="0" parTransId="{FDC0D474-C2E3-473C-91B0-D9C9701F8FCA}" sibTransId="{5997ECC7-75C3-44D9-A2B3-2249130ED1C2}"/>
    <dgm:cxn modelId="{7EBFB2B9-9425-499E-A730-DFC38F7127A1}" type="presOf" srcId="{F8D7B9D4-289C-4E84-8815-B67414039A69}" destId="{F957AD85-B2A0-4135-B41C-5B309199A390}" srcOrd="0" destOrd="0" presId="urn:microsoft.com/office/officeart/2005/8/layout/bProcess4"/>
    <dgm:cxn modelId="{E5D5AC9B-8839-451F-87D2-BEA03920DD44}" srcId="{711C9373-6D65-451D-B8FF-C5A1EFFA664C}" destId="{15BCC345-DE22-4337-A822-A69982F61E95}" srcOrd="3" destOrd="0" parTransId="{21772B6B-1445-42CB-BE92-944D8ADD3FBE}" sibTransId="{EE319CDC-F108-4799-BBF0-A04452C9216D}"/>
    <dgm:cxn modelId="{4C0D574E-4AA3-4559-B124-405E3E0BCF81}" type="presOf" srcId="{9616A322-9782-4824-BFBB-E30E55F563AC}" destId="{03F4B196-B062-4C69-9740-093158F2961E}" srcOrd="0" destOrd="0" presId="urn:microsoft.com/office/officeart/2005/8/layout/bProcess4"/>
    <dgm:cxn modelId="{5ED1D656-9B7B-4378-8876-23013BAD0E90}" type="presOf" srcId="{62AFDE0C-E7FD-4729-A1E5-54BF7FEAF2FB}" destId="{8CE4A0DA-2DEB-4881-8DE7-2FF5206E3DFF}" srcOrd="0" destOrd="0" presId="urn:microsoft.com/office/officeart/2005/8/layout/bProcess4"/>
    <dgm:cxn modelId="{842BE1FE-1347-432A-8D2B-5A2032677F9A}" type="presOf" srcId="{15BCC345-DE22-4337-A822-A69982F61E95}" destId="{8D415E78-74A8-4CE1-BED9-737BE1CA0828}" srcOrd="0" destOrd="0" presId="urn:microsoft.com/office/officeart/2005/8/layout/bProcess4"/>
    <dgm:cxn modelId="{B9AE33E0-A897-4DD3-ABEA-6C333B572485}" type="presOf" srcId="{7B4F5E9E-9BE4-4948-8C88-B459DAA834F8}" destId="{9989B676-4A1D-4D60-B587-37B9DD345750}" srcOrd="0" destOrd="0" presId="urn:microsoft.com/office/officeart/2005/8/layout/bProcess4"/>
    <dgm:cxn modelId="{9A3B2CFE-11DD-4715-9AC8-45B334F04F28}" type="presOf" srcId="{D50BCEF7-7455-4E2D-ABCB-1524348632A3}" destId="{75E47595-3BFC-4F45-AC59-B2053533FE3D}" srcOrd="0" destOrd="0" presId="urn:microsoft.com/office/officeart/2005/8/layout/bProcess4"/>
    <dgm:cxn modelId="{73C1B72D-BA85-4BA1-AF54-3314DA060298}" srcId="{711C9373-6D65-451D-B8FF-C5A1EFFA664C}" destId="{1645C5A7-F8C2-4004-8BF0-AE721FD79E73}" srcOrd="2" destOrd="0" parTransId="{A1ED9779-D998-41A2-A7FF-74B1683217BD}" sibTransId="{00073EA8-33A4-4861-B4D2-BA5E551A0D32}"/>
    <dgm:cxn modelId="{CA567D63-7153-4661-8328-49AAA80FD8D9}" type="presOf" srcId="{481C9D48-7850-4B42-9134-9E332296C3ED}" destId="{0619CE6A-3350-4181-BF6C-3BBB53B10441}" srcOrd="0" destOrd="0" presId="urn:microsoft.com/office/officeart/2005/8/layout/bProcess4"/>
    <dgm:cxn modelId="{F05B9F6F-D701-4C04-946A-D0C72FCDE800}" type="presOf" srcId="{EE319CDC-F108-4799-BBF0-A04452C9216D}" destId="{95F04DB3-E984-4770-8E26-CA81A3BF8324}" srcOrd="0" destOrd="0" presId="urn:microsoft.com/office/officeart/2005/8/layout/bProcess4"/>
    <dgm:cxn modelId="{AADE6D23-0AC1-4430-BF70-E9D1A2B50BD5}" srcId="{711C9373-6D65-451D-B8FF-C5A1EFFA664C}" destId="{7CFE2F5C-67ED-4CCD-97E7-412CDCF7B1E2}" srcOrd="0" destOrd="0" parTransId="{CCB69B17-75B9-4CDC-AA32-3B89711C5AF8}" sibTransId="{481C9D48-7850-4B42-9134-9E332296C3ED}"/>
    <dgm:cxn modelId="{EE0B93CF-7AD4-41F6-A240-53DE365C3343}" type="presOf" srcId="{00073EA8-33A4-4861-B4D2-BA5E551A0D32}" destId="{601A83DF-505B-4BAC-BED1-155E43C8FE72}" srcOrd="0" destOrd="0" presId="urn:microsoft.com/office/officeart/2005/8/layout/bProcess4"/>
    <dgm:cxn modelId="{614D8774-5B88-4743-8858-67175CE1F0C3}" srcId="{711C9373-6D65-451D-B8FF-C5A1EFFA664C}" destId="{538286A8-1B3C-4D6C-B0C1-352CA500F34E}" srcOrd="5" destOrd="0" parTransId="{6F08CA42-A6D3-4391-BCFC-8D91076DE352}" sibTransId="{D50BCEF7-7455-4E2D-ABCB-1524348632A3}"/>
    <dgm:cxn modelId="{DCDE0FC5-651F-4BFC-93C8-DEC6FB3FA6D6}" type="presOf" srcId="{701C2B9B-7A18-407D-8CAE-7059FC697AA0}" destId="{752F65B6-3170-4A42-A644-E291C3776C07}" srcOrd="0" destOrd="0" presId="urn:microsoft.com/office/officeart/2005/8/layout/bProcess4"/>
    <dgm:cxn modelId="{EB47239B-0C17-4973-B1F0-ED16817FA8DF}" type="presParOf" srcId="{E128956E-ED9A-45E1-B754-27BA618494EA}" destId="{284DD2D5-33FA-4500-9678-05567B427672}" srcOrd="0" destOrd="0" presId="urn:microsoft.com/office/officeart/2005/8/layout/bProcess4"/>
    <dgm:cxn modelId="{2C287812-CFB0-487D-BB90-7DC93BF593C5}" type="presParOf" srcId="{284DD2D5-33FA-4500-9678-05567B427672}" destId="{F4A5E137-8909-4D8A-8AE4-A1DA477DDFDB}" srcOrd="0" destOrd="0" presId="urn:microsoft.com/office/officeart/2005/8/layout/bProcess4"/>
    <dgm:cxn modelId="{67A70315-0FBF-4BC1-BBEA-9EE174452223}" type="presParOf" srcId="{284DD2D5-33FA-4500-9678-05567B427672}" destId="{99BE7088-94E4-4F6D-8DFF-F8C65A9B9D49}" srcOrd="1" destOrd="0" presId="urn:microsoft.com/office/officeart/2005/8/layout/bProcess4"/>
    <dgm:cxn modelId="{86E78531-4F96-430F-A06B-90FC63414102}" type="presParOf" srcId="{E128956E-ED9A-45E1-B754-27BA618494EA}" destId="{0619CE6A-3350-4181-BF6C-3BBB53B10441}" srcOrd="1" destOrd="0" presId="urn:microsoft.com/office/officeart/2005/8/layout/bProcess4"/>
    <dgm:cxn modelId="{3B8ED687-7CB3-461B-8FA3-2A24DA76A0DE}" type="presParOf" srcId="{E128956E-ED9A-45E1-B754-27BA618494EA}" destId="{134C9E44-51B0-4A90-BF99-86831BFBEB43}" srcOrd="2" destOrd="0" presId="urn:microsoft.com/office/officeart/2005/8/layout/bProcess4"/>
    <dgm:cxn modelId="{2B7058D6-ADDC-4F4D-9472-35F4E1D0D3F2}" type="presParOf" srcId="{134C9E44-51B0-4A90-BF99-86831BFBEB43}" destId="{E6267906-AA52-4E57-8705-BC0E3AF25FA3}" srcOrd="0" destOrd="0" presId="urn:microsoft.com/office/officeart/2005/8/layout/bProcess4"/>
    <dgm:cxn modelId="{CBC328C7-44A4-4016-A57A-1DC1DB7E7607}" type="presParOf" srcId="{134C9E44-51B0-4A90-BF99-86831BFBEB43}" destId="{7BD0EB5E-5049-42BD-B335-EDFC78E7EF9B}" srcOrd="1" destOrd="0" presId="urn:microsoft.com/office/officeart/2005/8/layout/bProcess4"/>
    <dgm:cxn modelId="{3E614861-4A71-4E08-8EB5-5026C5CBAECC}" type="presParOf" srcId="{E128956E-ED9A-45E1-B754-27BA618494EA}" destId="{8CE4A0DA-2DEB-4881-8DE7-2FF5206E3DFF}" srcOrd="3" destOrd="0" presId="urn:microsoft.com/office/officeart/2005/8/layout/bProcess4"/>
    <dgm:cxn modelId="{DCAF5101-7BE7-4947-83DB-25289E0220C8}" type="presParOf" srcId="{E128956E-ED9A-45E1-B754-27BA618494EA}" destId="{6624416C-98CC-4DF6-A797-4BF7C38202D5}" srcOrd="4" destOrd="0" presId="urn:microsoft.com/office/officeart/2005/8/layout/bProcess4"/>
    <dgm:cxn modelId="{50E6A08B-3D33-429D-A60F-D1FA7A9F7FB8}" type="presParOf" srcId="{6624416C-98CC-4DF6-A797-4BF7C38202D5}" destId="{6C824DAC-F5D1-45B8-910B-F062ADDA4208}" srcOrd="0" destOrd="0" presId="urn:microsoft.com/office/officeart/2005/8/layout/bProcess4"/>
    <dgm:cxn modelId="{1D6FC45A-48CB-4BBF-A8B2-40C19A06F8B2}" type="presParOf" srcId="{6624416C-98CC-4DF6-A797-4BF7C38202D5}" destId="{5048B446-A649-4A9E-A1D4-83FEBCA8A454}" srcOrd="1" destOrd="0" presId="urn:microsoft.com/office/officeart/2005/8/layout/bProcess4"/>
    <dgm:cxn modelId="{950E37F6-C83E-4893-94BA-6D0B11CFD76C}" type="presParOf" srcId="{E128956E-ED9A-45E1-B754-27BA618494EA}" destId="{601A83DF-505B-4BAC-BED1-155E43C8FE72}" srcOrd="5" destOrd="0" presId="urn:microsoft.com/office/officeart/2005/8/layout/bProcess4"/>
    <dgm:cxn modelId="{5CE7FB50-99D0-4844-A4C4-E578EB934B93}" type="presParOf" srcId="{E128956E-ED9A-45E1-B754-27BA618494EA}" destId="{32D43201-1B02-487B-970F-8836AD6BC2C8}" srcOrd="6" destOrd="0" presId="urn:microsoft.com/office/officeart/2005/8/layout/bProcess4"/>
    <dgm:cxn modelId="{6AA87BF9-571E-43AF-AAE7-498BE4339A54}" type="presParOf" srcId="{32D43201-1B02-487B-970F-8836AD6BC2C8}" destId="{4DCAAB8D-3A56-4E31-8285-F40EC353E2EE}" srcOrd="0" destOrd="0" presId="urn:microsoft.com/office/officeart/2005/8/layout/bProcess4"/>
    <dgm:cxn modelId="{450DC3E3-5D9E-4BD3-95DA-B50B3886ED9D}" type="presParOf" srcId="{32D43201-1B02-487B-970F-8836AD6BC2C8}" destId="{8D415E78-74A8-4CE1-BED9-737BE1CA0828}" srcOrd="1" destOrd="0" presId="urn:microsoft.com/office/officeart/2005/8/layout/bProcess4"/>
    <dgm:cxn modelId="{643A774F-4AE2-468A-8F46-2BD2476EC2B9}" type="presParOf" srcId="{E128956E-ED9A-45E1-B754-27BA618494EA}" destId="{95F04DB3-E984-4770-8E26-CA81A3BF8324}" srcOrd="7" destOrd="0" presId="urn:microsoft.com/office/officeart/2005/8/layout/bProcess4"/>
    <dgm:cxn modelId="{158A83FE-99C1-4055-8882-F52342BA83CA}" type="presParOf" srcId="{E128956E-ED9A-45E1-B754-27BA618494EA}" destId="{63A07AC9-FA7B-4AD2-9B8A-BA94FAB3850A}" srcOrd="8" destOrd="0" presId="urn:microsoft.com/office/officeart/2005/8/layout/bProcess4"/>
    <dgm:cxn modelId="{F113DDB0-9484-494F-956C-2AFA2FE091A3}" type="presParOf" srcId="{63A07AC9-FA7B-4AD2-9B8A-BA94FAB3850A}" destId="{DCB3C118-1960-41A0-B502-550045A07D4B}" srcOrd="0" destOrd="0" presId="urn:microsoft.com/office/officeart/2005/8/layout/bProcess4"/>
    <dgm:cxn modelId="{629531EC-E485-4D04-8C13-04D06B0C2301}" type="presParOf" srcId="{63A07AC9-FA7B-4AD2-9B8A-BA94FAB3850A}" destId="{4C208A5A-CC45-4FDA-A730-3177360C515A}" srcOrd="1" destOrd="0" presId="urn:microsoft.com/office/officeart/2005/8/layout/bProcess4"/>
    <dgm:cxn modelId="{EF8F5006-603E-4189-8B9F-B445F803E72E}" type="presParOf" srcId="{E128956E-ED9A-45E1-B754-27BA618494EA}" destId="{68ADC63C-0E5C-4580-9F8D-8A2047BE4644}" srcOrd="9" destOrd="0" presId="urn:microsoft.com/office/officeart/2005/8/layout/bProcess4"/>
    <dgm:cxn modelId="{D4D3BED2-0B87-45B5-AC66-77BD41F7367F}" type="presParOf" srcId="{E128956E-ED9A-45E1-B754-27BA618494EA}" destId="{5C2E733A-4F6A-4782-A8C2-C03F96EC68C5}" srcOrd="10" destOrd="0" presId="urn:microsoft.com/office/officeart/2005/8/layout/bProcess4"/>
    <dgm:cxn modelId="{46C4D72B-9617-4959-9893-AF4EFA6815AD}" type="presParOf" srcId="{5C2E733A-4F6A-4782-A8C2-C03F96EC68C5}" destId="{C64F664F-4741-48E0-8EA1-2ADF36FCE5DB}" srcOrd="0" destOrd="0" presId="urn:microsoft.com/office/officeart/2005/8/layout/bProcess4"/>
    <dgm:cxn modelId="{E268CCA1-29E0-4A94-B22F-BE43F615F66F}" type="presParOf" srcId="{5C2E733A-4F6A-4782-A8C2-C03F96EC68C5}" destId="{83E82AA0-CF12-404F-AEA7-FC027D69AA4E}" srcOrd="1" destOrd="0" presId="urn:microsoft.com/office/officeart/2005/8/layout/bProcess4"/>
    <dgm:cxn modelId="{4451D1B9-94FA-427D-9BE4-26E87BBE58FA}" type="presParOf" srcId="{E128956E-ED9A-45E1-B754-27BA618494EA}" destId="{75E47595-3BFC-4F45-AC59-B2053533FE3D}" srcOrd="11" destOrd="0" presId="urn:microsoft.com/office/officeart/2005/8/layout/bProcess4"/>
    <dgm:cxn modelId="{051E903E-EEC3-4969-AAD9-6A1F941F905C}" type="presParOf" srcId="{E128956E-ED9A-45E1-B754-27BA618494EA}" destId="{BB6D7E15-6ABD-43F0-BB25-9CB761429692}" srcOrd="12" destOrd="0" presId="urn:microsoft.com/office/officeart/2005/8/layout/bProcess4"/>
    <dgm:cxn modelId="{6121F7AE-C893-4897-8073-764614ED33F5}" type="presParOf" srcId="{BB6D7E15-6ABD-43F0-BB25-9CB761429692}" destId="{A8AE3476-24AB-44FA-80A2-1D114551DFEF}" srcOrd="0" destOrd="0" presId="urn:microsoft.com/office/officeart/2005/8/layout/bProcess4"/>
    <dgm:cxn modelId="{C12A38DC-3214-4BD7-8AC8-A7A19CB74939}" type="presParOf" srcId="{BB6D7E15-6ABD-43F0-BB25-9CB761429692}" destId="{03F4B196-B062-4C69-9740-093158F2961E}" srcOrd="1" destOrd="0" presId="urn:microsoft.com/office/officeart/2005/8/layout/bProcess4"/>
    <dgm:cxn modelId="{5EF77AD0-D9F9-456C-A61F-851D972C01D3}" type="presParOf" srcId="{E128956E-ED9A-45E1-B754-27BA618494EA}" destId="{752F65B6-3170-4A42-A644-E291C3776C07}" srcOrd="13" destOrd="0" presId="urn:microsoft.com/office/officeart/2005/8/layout/bProcess4"/>
    <dgm:cxn modelId="{ADBDE7E8-61C7-46AE-9110-D997CF2EADB9}" type="presParOf" srcId="{E128956E-ED9A-45E1-B754-27BA618494EA}" destId="{9ACF2661-3611-4CFB-BA1E-ED0479C2FD51}" srcOrd="14" destOrd="0" presId="urn:microsoft.com/office/officeart/2005/8/layout/bProcess4"/>
    <dgm:cxn modelId="{1CD4879B-D5DC-4984-8AC4-B577F95CD59F}" type="presParOf" srcId="{9ACF2661-3611-4CFB-BA1E-ED0479C2FD51}" destId="{4DB81FFF-AAE5-4AE2-A066-01A46E5C5B08}" srcOrd="0" destOrd="0" presId="urn:microsoft.com/office/officeart/2005/8/layout/bProcess4"/>
    <dgm:cxn modelId="{9B567F08-7E4C-4158-B2D3-17F5AD584B2D}" type="presParOf" srcId="{9ACF2661-3611-4CFB-BA1E-ED0479C2FD51}" destId="{F957AD85-B2A0-4135-B41C-5B309199A390}" srcOrd="1" destOrd="0" presId="urn:microsoft.com/office/officeart/2005/8/layout/bProcess4"/>
    <dgm:cxn modelId="{01E3C677-8D1D-49D6-A651-E2FE4CEBEFC5}" type="presParOf" srcId="{E128956E-ED9A-45E1-B754-27BA618494EA}" destId="{9989B676-4A1D-4D60-B587-37B9DD345750}" srcOrd="15" destOrd="0" presId="urn:microsoft.com/office/officeart/2005/8/layout/bProcess4"/>
    <dgm:cxn modelId="{CE703644-3D84-4C8B-85CD-7D63E6DDA74D}" type="presParOf" srcId="{E128956E-ED9A-45E1-B754-27BA618494EA}" destId="{453049C2-8912-4CE4-96CD-344B027E41B4}" srcOrd="16" destOrd="0" presId="urn:microsoft.com/office/officeart/2005/8/layout/bProcess4"/>
    <dgm:cxn modelId="{A327EA8C-9EFD-4D03-98B6-D1A753D4885C}" type="presParOf" srcId="{453049C2-8912-4CE4-96CD-344B027E41B4}" destId="{747E157F-05E0-4EC8-AFC3-314612B11017}" srcOrd="0" destOrd="0" presId="urn:microsoft.com/office/officeart/2005/8/layout/bProcess4"/>
    <dgm:cxn modelId="{DE70763C-1859-4260-80C3-F707F600A310}" type="presParOf" srcId="{453049C2-8912-4CE4-96CD-344B027E41B4}" destId="{9B5E5C33-4D6D-4566-A3FE-9F4E8068B1A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896B4-5A15-4DA5-825F-855B39D92A7E}" type="doc">
      <dgm:prSet loTypeId="urn:microsoft.com/office/officeart/2005/8/layout/process1" loCatId="process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F1BE435-A085-47ED-80B3-3D6C63080A67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Үнемі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сындарды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конструктивті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байланысты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жүзеге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асырып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отырыңыз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оқушыларды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жұмысын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бір-бірінің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жұмысын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бағалай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алуға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дағдыландырыңыз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«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Дұрыс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емес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Шындыққа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жанаспайды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сияқты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сөздерді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қолданудан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аулақ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болыңыз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Нақты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дұрыс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емес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әрі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қарай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жұмысты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қалай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жақсартуға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болатыны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туралы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түсіндіріңіз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DC65B-DD22-4D5F-A845-39778E395385}" type="parTrans" cxnId="{BECC69FD-795E-4CAC-832F-0D71363BC150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A187EB90-FD4C-4DE0-A9B2-D6642E0A6644}" type="sibTrans" cxnId="{BECC69FD-795E-4CAC-832F-0D71363BC150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1E9935BA-B141-4A3E-A57D-9A72F4ABEAC5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Әуелі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жұмыстың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дұрыс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еместігіне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емес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жақсы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жағына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пікіріңізді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білдіріңіз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Кемшілікті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қалай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жоюға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болатыны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жайлы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қалыптастырушы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бағалауды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өткізуді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қалай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жетілдіруге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болатыны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туралы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ұсыныс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беріңіз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1373F003-C3CF-4A24-BC6E-3A81B6AE338A}" type="parTrans" cxnId="{525B9A87-3FB7-4DB5-9AD5-4D1F5BF4B27A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DAB742D0-DCC0-489F-8C94-922A659AFF79}" type="sibTrans" cxnId="{525B9A87-3FB7-4DB5-9AD5-4D1F5BF4B27A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DA3889B0-42A1-4553-A0E5-AA34503954E6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Сынаудан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кекесіннен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күлкі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етуден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тұратын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жағымсыз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пікірлер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беруден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аулақ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болыңыз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оқушының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жеке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тұлғасының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намысына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тиюі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мүмкін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algn="ctr">
            <a:lnSpc>
              <a:spcPct val="150000"/>
            </a:lnSpc>
          </a:pP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E04E7-5BA9-4B1C-96C3-139CFC4AC623}" type="parTrans" cxnId="{3B55CC6A-4EDC-4AD9-A739-257C4C11DC0C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082F3606-9FE5-4FA4-AC82-941FC2587C60}" type="sibTrans" cxnId="{3B55CC6A-4EDC-4AD9-A739-257C4C11DC0C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AF0A0C40-5605-417C-BD12-EC438ADBB6CF}" type="pres">
      <dgm:prSet presAssocID="{729896B4-5A15-4DA5-825F-855B39D92A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A41ECB-D3FE-41B0-9313-C6880FC0A56C}" type="pres">
      <dgm:prSet presAssocID="{0F1BE435-A085-47ED-80B3-3D6C63080A67}" presName="node" presStyleLbl="node1" presStyleIdx="0" presStyleCnt="3" custScaleX="158595" custScaleY="123122" custLinFactNeighborX="7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CBCE6-EB1E-4D9C-8722-B710439E2BDF}" type="pres">
      <dgm:prSet presAssocID="{A187EB90-FD4C-4DE0-A9B2-D6642E0A664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012B948-CBB7-4805-9662-48FE690BCDCB}" type="pres">
      <dgm:prSet presAssocID="{A187EB90-FD4C-4DE0-A9B2-D6642E0A664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88295A0-DA9B-4044-83C2-654D4DD7BD73}" type="pres">
      <dgm:prSet presAssocID="{1E9935BA-B141-4A3E-A57D-9A72F4ABEAC5}" presName="node" presStyleLbl="node1" presStyleIdx="1" presStyleCnt="3" custScaleX="128872" custScaleY="12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034DF-1CE7-48B2-B168-EA64459D37DD}" type="pres">
      <dgm:prSet presAssocID="{DAB742D0-DCC0-489F-8C94-922A659AFF7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24E545D-996A-411E-B11A-6CA9B70D8A47}" type="pres">
      <dgm:prSet presAssocID="{DAB742D0-DCC0-489F-8C94-922A659AFF7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F1642CA-6550-47EB-8E8D-DD97A06684E1}" type="pres">
      <dgm:prSet presAssocID="{DA3889B0-42A1-4553-A0E5-AA34503954E6}" presName="node" presStyleLbl="node1" presStyleIdx="2" presStyleCnt="3" custScaleX="123378" custScaleY="123122" custLinFactNeighborX="-27927" custLinFactNeighborY="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5B9A87-3FB7-4DB5-9AD5-4D1F5BF4B27A}" srcId="{729896B4-5A15-4DA5-825F-855B39D92A7E}" destId="{1E9935BA-B141-4A3E-A57D-9A72F4ABEAC5}" srcOrd="1" destOrd="0" parTransId="{1373F003-C3CF-4A24-BC6E-3A81B6AE338A}" sibTransId="{DAB742D0-DCC0-489F-8C94-922A659AFF79}"/>
    <dgm:cxn modelId="{3714C416-9FBB-40D0-8100-6D2D7AD31714}" type="presOf" srcId="{1E9935BA-B141-4A3E-A57D-9A72F4ABEAC5}" destId="{788295A0-DA9B-4044-83C2-654D4DD7BD73}" srcOrd="0" destOrd="0" presId="urn:microsoft.com/office/officeart/2005/8/layout/process1"/>
    <dgm:cxn modelId="{DF308EA3-BAC4-4176-B293-5EC1CF145E7B}" type="presOf" srcId="{DAB742D0-DCC0-489F-8C94-922A659AFF79}" destId="{C40034DF-1CE7-48B2-B168-EA64459D37DD}" srcOrd="0" destOrd="0" presId="urn:microsoft.com/office/officeart/2005/8/layout/process1"/>
    <dgm:cxn modelId="{F4E6F022-7A99-4B68-B463-1676512DE46E}" type="presOf" srcId="{0F1BE435-A085-47ED-80B3-3D6C63080A67}" destId="{04A41ECB-D3FE-41B0-9313-C6880FC0A56C}" srcOrd="0" destOrd="0" presId="urn:microsoft.com/office/officeart/2005/8/layout/process1"/>
    <dgm:cxn modelId="{ABB3E587-76E4-4ADD-A25D-5B6FD2DAD75E}" type="presOf" srcId="{729896B4-5A15-4DA5-825F-855B39D92A7E}" destId="{AF0A0C40-5605-417C-BD12-EC438ADBB6CF}" srcOrd="0" destOrd="0" presId="urn:microsoft.com/office/officeart/2005/8/layout/process1"/>
    <dgm:cxn modelId="{3B55CC6A-4EDC-4AD9-A739-257C4C11DC0C}" srcId="{729896B4-5A15-4DA5-825F-855B39D92A7E}" destId="{DA3889B0-42A1-4553-A0E5-AA34503954E6}" srcOrd="2" destOrd="0" parTransId="{E6FE04E7-5BA9-4B1C-96C3-139CFC4AC623}" sibTransId="{082F3606-9FE5-4FA4-AC82-941FC2587C60}"/>
    <dgm:cxn modelId="{E069986B-4AC2-48C1-8316-75D8387864E1}" type="presOf" srcId="{DAB742D0-DCC0-489F-8C94-922A659AFF79}" destId="{124E545D-996A-411E-B11A-6CA9B70D8A47}" srcOrd="1" destOrd="0" presId="urn:microsoft.com/office/officeart/2005/8/layout/process1"/>
    <dgm:cxn modelId="{BECC69FD-795E-4CAC-832F-0D71363BC150}" srcId="{729896B4-5A15-4DA5-825F-855B39D92A7E}" destId="{0F1BE435-A085-47ED-80B3-3D6C63080A67}" srcOrd="0" destOrd="0" parTransId="{679DC65B-DD22-4D5F-A845-39778E395385}" sibTransId="{A187EB90-FD4C-4DE0-A9B2-D6642E0A6644}"/>
    <dgm:cxn modelId="{CEDC95A4-66F4-4D4A-A63C-C7D18CF2FE8C}" type="presOf" srcId="{DA3889B0-42A1-4553-A0E5-AA34503954E6}" destId="{9F1642CA-6550-47EB-8E8D-DD97A06684E1}" srcOrd="0" destOrd="0" presId="urn:microsoft.com/office/officeart/2005/8/layout/process1"/>
    <dgm:cxn modelId="{6A5B6B87-1566-46F2-B23F-1201CD84A886}" type="presOf" srcId="{A187EB90-FD4C-4DE0-A9B2-D6642E0A6644}" destId="{DE0CBCE6-EB1E-4D9C-8722-B710439E2BDF}" srcOrd="0" destOrd="0" presId="urn:microsoft.com/office/officeart/2005/8/layout/process1"/>
    <dgm:cxn modelId="{F255BE7F-A845-4802-9150-8FDB95BA09C5}" type="presOf" srcId="{A187EB90-FD4C-4DE0-A9B2-D6642E0A6644}" destId="{F012B948-CBB7-4805-9662-48FE690BCDCB}" srcOrd="1" destOrd="0" presId="urn:microsoft.com/office/officeart/2005/8/layout/process1"/>
    <dgm:cxn modelId="{B275F25D-AE4E-4D1F-9DDB-3D31EEF49FA5}" type="presParOf" srcId="{AF0A0C40-5605-417C-BD12-EC438ADBB6CF}" destId="{04A41ECB-D3FE-41B0-9313-C6880FC0A56C}" srcOrd="0" destOrd="0" presId="urn:microsoft.com/office/officeart/2005/8/layout/process1"/>
    <dgm:cxn modelId="{1F4F138B-4C66-48B4-A943-FA7E45281E09}" type="presParOf" srcId="{AF0A0C40-5605-417C-BD12-EC438ADBB6CF}" destId="{DE0CBCE6-EB1E-4D9C-8722-B710439E2BDF}" srcOrd="1" destOrd="0" presId="urn:microsoft.com/office/officeart/2005/8/layout/process1"/>
    <dgm:cxn modelId="{15DA55B6-8D87-4346-829D-988636ABE580}" type="presParOf" srcId="{DE0CBCE6-EB1E-4D9C-8722-B710439E2BDF}" destId="{F012B948-CBB7-4805-9662-48FE690BCDCB}" srcOrd="0" destOrd="0" presId="urn:microsoft.com/office/officeart/2005/8/layout/process1"/>
    <dgm:cxn modelId="{1D48437E-2462-4584-8C4D-FE92F98D2CE6}" type="presParOf" srcId="{AF0A0C40-5605-417C-BD12-EC438ADBB6CF}" destId="{788295A0-DA9B-4044-83C2-654D4DD7BD73}" srcOrd="2" destOrd="0" presId="urn:microsoft.com/office/officeart/2005/8/layout/process1"/>
    <dgm:cxn modelId="{AB84C009-E65B-4609-840D-062012C63F91}" type="presParOf" srcId="{AF0A0C40-5605-417C-BD12-EC438ADBB6CF}" destId="{C40034DF-1CE7-48B2-B168-EA64459D37DD}" srcOrd="3" destOrd="0" presId="urn:microsoft.com/office/officeart/2005/8/layout/process1"/>
    <dgm:cxn modelId="{CD63CBFC-64D0-4A0B-90A4-20161858054D}" type="presParOf" srcId="{C40034DF-1CE7-48B2-B168-EA64459D37DD}" destId="{124E545D-996A-411E-B11A-6CA9B70D8A47}" srcOrd="0" destOrd="0" presId="urn:microsoft.com/office/officeart/2005/8/layout/process1"/>
    <dgm:cxn modelId="{4CA0EA65-8410-454D-B8F8-64C1067ABD6C}" type="presParOf" srcId="{AF0A0C40-5605-417C-BD12-EC438ADBB6CF}" destId="{9F1642CA-6550-47EB-8E8D-DD97A06684E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9CE6A-3350-4181-BF6C-3BBB53B10441}">
      <dsp:nvSpPr>
        <dsp:cNvPr id="0" name=""/>
        <dsp:cNvSpPr/>
      </dsp:nvSpPr>
      <dsp:spPr>
        <a:xfrm rot="5400000">
          <a:off x="-107520" y="1023061"/>
          <a:ext cx="1596711" cy="192712"/>
        </a:xfrm>
        <a:prstGeom prst="rect">
          <a:avLst/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E7088-94E4-4F6D-8DFF-F8C65A9B9D49}">
      <dsp:nvSpPr>
        <dsp:cNvPr id="0" name=""/>
        <dsp:cNvSpPr/>
      </dsp:nvSpPr>
      <dsp:spPr>
        <a:xfrm>
          <a:off x="257970" y="1351"/>
          <a:ext cx="2141253" cy="128475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оқушының</a:t>
          </a:r>
          <a:r>
            <a:rPr lang="ru-RU" sz="14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жеке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тұлғасына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емес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іс-әрекетінің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нәтижесіне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/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ықпалына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ұсынылады</a:t>
          </a:r>
          <a:endParaRPr lang="ru-RU" sz="14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95599" y="38980"/>
        <a:ext cx="2065995" cy="1209494"/>
      </dsp:txXfrm>
    </dsp:sp>
    <dsp:sp modelId="{8CE4A0DA-2DEB-4881-8DE7-2FF5206E3DFF}">
      <dsp:nvSpPr>
        <dsp:cNvPr id="0" name=""/>
        <dsp:cNvSpPr/>
      </dsp:nvSpPr>
      <dsp:spPr>
        <a:xfrm rot="5400000">
          <a:off x="-107520" y="2629001"/>
          <a:ext cx="1596711" cy="192712"/>
        </a:xfrm>
        <a:prstGeom prst="rect">
          <a:avLst/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0EB5E-5049-42BD-B335-EDFC78E7EF9B}">
      <dsp:nvSpPr>
        <dsp:cNvPr id="0" name=""/>
        <dsp:cNvSpPr/>
      </dsp:nvSpPr>
      <dsp:spPr>
        <a:xfrm>
          <a:off x="136914" y="1607291"/>
          <a:ext cx="2383365" cy="128475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нақты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бір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ақпараттарға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дәйектерге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мәліметтерге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негізделеді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(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сабақты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бақылау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есеп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беру,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сабақты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жоспарлау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және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т.б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.)</a:t>
          </a:r>
        </a:p>
      </dsp:txBody>
      <dsp:txXfrm>
        <a:off x="174543" y="1644920"/>
        <a:ext cx="2308107" cy="1209494"/>
      </dsp:txXfrm>
    </dsp:sp>
    <dsp:sp modelId="{601A83DF-505B-4BAC-BED1-155E43C8FE72}">
      <dsp:nvSpPr>
        <dsp:cNvPr id="0" name=""/>
        <dsp:cNvSpPr/>
      </dsp:nvSpPr>
      <dsp:spPr>
        <a:xfrm>
          <a:off x="695449" y="3431971"/>
          <a:ext cx="2959694" cy="192712"/>
        </a:xfrm>
        <a:prstGeom prst="rect">
          <a:avLst/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8B446-A649-4A9E-A1D4-83FEBCA8A454}">
      <dsp:nvSpPr>
        <dsp:cNvPr id="0" name=""/>
        <dsp:cNvSpPr/>
      </dsp:nvSpPr>
      <dsp:spPr>
        <a:xfrm>
          <a:off x="257970" y="3213232"/>
          <a:ext cx="2141253" cy="128475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субъективті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алдын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ала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болжамайды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(ярлык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ілу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баға қою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салыстыру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және 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т.б.)   </a:t>
          </a:r>
        </a:p>
      </dsp:txBody>
      <dsp:txXfrm>
        <a:off x="295599" y="3250861"/>
        <a:ext cx="2065995" cy="1209494"/>
      </dsp:txXfrm>
    </dsp:sp>
    <dsp:sp modelId="{95F04DB3-E984-4770-8E26-CA81A3BF8324}">
      <dsp:nvSpPr>
        <dsp:cNvPr id="0" name=""/>
        <dsp:cNvSpPr/>
      </dsp:nvSpPr>
      <dsp:spPr>
        <a:xfrm rot="16200000">
          <a:off x="2861402" y="2629001"/>
          <a:ext cx="1596711" cy="192712"/>
        </a:xfrm>
        <a:prstGeom prst="rect">
          <a:avLst/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15E78-74A8-4CE1-BED9-737BE1CA0828}">
      <dsp:nvSpPr>
        <dsp:cNvPr id="0" name=""/>
        <dsp:cNvSpPr/>
      </dsp:nvSpPr>
      <dsp:spPr>
        <a:xfrm>
          <a:off x="3226893" y="3213232"/>
          <a:ext cx="2141253" cy="128475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оқушы</a:t>
          </a:r>
          <a:r>
            <a:rPr lang="ru-RU" sz="14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әрекетінің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жақсы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жақтарына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сипаттама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беруден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басталады</a:t>
          </a:r>
          <a:endParaRPr lang="ru-RU" sz="14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264522" y="3250861"/>
        <a:ext cx="2065995" cy="1209494"/>
      </dsp:txXfrm>
    </dsp:sp>
    <dsp:sp modelId="{68ADC63C-0E5C-4580-9F8D-8A2047BE4644}">
      <dsp:nvSpPr>
        <dsp:cNvPr id="0" name=""/>
        <dsp:cNvSpPr/>
      </dsp:nvSpPr>
      <dsp:spPr>
        <a:xfrm rot="16200000">
          <a:off x="2861402" y="1023061"/>
          <a:ext cx="1596711" cy="192712"/>
        </a:xfrm>
        <a:prstGeom prst="rect">
          <a:avLst/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08A5A-CC45-4FDA-A730-3177360C515A}">
      <dsp:nvSpPr>
        <dsp:cNvPr id="0" name=""/>
        <dsp:cNvSpPr/>
      </dsp:nvSpPr>
      <dsp:spPr>
        <a:xfrm>
          <a:off x="3226893" y="1607291"/>
          <a:ext cx="2141253" cy="128475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қимыл, жағдай аяқталысымен нақты әрекетке байланысты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беріледі</a:t>
          </a:r>
          <a:endParaRPr lang="ru-RU" sz="14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264522" y="1644920"/>
        <a:ext cx="2065995" cy="1209494"/>
      </dsp:txXfrm>
    </dsp:sp>
    <dsp:sp modelId="{75E47595-3BFC-4F45-AC59-B2053533FE3D}">
      <dsp:nvSpPr>
        <dsp:cNvPr id="0" name=""/>
        <dsp:cNvSpPr/>
      </dsp:nvSpPr>
      <dsp:spPr>
        <a:xfrm>
          <a:off x="3664372" y="220091"/>
          <a:ext cx="2838638" cy="192712"/>
        </a:xfrm>
        <a:prstGeom prst="rect">
          <a:avLst/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82AA0-CF12-404F-AEA7-FC027D69AA4E}">
      <dsp:nvSpPr>
        <dsp:cNvPr id="0" name=""/>
        <dsp:cNvSpPr/>
      </dsp:nvSpPr>
      <dsp:spPr>
        <a:xfrm>
          <a:off x="3226893" y="1351"/>
          <a:ext cx="2141253" cy="128475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дайын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шешімдер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кеңестерді болжамай-ақ, ақпараттар, мәліметтер, бақылау нәтижелерін, ұсыныстарды береді</a:t>
          </a:r>
          <a:endParaRPr lang="ru-RU" sz="14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264522" y="38980"/>
        <a:ext cx="2065995" cy="1209494"/>
      </dsp:txXfrm>
    </dsp:sp>
    <dsp:sp modelId="{752F65B6-3170-4A42-A644-E291C3776C07}">
      <dsp:nvSpPr>
        <dsp:cNvPr id="0" name=""/>
        <dsp:cNvSpPr/>
      </dsp:nvSpPr>
      <dsp:spPr>
        <a:xfrm rot="5400000">
          <a:off x="5709269" y="1023061"/>
          <a:ext cx="1596711" cy="192712"/>
        </a:xfrm>
        <a:prstGeom prst="rect">
          <a:avLst/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4B196-B062-4C69-9740-093158F2961E}">
      <dsp:nvSpPr>
        <dsp:cNvPr id="0" name=""/>
        <dsp:cNvSpPr/>
      </dsp:nvSpPr>
      <dsp:spPr>
        <a:xfrm>
          <a:off x="6074760" y="1351"/>
          <a:ext cx="2141253" cy="128475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өз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қажеттілігі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мен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мүмкіндіктеріне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сүйене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отырып</a:t>
          </a:r>
          <a:r>
            <a:rPr lang="ru-RU" sz="14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kern="1200" dirty="0" err="1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оқушының</a:t>
          </a:r>
          <a:r>
            <a:rPr lang="ru-RU" sz="14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шешім</a:t>
          </a:r>
          <a:r>
            <a:rPr lang="ru-RU" sz="14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қабылдауына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таңдау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беріледі</a:t>
          </a:r>
          <a:endParaRPr lang="ru-RU" sz="14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6112389" y="38980"/>
        <a:ext cx="2065995" cy="1209494"/>
      </dsp:txXfrm>
    </dsp:sp>
    <dsp:sp modelId="{9989B676-4A1D-4D60-B587-37B9DD345750}">
      <dsp:nvSpPr>
        <dsp:cNvPr id="0" name=""/>
        <dsp:cNvSpPr/>
      </dsp:nvSpPr>
      <dsp:spPr>
        <a:xfrm rot="5400000">
          <a:off x="5709269" y="2629001"/>
          <a:ext cx="1596711" cy="192712"/>
        </a:xfrm>
        <a:prstGeom prst="rect">
          <a:avLst/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7AD85-B2A0-4135-B41C-5B309199A390}">
      <dsp:nvSpPr>
        <dsp:cNvPr id="0" name=""/>
        <dsp:cNvSpPr/>
      </dsp:nvSpPr>
      <dsp:spPr>
        <a:xfrm>
          <a:off x="6074760" y="1607291"/>
          <a:ext cx="2141253" cy="128475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оқушының</a:t>
          </a:r>
          <a:r>
            <a:rPr lang="ru-RU" sz="14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қолдануына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пайдалы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болуы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мүмкін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ақпараттарды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қамту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қажет</a:t>
          </a:r>
          <a:endParaRPr lang="ru-RU" sz="14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6112389" y="1644920"/>
        <a:ext cx="2065995" cy="1209494"/>
      </dsp:txXfrm>
    </dsp:sp>
    <dsp:sp modelId="{9B5E5C33-4D6D-4566-A3FE-9F4E8068B1AC}">
      <dsp:nvSpPr>
        <dsp:cNvPr id="0" name=""/>
        <dsp:cNvSpPr/>
      </dsp:nvSpPr>
      <dsp:spPr>
        <a:xfrm>
          <a:off x="6074760" y="3213232"/>
          <a:ext cx="2141253" cy="128475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тәжірибе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алмасуға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ынтымақтастыққа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мүмкіндік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беретін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ризашылықпен</a:t>
          </a:r>
          <a:r>
            <a:rPr lang="ru-RU" sz="14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400" kern="1200" dirty="0" err="1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аяқталады</a:t>
          </a:r>
          <a:endParaRPr lang="ru-RU" sz="14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6112389" y="3250861"/>
        <a:ext cx="2065995" cy="1209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41ECB-D3FE-41B0-9313-C6880FC0A56C}">
      <dsp:nvSpPr>
        <dsp:cNvPr id="0" name=""/>
        <dsp:cNvSpPr/>
      </dsp:nvSpPr>
      <dsp:spPr>
        <a:xfrm>
          <a:off x="58021" y="0"/>
          <a:ext cx="2891989" cy="4680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Үнемі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сындарды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конструктивті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байланысты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жүзеге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асырып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отырыңыз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оқушыларды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жұмысын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бір-бірінің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жұмысын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бағалай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алуға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дағдыландырыңыз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«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Дұрыс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емес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Шындыққа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жанаспайды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сияқты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сөздерді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қолданудан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аулақ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болыңыз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Нақты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дұрыс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емес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әрі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қарай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жұмысты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қалай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жақсартуға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болатыны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туралы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түсіндіріңіз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724" y="84703"/>
        <a:ext cx="2722583" cy="4511114"/>
      </dsp:txXfrm>
    </dsp:sp>
    <dsp:sp modelId="{DE0CBCE6-EB1E-4D9C-8722-B710439E2BDF}">
      <dsp:nvSpPr>
        <dsp:cNvPr id="0" name=""/>
        <dsp:cNvSpPr/>
      </dsp:nvSpPr>
      <dsp:spPr>
        <a:xfrm>
          <a:off x="3119594" y="2114145"/>
          <a:ext cx="359514" cy="452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Arial Narrow" pitchFamily="34" charset="0"/>
          </a:endParaRPr>
        </a:p>
      </dsp:txBody>
      <dsp:txXfrm>
        <a:off x="3119594" y="2204591"/>
        <a:ext cx="251660" cy="271337"/>
      </dsp:txXfrm>
    </dsp:sp>
    <dsp:sp modelId="{788295A0-DA9B-4044-83C2-654D4DD7BD73}">
      <dsp:nvSpPr>
        <dsp:cNvPr id="0" name=""/>
        <dsp:cNvSpPr/>
      </dsp:nvSpPr>
      <dsp:spPr>
        <a:xfrm>
          <a:off x="3628341" y="0"/>
          <a:ext cx="2349989" cy="46805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Әуелі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жұмыстың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дұрыс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еместігіне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емес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жақсы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жағына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пікіріңізді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білдіріңіз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Кемшілікті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қалай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жоюға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болатыны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жайлы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қалыптастырушы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бағалауды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өткізуді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қалай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жетілдіруге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болатыны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туралы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ұсыныс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беріңіз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3697170" y="68829"/>
        <a:ext cx="2212331" cy="4542862"/>
      </dsp:txXfrm>
    </dsp:sp>
    <dsp:sp modelId="{C40034DF-1CE7-48B2-B168-EA64459D37DD}">
      <dsp:nvSpPr>
        <dsp:cNvPr id="0" name=""/>
        <dsp:cNvSpPr/>
      </dsp:nvSpPr>
      <dsp:spPr>
        <a:xfrm>
          <a:off x="6109756" y="2114145"/>
          <a:ext cx="278622" cy="452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Arial Narrow" pitchFamily="34" charset="0"/>
          </a:endParaRPr>
        </a:p>
      </dsp:txBody>
      <dsp:txXfrm>
        <a:off x="6109756" y="2204591"/>
        <a:ext cx="195035" cy="271337"/>
      </dsp:txXfrm>
    </dsp:sp>
    <dsp:sp modelId="{9F1642CA-6550-47EB-8E8D-DD97A06684E1}">
      <dsp:nvSpPr>
        <dsp:cNvPr id="0" name=""/>
        <dsp:cNvSpPr/>
      </dsp:nvSpPr>
      <dsp:spPr>
        <a:xfrm>
          <a:off x="6504032" y="0"/>
          <a:ext cx="2249805" cy="4680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Сынаудан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кекесіннен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күлкі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етуден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тұратын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жағымсыз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пікірлер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беруден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аулақ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болыңыз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оқушының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жеке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тұлғасының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намысына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тиюі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мүмкін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69927" y="65895"/>
        <a:ext cx="2118015" cy="4548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4A14D-B7A2-4F27-9040-819A99E348D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BE369-06F0-4186-BEDC-8D760CAD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k-KZ" altLang="en-US" dirty="0">
                <a:latin typeface="Arial" panose="020B0604020202020204" pitchFamily="34" charset="0"/>
              </a:rPr>
              <a:t>ОҚУ ПИРАМИДАСЫ</a:t>
            </a:r>
          </a:p>
          <a:p>
            <a:r>
              <a:rPr lang="kk-KZ" altLang="en-US" dirty="0">
                <a:latin typeface="Arial" panose="020B0604020202020204" pitchFamily="34" charset="0"/>
              </a:rPr>
              <a:t>Оқушылардың есте сақтау қабілеттерінің орташа көрсеткіштері.</a:t>
            </a:r>
          </a:p>
          <a:p>
            <a:r>
              <a:rPr lang="kk-KZ" altLang="en-US" dirty="0">
                <a:latin typeface="Arial" panose="020B0604020202020204" pitchFamily="34" charset="0"/>
              </a:rPr>
              <a:t>ЛЕКЦИЯ, ОҚУ, АУДИО-ВИЗУАЛЬДЫ АҚПАРАТ, КӨРСЕТУ, ТАЛҚЫЛАУ, ПРАКТИКА, БАСҚАЛАРДЫ ОҚЫТУ.</a:t>
            </a:r>
          </a:p>
          <a:p>
            <a:r>
              <a:rPr lang="kk-KZ" altLang="en-US" dirty="0">
                <a:latin typeface="Arial" panose="020B0604020202020204" pitchFamily="34" charset="0"/>
              </a:rPr>
              <a:t>Құлақ, көз, дауыс, түйсіктер.</a:t>
            </a:r>
          </a:p>
          <a:p>
            <a:r>
              <a:rPr lang="kk-KZ" altLang="en-US" dirty="0">
                <a:latin typeface="Arial" panose="020B0604020202020204" pitchFamily="34" charset="0"/>
              </a:rPr>
              <a:t>Оқуды қолдану. Ақпарат алу.</a:t>
            </a:r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3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00C3-B692-4568-B2A2-96452D64D0A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5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00C3-B692-4568-B2A2-96452D64D0A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7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00C3-B692-4568-B2A2-96452D64D0A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1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Активити - </a:t>
            </a:r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704661-A5F8-49F1-AB9E-718867477035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865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EA67F2-4455-425E-BA62-BD1D4683DDD6}" type="slidenum">
              <a:rPr lang="ru-RU" altLang="ru-RU" smtClean="0">
                <a:latin typeface="Calibri" panose="020F0502020204030204" pitchFamily="34" charset="0"/>
              </a:rPr>
              <a:pPr/>
              <a:t>29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3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337329-ADCD-4DCD-AFC6-9CF349331AE2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EEF054-14AC-420A-9CFB-FC55F519B9C6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C5A8F-B865-4D9C-98ED-392DA13F3C41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9D74F-D90E-485B-84D4-37D40BF9A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A18D0-E9E3-4FAE-8B75-BC0F63366551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30656-A6F8-4DA1-9057-F4197A26BCDB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1BD29-5DAE-4201-8D72-42FDC84F455C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C526-26BE-4616-A020-AD402EC6170D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0179D-D942-43CD-98C0-690C5167E983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94F6D-EF60-461F-94C7-70A81B9C597F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8CA4FE-F7B7-4116-AECA-4BD5713B31E5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25A7EC-C5AC-4331-A3D4-26317916DA14}" type="datetime1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D2242-0FFC-4B84-BDD6-98CB2A368C4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Univer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22.04.2020</a:t>
            </a:fld>
            <a:endParaRPr lang="en-GB">
              <a:solidFill>
                <a:prstClr val="black">
                  <a:tint val="75000"/>
                </a:prstClr>
              </a:solidFill>
              <a:latin typeface="Univers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Univers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6D1E7-76C4-4EEA-AEAE-95F02A26A468}" type="slidenum">
              <a:rPr lang="en-GB" smtClean="0">
                <a:solidFill>
                  <a:prstClr val="black">
                    <a:tint val="75000"/>
                  </a:prstClr>
                </a:solidFill>
                <a:latin typeface="Univer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Univer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pazylova.cpm\Desktop\26.01.18\&#1256;&#1083;&#1077;&#1187;&#1076;&#1110;%20&#1179;&#1072;&#1083;&#1099;&#1087;&#1090;&#1072;&#1089;&#1090;&#1099;&#1088;&#1091;&#1096;&#1099;%20&#1073;&#1072;&#1171;&#1072;&#1083;&#1072;&#1091;.wmv" TargetMode="External"/><Relationship Id="rId1" Type="http://schemas.microsoft.com/office/2007/relationships/media" Target="file:///C:\Users\pazylova.cpm\Desktop\26.01.18\&#1256;&#1083;&#1077;&#1187;&#1076;&#1110;%20&#1179;&#1072;&#1083;&#1099;&#1087;&#1090;&#1072;&#1089;&#1090;&#1099;&#1088;&#1091;&#1096;&#1099;%20&#1073;&#1072;&#1171;&#1072;&#1083;&#1072;&#1091;.wmv" TargetMode="External"/><Relationship Id="rId5" Type="http://schemas.openxmlformats.org/officeDocument/2006/relationships/hyperlink" Target="5-8%20&#1089;&#1077;&#1085;&#1090;&#1103;&#1073;&#1088;&#1100;%20&#1089;&#1077;&#1084;&#1080;&#1085;&#1072;&#1088;%202016%20&#1078;&#1099;&#1083;/&#1060;&#1086;&#1088;&#1084;&#1072;&#1090;&#1080;&#1074;&#1085;&#1086;&#1077;%20&#1086;&#1094;&#1077;&#1085;&#1080;&#1074;&#1072;&#1085;&#1080;&#1077;%20&#1089;&#1090;&#1080;&#1093;&#1086;&#1090;&#1074;&#1086;&#1088;&#1077;&#1085;&#1080;&#1081;.wmv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dictionary.com/definition/feedback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260648"/>
            <a:ext cx="4180407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қмола облысы Бурабай ауданы </a:t>
            </a:r>
          </a:p>
          <a:p>
            <a:pPr algn="ctr"/>
            <a:r>
              <a:rPr lang="kk-KZ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№11 ІТ мектеп – лицейінің қазақ тілі мен әдебиеті пәнінің мұғалімі </a:t>
            </a:r>
          </a:p>
          <a:p>
            <a:pPr algn="ctr"/>
            <a:r>
              <a:rPr lang="kk-KZ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Жартыбаева Айгерим </a:t>
            </a:r>
            <a:r>
              <a:rPr lang="kk-KZ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Кайроллаевна</a:t>
            </a:r>
          </a:p>
          <a:p>
            <a:pPr algn="ctr"/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44c2001-1f97-4907-8dcc-42adb866da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2657894" cy="472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51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1"/>
    </mc:Choice>
    <mc:Fallback xmlns="">
      <p:transition spd="slow" advTm="414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Ауызша</a:t>
            </a:r>
            <a:r>
              <a:rPr lang="ru-RU" dirty="0" smtClean="0"/>
              <a:t> </a:t>
            </a:r>
            <a:r>
              <a:rPr lang="ru-RU" dirty="0" err="1" smtClean="0"/>
              <a:t>талқылау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Мұғалім</a:t>
            </a:r>
            <a:r>
              <a:rPr lang="ru-RU" dirty="0" smtClean="0"/>
              <a:t> </a:t>
            </a:r>
            <a:r>
              <a:rPr lang="ru-RU" dirty="0" err="1" smtClean="0"/>
              <a:t>оқушыларға</a:t>
            </a:r>
            <a:r>
              <a:rPr lang="ru-RU" dirty="0" smtClean="0"/>
              <a:t> </a:t>
            </a:r>
            <a:r>
              <a:rPr lang="ru-RU" dirty="0" err="1" smtClean="0"/>
              <a:t>мынадай</a:t>
            </a:r>
            <a:r>
              <a:rPr lang="ru-RU" dirty="0" smtClean="0"/>
              <a:t> </a:t>
            </a:r>
            <a:r>
              <a:rPr lang="ru-RU" dirty="0" err="1" smtClean="0"/>
              <a:t>сұрақтарға</a:t>
            </a:r>
            <a:r>
              <a:rPr lang="ru-RU" dirty="0" smtClean="0"/>
              <a:t> </a:t>
            </a:r>
            <a:r>
              <a:rPr lang="ru-RU" dirty="0" err="1" smtClean="0"/>
              <a:t>жауап</a:t>
            </a:r>
            <a:r>
              <a:rPr lang="ru-RU" dirty="0" smtClean="0"/>
              <a:t> </a:t>
            </a:r>
            <a:r>
              <a:rPr lang="ru-RU" dirty="0" err="1" smtClean="0"/>
              <a:t>беруді</a:t>
            </a:r>
            <a:r>
              <a:rPr lang="ru-RU" dirty="0" smtClean="0"/>
              <a:t> </a:t>
            </a:r>
            <a:r>
              <a:rPr lang="ru-RU" dirty="0" err="1" smtClean="0"/>
              <a:t>ұсынады</a:t>
            </a:r>
            <a:r>
              <a:rPr lang="ru-RU" dirty="0" smtClean="0"/>
              <a:t>: «</a:t>
            </a:r>
            <a:r>
              <a:rPr lang="ru-RU" dirty="0" err="1" smtClean="0"/>
              <a:t>Қандай</a:t>
            </a:r>
            <a:r>
              <a:rPr lang="ru-RU" dirty="0" smtClean="0"/>
              <a:t> </a:t>
            </a:r>
            <a:r>
              <a:rPr lang="ru-RU" dirty="0" err="1" smtClean="0"/>
              <a:t>тапсырмалар</a:t>
            </a:r>
            <a:r>
              <a:rPr lang="ru-RU" dirty="0" smtClean="0"/>
              <a:t> </a:t>
            </a:r>
            <a:r>
              <a:rPr lang="ru-RU" dirty="0" err="1" smtClean="0"/>
              <a:t>саған</a:t>
            </a:r>
            <a:r>
              <a:rPr lang="ru-RU" dirty="0" smtClean="0"/>
              <a:t> </a:t>
            </a:r>
            <a:r>
              <a:rPr lang="ru-RU" dirty="0" err="1" smtClean="0"/>
              <a:t>қиындық</a:t>
            </a:r>
            <a:r>
              <a:rPr lang="ru-RU" dirty="0" smtClean="0"/>
              <a:t> </a:t>
            </a:r>
            <a:r>
              <a:rPr lang="ru-RU" dirty="0" err="1" smtClean="0"/>
              <a:t>тудырды</a:t>
            </a:r>
            <a:r>
              <a:rPr lang="ru-RU" dirty="0" smtClean="0"/>
              <a:t>?», «</a:t>
            </a:r>
            <a:r>
              <a:rPr lang="ru-RU" dirty="0" err="1" smtClean="0"/>
              <a:t>Өз</a:t>
            </a:r>
            <a:r>
              <a:rPr lang="ru-RU" dirty="0" smtClean="0"/>
              <a:t> </a:t>
            </a:r>
            <a:r>
              <a:rPr lang="ru-RU" dirty="0" err="1" smtClean="0"/>
              <a:t>жұмысынды</a:t>
            </a:r>
            <a:r>
              <a:rPr lang="ru-RU" dirty="0" smtClean="0"/>
              <a:t> </a:t>
            </a:r>
            <a:r>
              <a:rPr lang="ru-RU" dirty="0" err="1" smtClean="0"/>
              <a:t>қалай</a:t>
            </a:r>
            <a:r>
              <a:rPr lang="ru-RU" dirty="0" smtClean="0"/>
              <a:t> </a:t>
            </a:r>
            <a:r>
              <a:rPr lang="ru-RU" dirty="0" err="1" smtClean="0"/>
              <a:t>бағалайсың</a:t>
            </a:r>
            <a:r>
              <a:rPr lang="ru-RU" dirty="0" smtClean="0"/>
              <a:t>? </a:t>
            </a:r>
            <a:r>
              <a:rPr lang="ru-RU" dirty="0" err="1" smtClean="0"/>
              <a:t>Неліктен</a:t>
            </a:r>
            <a:r>
              <a:rPr lang="ru-RU" dirty="0" smtClean="0"/>
              <a:t> </a:t>
            </a:r>
            <a:r>
              <a:rPr lang="ru-RU" dirty="0" err="1" smtClean="0"/>
              <a:t>олай</a:t>
            </a:r>
            <a:r>
              <a:rPr lang="ru-RU" dirty="0" smtClean="0"/>
              <a:t>?», « Осы </a:t>
            </a:r>
            <a:r>
              <a:rPr lang="ru-RU" dirty="0" err="1" smtClean="0"/>
              <a:t>тапсырманы</a:t>
            </a:r>
            <a:r>
              <a:rPr lang="ru-RU" dirty="0" smtClean="0"/>
              <a:t> </a:t>
            </a:r>
            <a:r>
              <a:rPr lang="ru-RU" dirty="0" err="1" smtClean="0"/>
              <a:t>қайтадан</a:t>
            </a:r>
            <a:r>
              <a:rPr lang="ru-RU" dirty="0" smtClean="0"/>
              <a:t> </a:t>
            </a:r>
            <a:r>
              <a:rPr lang="ru-RU" dirty="0" err="1" smtClean="0"/>
              <a:t>орындауға</a:t>
            </a:r>
            <a:r>
              <a:rPr lang="ru-RU" dirty="0" smtClean="0"/>
              <a:t> </a:t>
            </a:r>
            <a:r>
              <a:rPr lang="ru-RU" dirty="0" err="1" smtClean="0"/>
              <a:t>мүмкіндігін</a:t>
            </a:r>
            <a:r>
              <a:rPr lang="ru-RU" dirty="0" smtClean="0"/>
              <a:t> </a:t>
            </a:r>
            <a:r>
              <a:rPr lang="ru-RU" dirty="0" err="1" smtClean="0"/>
              <a:t>болса</a:t>
            </a:r>
            <a:r>
              <a:rPr lang="ru-RU" dirty="0" smtClean="0"/>
              <a:t>, </a:t>
            </a:r>
            <a:r>
              <a:rPr lang="ru-RU" dirty="0" err="1" smtClean="0"/>
              <a:t>нені</a:t>
            </a:r>
            <a:r>
              <a:rPr lang="ru-RU" dirty="0" smtClean="0"/>
              <a:t> </a:t>
            </a:r>
            <a:r>
              <a:rPr lang="ru-RU" dirty="0" err="1" smtClean="0"/>
              <a:t>өзгертер</a:t>
            </a:r>
            <a:r>
              <a:rPr lang="ru-RU" dirty="0" smtClean="0"/>
              <a:t> </a:t>
            </a:r>
            <a:r>
              <a:rPr lang="ru-RU" dirty="0" err="1" smtClean="0"/>
              <a:t>едің</a:t>
            </a:r>
            <a:r>
              <a:rPr lang="ru-RU" dirty="0" smtClean="0"/>
              <a:t>?», «</a:t>
            </a:r>
            <a:r>
              <a:rPr lang="ru-RU" dirty="0" err="1" smtClean="0"/>
              <a:t>Топтық</a:t>
            </a:r>
            <a:r>
              <a:rPr lang="ru-RU" dirty="0" smtClean="0"/>
              <a:t> </a:t>
            </a:r>
            <a:r>
              <a:rPr lang="ru-RU" dirty="0" err="1" smtClean="0"/>
              <a:t>жұмысқа</a:t>
            </a:r>
            <a:r>
              <a:rPr lang="ru-RU" dirty="0" smtClean="0"/>
              <a:t>  </a:t>
            </a:r>
            <a:r>
              <a:rPr lang="ru-RU" dirty="0" err="1" smtClean="0"/>
              <a:t>қосқан</a:t>
            </a:r>
            <a:r>
              <a:rPr lang="ru-RU" dirty="0" smtClean="0"/>
              <a:t> </a:t>
            </a:r>
            <a:r>
              <a:rPr lang="ru-RU" dirty="0" err="1" smtClean="0"/>
              <a:t>өз</a:t>
            </a:r>
            <a:r>
              <a:rPr lang="ru-RU" dirty="0" smtClean="0"/>
              <a:t> </a:t>
            </a:r>
            <a:r>
              <a:rPr lang="ru-RU" dirty="0" err="1" smtClean="0"/>
              <a:t>үлесіне</a:t>
            </a:r>
            <a:r>
              <a:rPr lang="ru-RU" dirty="0" smtClean="0"/>
              <a:t> </a:t>
            </a:r>
            <a:r>
              <a:rPr lang="ru-RU" dirty="0" err="1" smtClean="0"/>
              <a:t>қанағаттанасың</a:t>
            </a:r>
            <a:r>
              <a:rPr lang="ru-RU" dirty="0" smtClean="0"/>
              <a:t> ба?», «Сен </a:t>
            </a:r>
            <a:r>
              <a:rPr lang="ru-RU" dirty="0" err="1" smtClean="0"/>
              <a:t>сабақтың</a:t>
            </a:r>
            <a:r>
              <a:rPr lang="ru-RU" dirty="0" smtClean="0"/>
              <a:t> </a:t>
            </a:r>
            <a:r>
              <a:rPr lang="ru-RU" dirty="0" err="1" smtClean="0"/>
              <a:t>мақсатына</a:t>
            </a:r>
            <a:r>
              <a:rPr lang="ru-RU" dirty="0" smtClean="0"/>
              <a:t>  </a:t>
            </a:r>
            <a:r>
              <a:rPr lang="ru-RU" dirty="0" err="1" smtClean="0"/>
              <a:t>жеттің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ru-RU" dirty="0" smtClean="0"/>
              <a:t>? </a:t>
            </a:r>
            <a:r>
              <a:rPr lang="ru-RU" dirty="0" err="1" smtClean="0"/>
              <a:t>Егер</a:t>
            </a:r>
            <a:r>
              <a:rPr lang="ru-RU" dirty="0" smtClean="0"/>
              <a:t> де </a:t>
            </a:r>
            <a:r>
              <a:rPr lang="ru-RU" dirty="0" err="1" smtClean="0"/>
              <a:t>жетпесең</a:t>
            </a:r>
            <a:r>
              <a:rPr lang="ru-RU" dirty="0" smtClean="0"/>
              <a:t>, </a:t>
            </a:r>
            <a:r>
              <a:rPr lang="ru-RU" dirty="0" err="1" smtClean="0"/>
              <a:t>саған</a:t>
            </a:r>
            <a:r>
              <a:rPr lang="ru-RU" dirty="0" smtClean="0"/>
              <a:t>  не </a:t>
            </a:r>
            <a:r>
              <a:rPr lang="ru-RU" dirty="0" err="1" smtClean="0"/>
              <a:t>кедергі</a:t>
            </a:r>
            <a:r>
              <a:rPr lang="ru-RU" dirty="0" smtClean="0"/>
              <a:t> </a:t>
            </a:r>
            <a:r>
              <a:rPr lang="ru-RU" dirty="0" err="1" smtClean="0"/>
              <a:t>болды</a:t>
            </a:r>
            <a:r>
              <a:rPr lang="ru-RU" dirty="0" smtClean="0"/>
              <a:t>?»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т.б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Графикалық</a:t>
            </a:r>
            <a:r>
              <a:rPr lang="ru-RU" dirty="0" smtClean="0"/>
              <a:t> </a:t>
            </a:r>
            <a:r>
              <a:rPr lang="ru-RU" dirty="0" err="1" smtClean="0"/>
              <a:t>бейнелер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Күн</a:t>
            </a:r>
            <a:r>
              <a:rPr lang="ru-RU" dirty="0" smtClean="0"/>
              <a:t> </a:t>
            </a:r>
            <a:r>
              <a:rPr lang="ru-RU" dirty="0" err="1" smtClean="0"/>
              <a:t>сәулелері</a:t>
            </a:r>
            <a:r>
              <a:rPr lang="ru-RU" dirty="0" smtClean="0"/>
              <a:t>», «</a:t>
            </a:r>
            <a:r>
              <a:rPr lang="ru-RU" dirty="0" err="1" smtClean="0"/>
              <a:t>смайликтер</a:t>
            </a:r>
            <a:r>
              <a:rPr lang="ru-RU" dirty="0" smtClean="0"/>
              <a:t>», «</a:t>
            </a:r>
            <a:r>
              <a:rPr lang="ru-RU" dirty="0" err="1" smtClean="0"/>
              <a:t>табыс</a:t>
            </a:r>
            <a:r>
              <a:rPr lang="ru-RU" dirty="0" smtClean="0"/>
              <a:t> </a:t>
            </a:r>
            <a:r>
              <a:rPr lang="ru-RU" dirty="0" err="1" smtClean="0"/>
              <a:t>баспалдақтары</a:t>
            </a:r>
            <a:r>
              <a:rPr lang="ru-RU" dirty="0" smtClean="0"/>
              <a:t>», «</a:t>
            </a:r>
            <a:r>
              <a:rPr lang="ru-RU" dirty="0" err="1" smtClean="0"/>
              <a:t>Эмоционалдық</a:t>
            </a:r>
            <a:r>
              <a:rPr lang="ru-RU" dirty="0" smtClean="0"/>
              <a:t> </a:t>
            </a:r>
            <a:r>
              <a:rPr lang="ru-RU" dirty="0" err="1" smtClean="0"/>
              <a:t>температурыны</a:t>
            </a:r>
            <a:r>
              <a:rPr lang="ru-RU" dirty="0" smtClean="0"/>
              <a:t> </a:t>
            </a:r>
            <a:r>
              <a:rPr lang="ru-RU" dirty="0" err="1" smtClean="0"/>
              <a:t>өлшеу</a:t>
            </a:r>
            <a:r>
              <a:rPr lang="ru-RU" dirty="0" smtClean="0"/>
              <a:t>», «</a:t>
            </a:r>
            <a:r>
              <a:rPr lang="ru-RU" dirty="0" err="1" smtClean="0"/>
              <a:t>Блоб</a:t>
            </a:r>
            <a:r>
              <a:rPr lang="ru-RU" dirty="0" smtClean="0"/>
              <a:t> </a:t>
            </a:r>
            <a:r>
              <a:rPr lang="ru-RU" dirty="0" err="1" smtClean="0"/>
              <a:t>ағаштары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kk-KZ" sz="3100" dirty="0" smtClean="0"/>
              <a:t>Дене қимыл</a:t>
            </a:r>
            <a:r>
              <a:rPr lang="ru-RU" sz="3100" dirty="0" smtClean="0"/>
              <a:t> </a:t>
            </a:r>
            <a:r>
              <a:rPr lang="ru-RU" sz="3100" dirty="0" err="1" smtClean="0"/>
              <a:t>іс-әрекеттері</a:t>
            </a:r>
            <a:r>
              <a:rPr lang="ru-RU" sz="3100" dirty="0" smtClean="0"/>
              <a:t> </a:t>
            </a:r>
            <a:r>
              <a:rPr lang="ru-RU" sz="3100" dirty="0" err="1"/>
              <a:t>көмегімен</a:t>
            </a:r>
            <a:r>
              <a:rPr lang="ru-RU" sz="3100" dirty="0"/>
              <a:t> </a:t>
            </a:r>
            <a:r>
              <a:rPr lang="ru-RU" sz="3100" dirty="0" err="1"/>
              <a:t>кері</a:t>
            </a:r>
            <a:r>
              <a:rPr lang="ru-RU" sz="3100" dirty="0"/>
              <a:t> </a:t>
            </a:r>
            <a:r>
              <a:rPr lang="ru-RU" sz="3100" dirty="0" err="1" smtClean="0"/>
              <a:t>байланыс</a:t>
            </a:r>
            <a:r>
              <a:rPr lang="ru-RU" sz="3100" dirty="0" smtClean="0"/>
              <a:t> (</a:t>
            </a:r>
            <a:r>
              <a:rPr lang="en-US" sz="3100" dirty="0" smtClean="0"/>
              <a:t>Total Physical </a:t>
            </a:r>
            <a:r>
              <a:rPr lang="en-US" sz="3100" dirty="0" err="1" smtClean="0"/>
              <a:t>Responce</a:t>
            </a:r>
            <a:r>
              <a:rPr lang="ru-RU" sz="31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«Бас </a:t>
            </a:r>
            <a:r>
              <a:rPr lang="ru-RU" dirty="0" err="1" smtClean="0"/>
              <a:t>саусақты</a:t>
            </a:r>
            <a:r>
              <a:rPr lang="ru-RU" dirty="0" smtClean="0"/>
              <a:t> </a:t>
            </a:r>
            <a:r>
              <a:rPr lang="ru-RU" dirty="0" err="1" smtClean="0"/>
              <a:t>жоғары</a:t>
            </a:r>
            <a:r>
              <a:rPr lang="ru-RU" dirty="0" smtClean="0"/>
              <a:t> </a:t>
            </a:r>
            <a:r>
              <a:rPr lang="ru-RU" dirty="0" err="1" smtClean="0"/>
              <a:t>көтеру</a:t>
            </a:r>
            <a:r>
              <a:rPr lang="ru-RU" dirty="0" smtClean="0"/>
              <a:t>», «</a:t>
            </a:r>
            <a:r>
              <a:rPr lang="ru-RU" dirty="0" err="1" smtClean="0"/>
              <a:t>Алға</a:t>
            </a:r>
            <a:r>
              <a:rPr lang="ru-RU" dirty="0" smtClean="0"/>
              <a:t> </a:t>
            </a:r>
            <a:r>
              <a:rPr lang="ru-RU" dirty="0" err="1" smtClean="0"/>
              <a:t>қарай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қадам</a:t>
            </a:r>
            <a:r>
              <a:rPr lang="ru-RU" dirty="0" smtClean="0"/>
              <a:t>», </a:t>
            </a:r>
            <a:r>
              <a:rPr lang="ru-RU" dirty="0" err="1" smtClean="0"/>
              <a:t>шапалақтау</a:t>
            </a:r>
            <a:r>
              <a:rPr lang="ru-RU" dirty="0" smtClean="0"/>
              <a:t>, «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рет</a:t>
            </a:r>
            <a:r>
              <a:rPr lang="ru-RU" dirty="0" smtClean="0"/>
              <a:t> </a:t>
            </a:r>
            <a:r>
              <a:rPr lang="ru-RU" dirty="0" err="1" smtClean="0"/>
              <a:t>тебіну</a:t>
            </a:r>
            <a:r>
              <a:rPr lang="ru-RU" dirty="0" smtClean="0"/>
              <a:t>, </a:t>
            </a:r>
            <a:r>
              <a:rPr lang="ru-RU" dirty="0" err="1" smtClean="0"/>
              <a:t>екі</a:t>
            </a:r>
            <a:r>
              <a:rPr lang="ru-RU" dirty="0" smtClean="0"/>
              <a:t> </a:t>
            </a:r>
            <a:r>
              <a:rPr lang="ru-RU" dirty="0" err="1" smtClean="0"/>
              <a:t>рет</a:t>
            </a:r>
            <a:r>
              <a:rPr lang="ru-RU" dirty="0" smtClean="0"/>
              <a:t> </a:t>
            </a:r>
            <a:r>
              <a:rPr lang="ru-RU" dirty="0" err="1" smtClean="0"/>
              <a:t>тебіну</a:t>
            </a:r>
            <a:r>
              <a:rPr lang="ru-RU" dirty="0" smtClean="0"/>
              <a:t>»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т.б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4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Жазбаша</a:t>
            </a:r>
            <a:r>
              <a:rPr lang="ru-RU" dirty="0" smtClean="0"/>
              <a:t> </a:t>
            </a:r>
            <a:r>
              <a:rPr lang="ru-RU" dirty="0" err="1" smtClean="0"/>
              <a:t>сауалнамалар</a:t>
            </a:r>
            <a:r>
              <a:rPr lang="ru-RU" dirty="0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Кері</a:t>
            </a:r>
            <a:r>
              <a:rPr lang="ru-RU" dirty="0" smtClean="0"/>
              <a:t> </a:t>
            </a:r>
            <a:r>
              <a:rPr lang="ru-RU" dirty="0" err="1" smtClean="0"/>
              <a:t>байланыс</a:t>
            </a:r>
            <a:r>
              <a:rPr lang="ru-RU" dirty="0" smtClean="0"/>
              <a:t> </a:t>
            </a:r>
            <a:r>
              <a:rPr lang="ru-RU" dirty="0" err="1" smtClean="0"/>
              <a:t>сауалнамалары</a:t>
            </a:r>
            <a:r>
              <a:rPr lang="ru-RU" dirty="0" smtClean="0"/>
              <a:t> («</a:t>
            </a:r>
            <a:r>
              <a:rPr lang="ru-RU" dirty="0" err="1" smtClean="0"/>
              <a:t>ашық</a:t>
            </a:r>
            <a:r>
              <a:rPr lang="ru-RU" dirty="0" smtClean="0"/>
              <a:t>» </a:t>
            </a:r>
            <a:r>
              <a:rPr lang="ru-RU" dirty="0" err="1" smtClean="0"/>
              <a:t>сауалнамалар</a:t>
            </a:r>
            <a:r>
              <a:rPr lang="ru-RU" dirty="0" smtClean="0"/>
              <a:t> – </a:t>
            </a:r>
            <a:r>
              <a:rPr lang="ru-RU" dirty="0" err="1" smtClean="0"/>
              <a:t>оқушылар</a:t>
            </a:r>
            <a:r>
              <a:rPr lang="ru-RU" dirty="0" smtClean="0"/>
              <a:t> </a:t>
            </a:r>
            <a:r>
              <a:rPr lang="ru-RU" dirty="0" err="1" smtClean="0"/>
              <a:t>ұсынылған</a:t>
            </a:r>
            <a:r>
              <a:rPr lang="ru-RU" dirty="0" smtClean="0"/>
              <a:t> </a:t>
            </a:r>
            <a:r>
              <a:rPr lang="ru-RU" dirty="0" err="1" smtClean="0"/>
              <a:t>сұрақтарға</a:t>
            </a:r>
            <a:r>
              <a:rPr lang="ru-RU" dirty="0" smtClean="0"/>
              <a:t> </a:t>
            </a:r>
            <a:r>
              <a:rPr lang="ru-RU" dirty="0" err="1" smtClean="0"/>
              <a:t>жауап</a:t>
            </a:r>
            <a:r>
              <a:rPr lang="ru-RU" dirty="0" smtClean="0"/>
              <a:t> </a:t>
            </a:r>
            <a:r>
              <a:rPr lang="ru-RU" dirty="0" err="1" smtClean="0"/>
              <a:t>жазады</a:t>
            </a:r>
            <a:r>
              <a:rPr lang="ru-RU" dirty="0" smtClean="0"/>
              <a:t>, «</a:t>
            </a:r>
            <a:r>
              <a:rPr lang="ru-RU" dirty="0" err="1" smtClean="0"/>
              <a:t>жабық</a:t>
            </a:r>
            <a:r>
              <a:rPr lang="ru-RU" dirty="0" smtClean="0"/>
              <a:t>» </a:t>
            </a:r>
            <a:r>
              <a:rPr lang="ru-RU" dirty="0" err="1" smtClean="0"/>
              <a:t>сауалнамалар</a:t>
            </a:r>
            <a:r>
              <a:rPr lang="ru-RU" dirty="0" smtClean="0"/>
              <a:t>- </a:t>
            </a:r>
            <a:r>
              <a:rPr lang="ru-RU" dirty="0" err="1" smtClean="0"/>
              <a:t>оқушылар</a:t>
            </a:r>
            <a:r>
              <a:rPr lang="ru-RU" dirty="0" smtClean="0"/>
              <a:t> </a:t>
            </a:r>
            <a:r>
              <a:rPr lang="ru-RU" dirty="0" err="1" smtClean="0"/>
              <a:t>ұсынылған</a:t>
            </a:r>
            <a:r>
              <a:rPr lang="ru-RU" dirty="0" smtClean="0"/>
              <a:t> </a:t>
            </a:r>
            <a:r>
              <a:rPr lang="ru-RU" dirty="0" err="1" smtClean="0"/>
              <a:t>бірнеше</a:t>
            </a:r>
            <a:r>
              <a:rPr lang="ru-RU" dirty="0" smtClean="0"/>
              <a:t>  </a:t>
            </a:r>
            <a:r>
              <a:rPr lang="ru-RU" dirty="0" err="1" smtClean="0"/>
              <a:t>нұсқалардың</a:t>
            </a:r>
            <a:r>
              <a:rPr lang="ru-RU" dirty="0" smtClean="0"/>
              <a:t> </a:t>
            </a:r>
            <a:r>
              <a:rPr lang="ru-RU" dirty="0" err="1" smtClean="0"/>
              <a:t>бірін</a:t>
            </a:r>
            <a:r>
              <a:rPr lang="ru-RU" dirty="0" smtClean="0"/>
              <a:t> </a:t>
            </a:r>
            <a:r>
              <a:rPr lang="ru-RU" dirty="0" err="1" smtClean="0"/>
              <a:t>белгілейді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i="1" dirty="0" err="1"/>
              <a:t>Осындай</a:t>
            </a:r>
            <a:r>
              <a:rPr lang="ru-RU" i="1" dirty="0"/>
              <a:t> </a:t>
            </a:r>
            <a:r>
              <a:rPr lang="ru-RU" i="1" dirty="0" err="1"/>
              <a:t>кері</a:t>
            </a:r>
            <a:r>
              <a:rPr lang="ru-RU" i="1" dirty="0"/>
              <a:t> </a:t>
            </a:r>
            <a:r>
              <a:rPr lang="ru-RU" i="1" dirty="0" err="1"/>
              <a:t>байланыс</a:t>
            </a:r>
            <a:r>
              <a:rPr lang="ru-RU" i="1" dirty="0"/>
              <a:t> </a:t>
            </a:r>
            <a:r>
              <a:rPr lang="ru-RU" i="1" dirty="0" err="1"/>
              <a:t>түрінде</a:t>
            </a:r>
            <a:r>
              <a:rPr lang="ru-RU" i="1" dirty="0"/>
              <a:t> </a:t>
            </a:r>
            <a:r>
              <a:rPr lang="ru-RU" i="1" dirty="0" err="1"/>
              <a:t>қандай</a:t>
            </a:r>
            <a:r>
              <a:rPr lang="ru-RU" i="1" dirty="0"/>
              <a:t>  </a:t>
            </a:r>
            <a:r>
              <a:rPr lang="ru-RU" i="1" dirty="0" err="1"/>
              <a:t>плюстар</a:t>
            </a:r>
            <a:r>
              <a:rPr lang="ru-RU" i="1" dirty="0"/>
              <a:t> бар?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Кері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байланыстың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ақпараттылығы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Оқушылардың</a:t>
            </a:r>
            <a:r>
              <a:rPr lang="ru-RU" dirty="0" smtClean="0"/>
              <a:t> </a:t>
            </a:r>
            <a:r>
              <a:rPr lang="ru-RU" dirty="0" err="1" smtClean="0"/>
              <a:t>мұғалімге</a:t>
            </a:r>
            <a:r>
              <a:rPr lang="ru-RU" dirty="0" smtClean="0"/>
              <a:t>  </a:t>
            </a:r>
            <a:r>
              <a:rPr lang="ru-RU" dirty="0" err="1" smtClean="0"/>
              <a:t>беретін</a:t>
            </a:r>
            <a:r>
              <a:rPr lang="ru-RU" dirty="0" smtClean="0"/>
              <a:t> </a:t>
            </a:r>
            <a:r>
              <a:rPr lang="ru-RU" dirty="0" err="1" smtClean="0"/>
              <a:t>кері</a:t>
            </a:r>
            <a:r>
              <a:rPr lang="ru-RU" dirty="0" smtClean="0"/>
              <a:t> </a:t>
            </a:r>
            <a:r>
              <a:rPr lang="ru-RU" dirty="0" err="1" smtClean="0"/>
              <a:t>байланысы</a:t>
            </a:r>
            <a:r>
              <a:rPr lang="ru-RU" dirty="0" smtClean="0"/>
              <a:t> </a:t>
            </a:r>
            <a:r>
              <a:rPr lang="ru-RU" dirty="0" err="1" smtClean="0"/>
              <a:t>мұғалім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максимальды</a:t>
            </a:r>
            <a:r>
              <a:rPr lang="ru-RU" dirty="0" smtClean="0"/>
              <a:t> </a:t>
            </a:r>
            <a:r>
              <a:rPr lang="ru-RU" dirty="0" err="1" smtClean="0"/>
              <a:t>ақпаратты</a:t>
            </a:r>
            <a:r>
              <a:rPr lang="ru-RU" dirty="0" smtClean="0"/>
              <a:t> </a:t>
            </a:r>
            <a:r>
              <a:rPr lang="ru-RU" dirty="0" err="1" smtClean="0"/>
              <a:t>болуы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 smtClean="0"/>
              <a:t>Мұғалім</a:t>
            </a:r>
            <a:r>
              <a:rPr lang="ru-RU" dirty="0" smtClean="0"/>
              <a:t> </a:t>
            </a:r>
            <a:r>
              <a:rPr lang="ru-RU" dirty="0" err="1" smtClean="0"/>
              <a:t>тарапынан</a:t>
            </a:r>
            <a:r>
              <a:rPr lang="ru-RU" dirty="0" smtClean="0"/>
              <a:t> </a:t>
            </a:r>
            <a:r>
              <a:rPr lang="ru-RU" dirty="0" err="1" smtClean="0"/>
              <a:t>кері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ұйымдастыруға</a:t>
            </a:r>
            <a:r>
              <a:rPr lang="ru-RU" dirty="0" smtClean="0"/>
              <a:t>  </a:t>
            </a:r>
            <a:r>
              <a:rPr lang="ru-RU" dirty="0" err="1" smtClean="0"/>
              <a:t>немқұрайлы</a:t>
            </a:r>
            <a:r>
              <a:rPr lang="ru-RU" dirty="0" smtClean="0"/>
              <a:t> </a:t>
            </a:r>
            <a:r>
              <a:rPr lang="ru-RU" dirty="0" err="1" smtClean="0"/>
              <a:t>қарайтын</a:t>
            </a:r>
            <a:r>
              <a:rPr lang="ru-RU" dirty="0" smtClean="0"/>
              <a:t> </a:t>
            </a:r>
            <a:r>
              <a:rPr lang="ru-RU" dirty="0" err="1" smtClean="0"/>
              <a:t>болса</a:t>
            </a:r>
            <a:r>
              <a:rPr lang="ru-RU" dirty="0" smtClean="0"/>
              <a:t>, </a:t>
            </a:r>
            <a:r>
              <a:rPr lang="ru-RU" dirty="0" err="1" smtClean="0"/>
              <a:t>онда</a:t>
            </a:r>
            <a:r>
              <a:rPr lang="ru-RU" dirty="0" smtClean="0"/>
              <a:t>  </a:t>
            </a:r>
            <a:r>
              <a:rPr lang="ru-RU" dirty="0" err="1" smtClean="0"/>
              <a:t>оқушылар</a:t>
            </a:r>
            <a:r>
              <a:rPr lang="ru-RU" dirty="0" smtClean="0"/>
              <a:t> </a:t>
            </a:r>
            <a:r>
              <a:rPr lang="ru-RU" dirty="0" err="1" smtClean="0"/>
              <a:t>өз</a:t>
            </a:r>
            <a:r>
              <a:rPr lang="ru-RU" dirty="0" smtClean="0"/>
              <a:t> </a:t>
            </a:r>
            <a:r>
              <a:rPr lang="ru-RU" dirty="0" err="1" smtClean="0"/>
              <a:t>оқуларына</a:t>
            </a:r>
            <a:r>
              <a:rPr lang="ru-RU" dirty="0" smtClean="0"/>
              <a:t> </a:t>
            </a:r>
            <a:r>
              <a:rPr lang="ru-RU" dirty="0" err="1" smtClean="0"/>
              <a:t>пайдасын</a:t>
            </a:r>
            <a:r>
              <a:rPr lang="ru-RU" dirty="0" smtClean="0"/>
              <a:t> </a:t>
            </a:r>
            <a:r>
              <a:rPr lang="ru-RU" dirty="0" err="1" smtClean="0"/>
              <a:t>көрмейді</a:t>
            </a:r>
            <a:r>
              <a:rPr lang="ru-RU" dirty="0" smtClean="0"/>
              <a:t>. </a:t>
            </a:r>
            <a:r>
              <a:rPr lang="ru-RU" dirty="0" err="1" smtClean="0"/>
              <a:t>Нәтиже</a:t>
            </a:r>
            <a:r>
              <a:rPr lang="ru-RU" dirty="0" smtClean="0"/>
              <a:t>: </a:t>
            </a:r>
            <a:r>
              <a:rPr lang="ru-RU" dirty="0" err="1" smtClean="0"/>
              <a:t>мұғалімге</a:t>
            </a:r>
            <a:r>
              <a:rPr lang="ru-RU" dirty="0" smtClean="0"/>
              <a:t> </a:t>
            </a:r>
            <a:r>
              <a:rPr lang="ru-RU" dirty="0" err="1" smtClean="0"/>
              <a:t>өз</a:t>
            </a:r>
            <a:r>
              <a:rPr lang="ru-RU" dirty="0" smtClean="0"/>
              <a:t> </a:t>
            </a:r>
            <a:r>
              <a:rPr lang="ru-RU" dirty="0" err="1" smtClean="0"/>
              <a:t>оқытуын</a:t>
            </a:r>
            <a:r>
              <a:rPr lang="ru-RU" dirty="0" smtClean="0"/>
              <a:t> </a:t>
            </a:r>
            <a:r>
              <a:rPr lang="ru-RU" dirty="0" err="1" smtClean="0"/>
              <a:t>өзгертуге</a:t>
            </a:r>
            <a:r>
              <a:rPr lang="ru-RU" dirty="0" smtClean="0"/>
              <a:t> </a:t>
            </a:r>
            <a:r>
              <a:rPr lang="ru-RU" dirty="0" err="1" smtClean="0"/>
              <a:t>мүмкіндік</a:t>
            </a:r>
            <a:r>
              <a:rPr lang="ru-RU" dirty="0" smtClean="0"/>
              <a:t> </a:t>
            </a:r>
            <a:r>
              <a:rPr lang="ru-RU" dirty="0" err="1" smtClean="0"/>
              <a:t>бермейтіндей</a:t>
            </a:r>
            <a:r>
              <a:rPr lang="ru-RU" dirty="0" smtClean="0"/>
              <a:t>, </a:t>
            </a:r>
            <a:r>
              <a:rPr lang="ru-RU" dirty="0" err="1" smtClean="0"/>
              <a:t>оқушылар</a:t>
            </a:r>
            <a:r>
              <a:rPr lang="ru-RU" dirty="0" smtClean="0"/>
              <a:t> </a:t>
            </a:r>
            <a:r>
              <a:rPr lang="ru-RU" dirty="0" err="1" smtClean="0"/>
              <a:t>немқұрайлы</a:t>
            </a:r>
            <a:r>
              <a:rPr lang="ru-RU" dirty="0" smtClean="0"/>
              <a:t>  </a:t>
            </a:r>
            <a:r>
              <a:rPr lang="ru-RU" dirty="0" err="1" smtClean="0"/>
              <a:t>жауап</a:t>
            </a:r>
            <a:r>
              <a:rPr lang="ru-RU" dirty="0" smtClean="0"/>
              <a:t> </a:t>
            </a:r>
            <a:r>
              <a:rPr lang="ru-RU" dirty="0" err="1" smtClean="0"/>
              <a:t>береді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136" y="1124744"/>
            <a:ext cx="8784976" cy="6088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Қалыптастырушы</a:t>
            </a:r>
            <a:r>
              <a:rPr lang="ru-RU" sz="3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бағалаудағы</a:t>
            </a:r>
            <a:r>
              <a:rPr lang="ru-RU" sz="3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кері</a:t>
            </a:r>
            <a:r>
              <a:rPr lang="ru-RU" sz="3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байланыс</a:t>
            </a:r>
            <a:endParaRPr lang="ru-RU" sz="360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3600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Тиімді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кері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байланыс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оқушының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үш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сұрағына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жауап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береді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Оқудың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қай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кезеңіндемін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Нәтижеге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қалай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жете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аламын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Кемшіліктерді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latin typeface="Arial Narrow" panose="020B0606020202030204" pitchFamily="34" charset="0"/>
              </a:rPr>
              <a:t>болдырмау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latin typeface="Arial Narrow" panose="020B0606020202030204" pitchFamily="34" charset="0"/>
              </a:rPr>
              <a:t>үшін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</a:p>
          <a:p>
            <a:pPr marL="109728" lvl="0" indent="0"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   </a:t>
            </a:r>
            <a:r>
              <a:rPr lang="ru-RU" b="1" dirty="0" err="1" smtClean="0">
                <a:latin typeface="Arial Narrow" panose="020B0606020202030204" pitchFamily="34" charset="0"/>
              </a:rPr>
              <a:t>қандай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latin typeface="Arial Narrow" panose="020B0606020202030204" pitchFamily="34" charset="0"/>
              </a:rPr>
              <a:t>жұмыстар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latin typeface="Arial Narrow" panose="020B0606020202030204" pitchFamily="34" charset="0"/>
              </a:rPr>
              <a:t>істеймін</a:t>
            </a:r>
            <a:r>
              <a:rPr lang="ru-RU" b="1" dirty="0" smtClean="0">
                <a:latin typeface="Arial Narrow" panose="020B0606020202030204" pitchFamily="34" charset="0"/>
              </a:rPr>
              <a:t>?</a:t>
            </a:r>
            <a:endParaRPr lang="ru-RU" dirty="0"/>
          </a:p>
        </p:txBody>
      </p:sp>
      <p:pic>
        <p:nvPicPr>
          <p:cNvPr id="2050" name="Picture 2" descr="C:\Users\user\Desktop\Человечки\etapi_dostijeniya_cel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86" t="10671" r="4116" b="6301"/>
          <a:stretch>
            <a:fillRect/>
          </a:stretch>
        </p:blipFill>
        <p:spPr bwMode="auto">
          <a:xfrm flipH="1">
            <a:off x="6084168" y="3645024"/>
            <a:ext cx="2543018" cy="2415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6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kk-KZ" dirty="0" smtClean="0"/>
              <a:t>Тиімді жазбаша кері байланыс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71671"/>
            <a:ext cx="5904656" cy="52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E:\Desktop\Семинар для Астаны\оқушы жұмысына кері байланыс\графикалық\IMG_3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31" b="25000"/>
          <a:stretch>
            <a:fillRect/>
          </a:stretch>
        </p:blipFill>
        <p:spPr bwMode="auto">
          <a:xfrm>
            <a:off x="217998" y="1399728"/>
            <a:ext cx="3393880" cy="22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E:\Desktop\Семинар для Астаны\оқушы жұмысына кері байланыс\жазбаша\IMG-20170118-WA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" t="2335" r="11314" b="8876"/>
          <a:stretch>
            <a:fillRect/>
          </a:stretch>
        </p:blipFill>
        <p:spPr bwMode="auto">
          <a:xfrm>
            <a:off x="5026261" y="1234466"/>
            <a:ext cx="3652762" cy="257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E:\Desktop\Семинар для Астаны\оқушы жұмысына кері байланыс\жазбаша\IMG-20170118-WA0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9" r="21448"/>
          <a:stretch>
            <a:fillRect/>
          </a:stretch>
        </p:blipFill>
        <p:spPr bwMode="auto">
          <a:xfrm>
            <a:off x="4432853" y="3877862"/>
            <a:ext cx="3119227" cy="237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E:\Desktop\Семинар для Астаны\оқушы жұмысына кері байланыс\графикалық\IMG_348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7" r="17595" b="16245"/>
          <a:stretch/>
        </p:blipFill>
        <p:spPr bwMode="auto">
          <a:xfrm rot="21379105">
            <a:off x="296397" y="4001084"/>
            <a:ext cx="3891044" cy="16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>
            <a:stCxn id="6" idx="2"/>
          </p:cNvCxnSpPr>
          <p:nvPr/>
        </p:nvCxnSpPr>
        <p:spPr>
          <a:xfrm flipH="1">
            <a:off x="3485204" y="1988640"/>
            <a:ext cx="683208" cy="12516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69956" y="1619308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графикалық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7493388" y="5637056"/>
            <a:ext cx="697302" cy="2773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402470">
            <a:off x="7746264" y="5809413"/>
            <a:ext cx="118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жазбаша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8028384" y="3644513"/>
            <a:ext cx="408359" cy="22699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97946" y="639948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ауызша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1919" y="332656"/>
            <a:ext cx="5271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Arial" pitchFamily="34" charset="0"/>
                <a:cs typeface="Arial" pitchFamily="34" charset="0"/>
              </a:rPr>
              <a:t>Кері байланыс беру үлгілері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 rot="21240139">
            <a:off x="1331535" y="5661254"/>
            <a:ext cx="2474778" cy="73621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Жарайсың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Тапсырманы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орындағансың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 err="1" smtClean="0"/>
              <a:t>Қалыптастырушы бағалауға</a:t>
            </a:r>
            <a:r>
              <a:rPr lang="ru-RU" altLang="ru-RU" sz="3200" b="1" dirty="0" smtClean="0"/>
              <a:t> </a:t>
            </a:r>
            <a:r>
              <a:rPr lang="ru-RU" altLang="ru-RU" sz="3200" b="1" dirty="0" err="1" smtClean="0"/>
              <a:t>мысал</a:t>
            </a:r>
            <a:endParaRPr lang="ru-RU" altLang="ru-RU" sz="3200" b="1" dirty="0" smtClean="0"/>
          </a:p>
        </p:txBody>
      </p:sp>
      <p:pic>
        <p:nvPicPr>
          <p:cNvPr id="4" name="Формативное оценивание стихотворений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268760"/>
            <a:ext cx="5904656" cy="4428492"/>
          </a:xfrm>
        </p:spPr>
      </p:pic>
      <p:sp>
        <p:nvSpPr>
          <p:cNvPr id="2" name="TextBox 1">
            <a:hlinkClick r:id="rId5" action="ppaction://hlinkfile"/>
          </p:cNvPr>
          <p:cNvSpPr txBox="1"/>
          <p:nvPr/>
        </p:nvSpPr>
        <p:spPr>
          <a:xfrm>
            <a:off x="5724128" y="52292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</a:rPr>
              <a:t>фильм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750" y="260350"/>
            <a:ext cx="83534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Кері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байланыс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беру </a:t>
            </a:r>
            <a:r>
              <a:rPr lang="ru-RU" sz="36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ережесі</a:t>
            </a:r>
            <a:endParaRPr lang="ru-RU" sz="3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err="1">
                <a:latin typeface="+mn-lt"/>
                <a:cs typeface="+mn-cs"/>
              </a:rPr>
              <a:t>Кері</a:t>
            </a:r>
            <a:r>
              <a:rPr lang="ru-RU" i="1" dirty="0">
                <a:latin typeface="+mn-lt"/>
                <a:cs typeface="+mn-cs"/>
              </a:rPr>
              <a:t> </a:t>
            </a:r>
            <a:r>
              <a:rPr lang="ru-RU" i="1" dirty="0" err="1">
                <a:latin typeface="+mn-lt"/>
                <a:cs typeface="+mn-cs"/>
              </a:rPr>
              <a:t>байланыс</a:t>
            </a:r>
            <a:r>
              <a:rPr lang="ru-RU" i="1" dirty="0">
                <a:latin typeface="+mn-lt"/>
                <a:cs typeface="+mn-cs"/>
              </a:rPr>
              <a:t> …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67544" y="1737976"/>
          <a:ext cx="8352928" cy="449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917108"/>
            <a:ext cx="809000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Презентация тақырыбы:</a:t>
            </a:r>
          </a:p>
          <a:p>
            <a:pPr algn="ctr"/>
            <a:endParaRPr lang="kk-KZ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kk-KZ" sz="3200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kk-KZ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Сабақ үрдісінде қолданылатын кері байланыс түрлері</a:t>
            </a:r>
            <a:endParaRPr lang="ru-RU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65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2584" y="1362946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/>
              <a:t>Кері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мұқият</a:t>
            </a:r>
            <a:r>
              <a:rPr lang="ru-RU" sz="2000" dirty="0"/>
              <a:t> </a:t>
            </a:r>
            <a:r>
              <a:rPr lang="ru-RU" sz="2000" dirty="0" err="1"/>
              <a:t>оқыңыз</a:t>
            </a:r>
            <a:r>
              <a:rPr lang="ru-RU" sz="2000" dirty="0"/>
              <a:t>/</a:t>
            </a:r>
            <a:r>
              <a:rPr lang="ru-RU" sz="2000" dirty="0" err="1"/>
              <a:t>тыңдаңыз</a:t>
            </a:r>
            <a:r>
              <a:rPr lang="ru-RU" sz="20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Кері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жақсы</a:t>
            </a:r>
            <a:r>
              <a:rPr lang="ru-RU" sz="2000" dirty="0"/>
              <a:t> </a:t>
            </a:r>
            <a:r>
              <a:rPr lang="ru-RU" sz="2000" dirty="0" err="1"/>
              <a:t>ниетпен</a:t>
            </a:r>
            <a:r>
              <a:rPr lang="ru-RU" sz="2000" dirty="0"/>
              <a:t> </a:t>
            </a:r>
            <a:r>
              <a:rPr lang="ru-RU" sz="2000" dirty="0" err="1"/>
              <a:t>қабылдаңыз</a:t>
            </a:r>
            <a:r>
              <a:rPr lang="ru-RU" sz="20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Кері</a:t>
            </a:r>
            <a:r>
              <a:rPr lang="ru-RU" sz="2000" dirty="0"/>
              <a:t> </a:t>
            </a:r>
            <a:r>
              <a:rPr lang="ru-RU" sz="2000" dirty="0" err="1"/>
              <a:t>байланысқа</a:t>
            </a:r>
            <a:r>
              <a:rPr lang="ru-RU" sz="2000" dirty="0"/>
              <a:t> </a:t>
            </a:r>
            <a:r>
              <a:rPr lang="ru-RU" sz="2000" dirty="0" err="1"/>
              <a:t>қатысты</a:t>
            </a:r>
            <a:r>
              <a:rPr lang="ru-RU" sz="2000" dirty="0"/>
              <a:t> </a:t>
            </a:r>
            <a:r>
              <a:rPr lang="ru-RU" sz="2000" dirty="0" err="1"/>
              <a:t>өз</a:t>
            </a:r>
            <a:r>
              <a:rPr lang="ru-RU" sz="2000" dirty="0"/>
              <a:t> </a:t>
            </a:r>
            <a:r>
              <a:rPr lang="ru-RU" sz="2000" dirty="0" err="1"/>
              <a:t>ойыңызды</a:t>
            </a:r>
            <a:r>
              <a:rPr lang="ru-RU" sz="2000" dirty="0"/>
              <a:t> </a:t>
            </a:r>
            <a:r>
              <a:rPr lang="ru-RU" sz="2000" dirty="0" err="1"/>
              <a:t>білдіре</a:t>
            </a:r>
            <a:r>
              <a:rPr lang="ru-RU" sz="2000" dirty="0"/>
              <a:t> </a:t>
            </a:r>
            <a:r>
              <a:rPr lang="ru-RU" sz="2000" dirty="0" err="1"/>
              <a:t>аласыз</a:t>
            </a:r>
            <a:r>
              <a:rPr lang="ru-RU" sz="20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Тәжірибе</a:t>
            </a:r>
            <a:r>
              <a:rPr lang="ru-RU" sz="2000" dirty="0"/>
              <a:t> </a:t>
            </a:r>
            <a:r>
              <a:rPr lang="ru-RU" sz="2000" dirty="0" err="1"/>
              <a:t>алмасуға</a:t>
            </a:r>
            <a:r>
              <a:rPr lang="ru-RU" sz="2000" dirty="0"/>
              <a:t>, </a:t>
            </a:r>
            <a:r>
              <a:rPr lang="ru-RU" sz="2000" dirty="0" err="1"/>
              <a:t>ынтымақтастыққа</a:t>
            </a:r>
            <a:r>
              <a:rPr lang="ru-RU" sz="2000" dirty="0"/>
              <a:t> </a:t>
            </a:r>
            <a:r>
              <a:rPr lang="ru-RU" sz="2000" dirty="0" err="1"/>
              <a:t>мүмкіндік</a:t>
            </a:r>
            <a:r>
              <a:rPr lang="ru-RU" sz="2000" dirty="0"/>
              <a:t> </a:t>
            </a:r>
            <a:r>
              <a:rPr lang="ru-RU" sz="2000" dirty="0" err="1"/>
              <a:t>беретін</a:t>
            </a:r>
            <a:r>
              <a:rPr lang="ru-RU" sz="2000" dirty="0"/>
              <a:t> </a:t>
            </a:r>
            <a:r>
              <a:rPr lang="ru-RU" sz="2000" dirty="0" err="1"/>
              <a:t>кері</a:t>
            </a:r>
            <a:r>
              <a:rPr lang="ru-RU" sz="2000" dirty="0"/>
              <a:t> </a:t>
            </a:r>
            <a:r>
              <a:rPr lang="ru-RU" sz="2000" dirty="0" err="1"/>
              <a:t>байланысқа</a:t>
            </a:r>
            <a:r>
              <a:rPr lang="ru-RU" sz="2000" dirty="0"/>
              <a:t> </a:t>
            </a:r>
            <a:r>
              <a:rPr lang="ru-RU" sz="2000" dirty="0" err="1"/>
              <a:t>ризашылығыңызды</a:t>
            </a:r>
            <a:r>
              <a:rPr lang="ru-RU" sz="2000" dirty="0"/>
              <a:t> </a:t>
            </a:r>
            <a:r>
              <a:rPr lang="ru-RU" sz="2000" dirty="0" err="1"/>
              <a:t>білдіріңіз</a:t>
            </a:r>
            <a:r>
              <a:rPr lang="ru-RU" sz="20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Кері</a:t>
            </a:r>
            <a:r>
              <a:rPr lang="ru-RU" sz="2000" dirty="0"/>
              <a:t> </a:t>
            </a:r>
            <a:r>
              <a:rPr lang="ru-RU" sz="2000" dirty="0" err="1"/>
              <a:t>байланысқа</a:t>
            </a:r>
            <a:r>
              <a:rPr lang="ru-RU" sz="2000" dirty="0"/>
              <a:t> </a:t>
            </a:r>
            <a:r>
              <a:rPr lang="ru-RU" sz="2000" dirty="0" err="1"/>
              <a:t>мұқият</a:t>
            </a:r>
            <a:r>
              <a:rPr lang="ru-RU" sz="2000" dirty="0"/>
              <a:t> </a:t>
            </a:r>
            <a:r>
              <a:rPr lang="ru-RU" sz="2000" dirty="0" err="1"/>
              <a:t>талдау</a:t>
            </a:r>
            <a:r>
              <a:rPr lang="ru-RU" sz="2000" dirty="0"/>
              <a:t> </a:t>
            </a:r>
            <a:r>
              <a:rPr lang="ru-RU" sz="2000" dirty="0" err="1"/>
              <a:t>жүргізіңіз</a:t>
            </a:r>
            <a:r>
              <a:rPr lang="ru-RU" sz="2000" dirty="0"/>
              <a:t>, </a:t>
            </a:r>
            <a:r>
              <a:rPr lang="ru-RU" sz="2000" dirty="0" err="1"/>
              <a:t>ұсыныстармен</a:t>
            </a:r>
            <a:r>
              <a:rPr lang="ru-RU" sz="2000" dirty="0"/>
              <a:t> </a:t>
            </a:r>
            <a:r>
              <a:rPr lang="ru-RU" sz="2000" dirty="0" err="1"/>
              <a:t>келісуге</a:t>
            </a:r>
            <a:r>
              <a:rPr lang="ru-RU" sz="2000" dirty="0"/>
              <a:t> не </a:t>
            </a:r>
            <a:r>
              <a:rPr lang="ru-RU" sz="2000" dirty="0" err="1"/>
              <a:t>келіспеуге</a:t>
            </a:r>
            <a:r>
              <a:rPr lang="ru-RU" sz="2000" dirty="0"/>
              <a:t>  </a:t>
            </a:r>
            <a:r>
              <a:rPr lang="ru-RU" sz="2000" dirty="0" err="1"/>
              <a:t>құқығыңыз</a:t>
            </a:r>
            <a:r>
              <a:rPr lang="ru-RU" sz="2000" dirty="0"/>
              <a:t> бар.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Өз</a:t>
            </a:r>
            <a:r>
              <a:rPr lang="ru-RU" sz="2000" dirty="0"/>
              <a:t> </a:t>
            </a:r>
            <a:r>
              <a:rPr lang="ru-RU" sz="2000" dirty="0" err="1"/>
              <a:t>қажеттілігіңіз</a:t>
            </a:r>
            <a:r>
              <a:rPr lang="ru-RU" sz="2000" dirty="0"/>
              <a:t> бен </a:t>
            </a:r>
            <a:r>
              <a:rPr lang="ru-RU" sz="2000" dirty="0" err="1"/>
              <a:t>мүмкіндіктеріңізге</a:t>
            </a:r>
            <a:r>
              <a:rPr lang="ru-RU" sz="2000" dirty="0"/>
              <a:t> </a:t>
            </a:r>
            <a:r>
              <a:rPr lang="ru-RU" sz="2000" dirty="0" err="1"/>
              <a:t>сүйене</a:t>
            </a:r>
            <a:r>
              <a:rPr lang="ru-RU" sz="2000" dirty="0"/>
              <a:t> </a:t>
            </a:r>
            <a:r>
              <a:rPr lang="ru-RU" sz="2000" dirty="0" err="1"/>
              <a:t>отырып</a:t>
            </a:r>
            <a:r>
              <a:rPr lang="ru-RU" sz="2000" dirty="0"/>
              <a:t>, </a:t>
            </a:r>
            <a:r>
              <a:rPr lang="ru-RU" sz="2000" dirty="0" err="1"/>
              <a:t>өз</a:t>
            </a:r>
            <a:r>
              <a:rPr lang="ru-RU" sz="2000" dirty="0"/>
              <a:t> </a:t>
            </a:r>
            <a:r>
              <a:rPr lang="ru-RU" sz="2000" dirty="0" err="1"/>
              <a:t>тәжірибеңізді</a:t>
            </a:r>
            <a:r>
              <a:rPr lang="ru-RU" sz="2000" dirty="0"/>
              <a:t> </a:t>
            </a:r>
            <a:r>
              <a:rPr lang="ru-RU" sz="2000" dirty="0" err="1"/>
              <a:t>келешекте</a:t>
            </a:r>
            <a:r>
              <a:rPr lang="ru-RU" sz="2000" dirty="0"/>
              <a:t> </a:t>
            </a:r>
            <a:r>
              <a:rPr lang="ru-RU" sz="2000" dirty="0" err="1"/>
              <a:t>өзгерту</a:t>
            </a:r>
            <a:r>
              <a:rPr lang="ru-RU" sz="2000" dirty="0"/>
              <a:t> </a:t>
            </a:r>
            <a:r>
              <a:rPr lang="ru-RU" sz="2000" dirty="0" err="1"/>
              <a:t>туралы</a:t>
            </a:r>
            <a:r>
              <a:rPr lang="ru-RU" sz="2000" dirty="0"/>
              <a:t> </a:t>
            </a:r>
            <a:r>
              <a:rPr lang="ru-RU" sz="2000" dirty="0" err="1"/>
              <a:t>шешім</a:t>
            </a:r>
            <a:r>
              <a:rPr lang="ru-RU" sz="2000" dirty="0"/>
              <a:t> </a:t>
            </a:r>
            <a:r>
              <a:rPr lang="ru-RU" sz="2000" dirty="0" err="1"/>
              <a:t>қабылдаңыз</a:t>
            </a:r>
            <a:r>
              <a:rPr lang="ru-RU" sz="20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Қажет</a:t>
            </a:r>
            <a:r>
              <a:rPr lang="ru-RU" sz="2000" dirty="0"/>
              <a:t> </a:t>
            </a:r>
            <a:r>
              <a:rPr lang="ru-RU" sz="2000" dirty="0" err="1"/>
              <a:t>болған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 </a:t>
            </a:r>
            <a:r>
              <a:rPr lang="ru-RU" sz="2000" dirty="0" err="1"/>
              <a:t>өзгерістерді</a:t>
            </a:r>
            <a:r>
              <a:rPr lang="ru-RU" sz="2000" dirty="0"/>
              <a:t> </a:t>
            </a:r>
            <a:r>
              <a:rPr lang="ru-RU" sz="2000" dirty="0" err="1"/>
              <a:t>жүзеге</a:t>
            </a:r>
            <a:r>
              <a:rPr lang="ru-RU" sz="2000" dirty="0"/>
              <a:t> </a:t>
            </a:r>
            <a:r>
              <a:rPr lang="ru-RU" sz="2000" dirty="0" err="1"/>
              <a:t>асыру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ұжымнан</a:t>
            </a:r>
            <a:r>
              <a:rPr lang="ru-RU" sz="2000" dirty="0"/>
              <a:t>, </a:t>
            </a:r>
            <a:r>
              <a:rPr lang="ru-RU" sz="2000" dirty="0" err="1"/>
              <a:t>үйлестірушіден</a:t>
            </a:r>
            <a:r>
              <a:rPr lang="ru-RU" sz="2000" dirty="0"/>
              <a:t> </a:t>
            </a:r>
            <a:r>
              <a:rPr lang="ru-RU" sz="2000" dirty="0" err="1"/>
              <a:t>көмек</a:t>
            </a:r>
            <a:r>
              <a:rPr lang="ru-RU" sz="2000" dirty="0"/>
              <a:t> </a:t>
            </a:r>
            <a:r>
              <a:rPr lang="ru-RU" sz="2000" dirty="0" err="1"/>
              <a:t>сұраңыз</a:t>
            </a:r>
            <a:r>
              <a:rPr lang="ru-RU" sz="2000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28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Мұғалімдердің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кері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байланыс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алу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ережесі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71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15" y="27175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Кері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байланыс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бойынша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ұсыныстар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1177511"/>
              </p:ext>
            </p:extLst>
          </p:nvPr>
        </p:nvGraphicFramePr>
        <p:xfrm>
          <a:off x="107504" y="980728"/>
          <a:ext cx="89644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59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295275" y="115888"/>
            <a:ext cx="88487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cademy.kz" panose="02000503000000020003" pitchFamily="2" charset="0"/>
              </a:rPr>
              <a:t>Рефлексия- (лат.) артқа жүгіну, көрініс</a:t>
            </a: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468313" y="1273175"/>
            <a:ext cx="6480175" cy="3416300"/>
          </a:xfrm>
          <a:prstGeom prst="rect">
            <a:avLst/>
          </a:prstGeom>
          <a:solidFill>
            <a:srgbClr val="FFFFCC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800" b="1"/>
              <a:t>  </a:t>
            </a:r>
            <a:r>
              <a:rPr lang="ru-RU" altLang="ru-RU" sz="3600" b="1"/>
              <a:t>Педагогикада рефлексия- бұл педагогикалық үдеріске қатысушылардың өзінің даму жағдайын, өзін-өзі дамытуын және оның себептерін тіркеу үдерісі мен нәтижесі.                             </a:t>
            </a:r>
          </a:p>
        </p:txBody>
      </p:sp>
      <p:pic>
        <p:nvPicPr>
          <p:cNvPr id="3076" name="Picture 12" descr="BD0596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41663"/>
            <a:ext cx="2544762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8" descr="лин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73688"/>
            <a:ext cx="64801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89"/>
          <p:cNvSpPr txBox="1">
            <a:spLocks noChangeArrowheads="1"/>
          </p:cNvSpPr>
          <p:nvPr/>
        </p:nvSpPr>
        <p:spPr bwMode="auto">
          <a:xfrm>
            <a:off x="8583613" y="6184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/>
              <a:t>2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99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42000"/>
            </a:srgbClr>
          </a:solidFill>
        </p:spPr>
        <p:txBody>
          <a:bodyPr/>
          <a:lstStyle/>
          <a:p>
            <a:pPr>
              <a:defRPr/>
            </a:pPr>
            <a:r>
              <a:rPr lang="ru-RU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Анықтама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Рефлексия</a:t>
            </a:r>
            <a:r>
              <a:rPr lang="ru-RU" smtClean="0"/>
              <a:t> – арнайы адам қабілеті, өз </a:t>
            </a:r>
            <a:r>
              <a:rPr lang="ru-RU" b="1" smtClean="0"/>
              <a:t>ойын, эмоциялық жай-күйін, іс-әрекет </a:t>
            </a:r>
            <a:r>
              <a:rPr lang="ru-RU" smtClean="0"/>
              <a:t>және </a:t>
            </a:r>
            <a:r>
              <a:rPr lang="ru-RU" b="1" smtClean="0"/>
              <a:t>қарым-қатынас</a:t>
            </a:r>
            <a:r>
              <a:rPr lang="ru-RU" smtClean="0"/>
              <a:t> жасауға мүмкіндік беретін, жалпы </a:t>
            </a:r>
            <a:r>
              <a:rPr lang="ru-RU" b="1" smtClean="0"/>
              <a:t>өзін</a:t>
            </a:r>
            <a:r>
              <a:rPr lang="ru-RU" smtClean="0"/>
              <a:t> – арнайы </a:t>
            </a:r>
            <a:r>
              <a:rPr lang="ru-RU" b="1" smtClean="0"/>
              <a:t>қарау</a:t>
            </a:r>
            <a:r>
              <a:rPr lang="ru-RU" smtClean="0"/>
              <a:t> </a:t>
            </a:r>
            <a:r>
              <a:rPr lang="ru-RU" b="1" smtClean="0"/>
              <a:t>нысаны</a:t>
            </a:r>
            <a:r>
              <a:rPr lang="ru-RU" smtClean="0"/>
              <a:t> (талдау және бағалау) және практикалық </a:t>
            </a:r>
            <a:r>
              <a:rPr lang="ru-RU" b="1" smtClean="0"/>
              <a:t>қайта құру </a:t>
            </a:r>
            <a:r>
              <a:rPr lang="ru-RU" smtClean="0"/>
              <a:t>(өзгерту және дамыту).</a:t>
            </a: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033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00006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7010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Рефлексияланған тәжірибе</a:t>
            </a:r>
          </a:p>
          <a:p>
            <a:pPr algn="ctr"/>
            <a:r>
              <a:rPr lang="ru-RU" sz="4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 оқыту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84213" y="1844675"/>
            <a:ext cx="9045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66FF"/>
                </a:solidFill>
              </a:rPr>
              <a:t>Психологтер: Д.Боуд, Р. Кеог пен Д. Уокер 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323850" y="2636838"/>
            <a:ext cx="53895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«Білім беру жолының </a:t>
            </a:r>
          </a:p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  мәні – </a:t>
            </a:r>
            <a:r>
              <a:rPr lang="ru-RU" altLang="ru-RU" sz="4800" b="1">
                <a:solidFill>
                  <a:srgbClr val="FF0000"/>
                </a:solidFill>
              </a:rPr>
              <a:t>рефлексия»</a:t>
            </a:r>
          </a:p>
        </p:txBody>
      </p:sp>
      <p:sp>
        <p:nvSpPr>
          <p:cNvPr id="4102" name="WordArt 8"/>
          <p:cNvSpPr>
            <a:spLocks noChangeArrowheads="1" noChangeShapeType="1" noTextEdit="1"/>
          </p:cNvSpPr>
          <p:nvPr/>
        </p:nvSpPr>
        <p:spPr bwMode="auto">
          <a:xfrm>
            <a:off x="1908175" y="5924550"/>
            <a:ext cx="29337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 үдерісінің</a:t>
            </a:r>
          </a:p>
          <a:p>
            <a:pPr algn="ctr"/>
            <a:r>
              <a:rPr lang="ru-RU" sz="3200" b="1" kern="10">
                <a:ln w="2857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сатылары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8367713" y="6184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>
                <a:solidFill>
                  <a:schemeClr val="bg1"/>
                </a:solidFill>
              </a:rPr>
              <a:t>3</a:t>
            </a:r>
            <a:endParaRPr lang="ru-RU" alt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solidFill>
            <a:srgbClr val="FFFF99"/>
          </a:solidFill>
          <a:ln>
            <a:solidFill>
              <a:srgbClr val="FFFF99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ru-RU" sz="40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ефлексивт</a:t>
            </a:r>
            <a:r>
              <a:rPr lang="kk-KZ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 оқыту идеясы</a:t>
            </a:r>
            <a:r>
              <a:rPr lang="ru-RU" sz="4000" dirty="0" smtClean="0"/>
              <a:t> </a:t>
            </a:r>
          </a:p>
        </p:txBody>
      </p:sp>
      <p:pic>
        <p:nvPicPr>
          <p:cNvPr id="3075" name="Picture 3" descr="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412875"/>
            <a:ext cx="4268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04_rodd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46799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0825" y="1476375"/>
            <a:ext cx="44656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i="1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i="1" dirty="0" err="1" smtClean="0"/>
              <a:t>Меңгеру</a:t>
            </a:r>
            <a:r>
              <a:rPr lang="ru-RU" i="1" dirty="0" smtClean="0"/>
              <a:t> </a:t>
            </a:r>
            <a:r>
              <a:rPr lang="ru-RU" i="1" dirty="0" err="1"/>
              <a:t>жүреді</a:t>
            </a:r>
            <a:r>
              <a:rPr lang="ru-RU" i="1" dirty="0"/>
              <a:t>, </a:t>
            </a:r>
            <a:r>
              <a:rPr lang="ru-RU" i="1" dirty="0" err="1"/>
              <a:t>егер</a:t>
            </a:r>
            <a:r>
              <a:rPr lang="ru-RU" i="1" dirty="0"/>
              <a:t> де  </a:t>
            </a:r>
            <a:r>
              <a:rPr lang="ru-RU" i="1" dirty="0" err="1"/>
              <a:t>іске</a:t>
            </a:r>
            <a:r>
              <a:rPr lang="ru-RU" i="1" dirty="0"/>
              <a:t> </a:t>
            </a:r>
            <a:r>
              <a:rPr lang="ru-RU" i="1" dirty="0" err="1"/>
              <a:t>бағытталған</a:t>
            </a:r>
            <a:r>
              <a:rPr lang="ru-RU" i="1" dirty="0"/>
              <a:t> рефлексия </a:t>
            </a:r>
            <a:r>
              <a:rPr lang="ru-RU" i="1" dirty="0" err="1"/>
              <a:t>қосылғанда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87004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79120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Рефлексия нысандары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900113" y="1628775"/>
            <a:ext cx="8020050" cy="4524375"/>
          </a:xfrm>
          <a:prstGeom prst="rect">
            <a:avLst/>
          </a:prstGeom>
          <a:solidFill>
            <a:schemeClr val="tx1"/>
          </a:solidFill>
          <a:ln w="38100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3200" b="1">
                <a:solidFill>
                  <a:schemeClr val="bg1"/>
                </a:solidFill>
              </a:rPr>
              <a:t>   </a:t>
            </a:r>
            <a:r>
              <a:rPr lang="ru-RU" altLang="ru-RU" sz="3200" b="1">
                <a:solidFill>
                  <a:srgbClr val="FF0000"/>
                </a:solidFill>
              </a:rPr>
              <a:t>Ретроспективті</a:t>
            </a:r>
            <a:r>
              <a:rPr lang="ru-RU" altLang="ru-RU" sz="3200" b="1">
                <a:solidFill>
                  <a:schemeClr val="bg1"/>
                </a:solidFill>
              </a:rPr>
              <a:t> – өткенде орын алған</a:t>
            </a:r>
          </a:p>
          <a:p>
            <a:pPr eaLnBrk="1" hangingPunct="1"/>
            <a:r>
              <a:rPr lang="ru-RU" altLang="ru-RU" sz="3200" b="1">
                <a:solidFill>
                  <a:schemeClr val="bg1"/>
                </a:solidFill>
              </a:rPr>
              <a:t>үдерістерді, сызбалар, құралдарды </a:t>
            </a:r>
          </a:p>
          <a:p>
            <a:pPr eaLnBrk="1" hangingPunct="1"/>
            <a:r>
              <a:rPr lang="ru-RU" altLang="ru-RU" sz="3200" b="1">
                <a:solidFill>
                  <a:schemeClr val="bg1"/>
                </a:solidFill>
              </a:rPr>
              <a:t>анықтау мен жасау.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3200" b="1">
                <a:solidFill>
                  <a:schemeClr val="bg1"/>
                </a:solidFill>
              </a:rPr>
              <a:t>   </a:t>
            </a:r>
            <a:r>
              <a:rPr lang="ru-RU" altLang="ru-RU" sz="3200" b="1">
                <a:solidFill>
                  <a:srgbClr val="FF0000"/>
                </a:solidFill>
              </a:rPr>
              <a:t>Проспективті </a:t>
            </a:r>
            <a:r>
              <a:rPr lang="ru-RU" altLang="ru-RU" sz="3200" b="1">
                <a:solidFill>
                  <a:schemeClr val="bg1"/>
                </a:solidFill>
              </a:rPr>
              <a:t>– ықтимал болашақ әрекеттің сызбалары мен құралдарын анықтау және түзету.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3200" b="1">
                <a:solidFill>
                  <a:schemeClr val="bg1"/>
                </a:solidFill>
              </a:rPr>
              <a:t>   </a:t>
            </a:r>
            <a:r>
              <a:rPr lang="ru-RU" altLang="ru-RU" sz="3200" b="1">
                <a:solidFill>
                  <a:srgbClr val="FF0000"/>
                </a:solidFill>
              </a:rPr>
              <a:t>Интроспективті</a:t>
            </a:r>
            <a:r>
              <a:rPr lang="ru-RU" altLang="ru-RU" sz="3200" b="1">
                <a:solidFill>
                  <a:schemeClr val="bg1"/>
                </a:solidFill>
              </a:rPr>
              <a:t> – әрекетті іске асыру</a:t>
            </a:r>
          </a:p>
          <a:p>
            <a:pPr eaLnBrk="1" hangingPunct="1"/>
            <a:r>
              <a:rPr lang="ru-RU" altLang="ru-RU" sz="3200" b="1">
                <a:solidFill>
                  <a:schemeClr val="bg1"/>
                </a:solidFill>
              </a:rPr>
              <a:t>барысында ойлау үдерістерін бақылау,</a:t>
            </a:r>
          </a:p>
          <a:p>
            <a:pPr eaLnBrk="1" hangingPunct="1"/>
            <a:r>
              <a:rPr lang="ru-RU" altLang="ru-RU" sz="3200" b="1">
                <a:solidFill>
                  <a:schemeClr val="bg1"/>
                </a:solidFill>
              </a:rPr>
              <a:t>түзету немесе күрделендіру.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627313" y="836613"/>
            <a:ext cx="5961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4000" b="1"/>
              <a:t>(Ладенко И.С. бойынша)</a:t>
            </a:r>
          </a:p>
        </p:txBody>
      </p:sp>
      <p:pic>
        <p:nvPicPr>
          <p:cNvPr id="5125" name="Picture 15" descr="AG0000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33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6"/>
          <p:cNvSpPr txBox="1">
            <a:spLocks noChangeArrowheads="1"/>
          </p:cNvSpPr>
          <p:nvPr/>
        </p:nvSpPr>
        <p:spPr bwMode="auto">
          <a:xfrm>
            <a:off x="8583613" y="62579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/>
              <a:t>5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5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79120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Рефлексия нысандары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627313" y="836613"/>
            <a:ext cx="5961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4000" b="1"/>
              <a:t>(Ладенко И.С. бойынша)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84213" y="2924175"/>
            <a:ext cx="6865937" cy="2308225"/>
          </a:xfrm>
          <a:prstGeom prst="rect">
            <a:avLst/>
          </a:prstGeom>
          <a:solidFill>
            <a:schemeClr val="tx1"/>
          </a:solidFill>
          <a:ln w="38100">
            <a:solidFill>
              <a:srgbClr val="00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3200" b="1">
                <a:solidFill>
                  <a:schemeClr val="bg1"/>
                </a:solidFill>
              </a:rPr>
              <a:t>  </a:t>
            </a:r>
            <a:r>
              <a:rPr lang="ru-RU" altLang="ru-RU" sz="3600" b="1">
                <a:solidFill>
                  <a:srgbClr val="FF0000"/>
                </a:solidFill>
              </a:rPr>
              <a:t>Ретроспективті</a:t>
            </a:r>
            <a:r>
              <a:rPr lang="ru-RU" altLang="ru-RU" sz="3600" b="1">
                <a:solidFill>
                  <a:schemeClr val="bg1"/>
                </a:solidFill>
              </a:rPr>
              <a:t> – ұғыну.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3600" b="1">
                <a:solidFill>
                  <a:srgbClr val="FF0000"/>
                </a:solidFill>
              </a:rPr>
              <a:t> Проспективті </a:t>
            </a:r>
            <a:r>
              <a:rPr lang="ru-RU" altLang="ru-RU" sz="3600" b="1">
                <a:solidFill>
                  <a:schemeClr val="bg1"/>
                </a:solidFill>
              </a:rPr>
              <a:t>– жобалау.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ru-RU" sz="3600" b="1">
                <a:solidFill>
                  <a:schemeClr val="bg1"/>
                </a:solidFill>
              </a:rPr>
              <a:t> </a:t>
            </a:r>
            <a:r>
              <a:rPr lang="ru-RU" altLang="ru-RU" sz="3600" b="1">
                <a:solidFill>
                  <a:srgbClr val="FF0000"/>
                </a:solidFill>
              </a:rPr>
              <a:t>Интроспективті </a:t>
            </a:r>
            <a:r>
              <a:rPr lang="ru-RU" altLang="ru-RU" sz="3600" b="1">
                <a:solidFill>
                  <a:schemeClr val="bg1"/>
                </a:solidFill>
              </a:rPr>
              <a:t>– әрекетін</a:t>
            </a:r>
          </a:p>
          <a:p>
            <a:pPr eaLnBrk="1" hangingPunct="1"/>
            <a:r>
              <a:rPr lang="ru-RU" altLang="ru-RU" sz="3600" b="1">
                <a:solidFill>
                  <a:schemeClr val="bg1"/>
                </a:solidFill>
              </a:rPr>
              <a:t>реттеу «осы жерде және қазір».</a:t>
            </a:r>
          </a:p>
        </p:txBody>
      </p:sp>
      <p:pic>
        <p:nvPicPr>
          <p:cNvPr id="6149" name="Picture 8" descr="WB0174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684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J00991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750" y="1557338"/>
            <a:ext cx="813752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J00991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229225"/>
            <a:ext cx="8066087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3" descr="WB0174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0350"/>
            <a:ext cx="13684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8656638" y="62579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/>
              <a:t>6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0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838200"/>
            <a:ext cx="7772400" cy="2590800"/>
          </a:xfrm>
        </p:spPr>
        <p:txBody>
          <a:bodyPr/>
          <a:lstStyle/>
          <a:p>
            <a:pPr eaLnBrk="1" hangingPunct="1"/>
            <a:r>
              <a:rPr lang="ru-RU" altLang="ru-RU" smtClean="0"/>
              <a:t>Рефлексия компоненттері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295400" y="1524000"/>
            <a:ext cx="2590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chemeClr val="folHlink"/>
                </a:solidFill>
              </a:rPr>
              <a:t>Педагог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1371600" y="2514600"/>
            <a:ext cx="23622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Оқушылар </a:t>
            </a:r>
          </a:p>
          <a:p>
            <a:pPr algn="ctr" eaLnBrk="1" hangingPunct="1"/>
            <a:r>
              <a:rPr lang="ru-RU" altLang="ru-RU"/>
              <a:t>әрекеті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2590800" y="3505200"/>
            <a:ext cx="24384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Өз </a:t>
            </a:r>
          </a:p>
          <a:p>
            <a:pPr algn="ctr" eaLnBrk="1" hangingPunct="1"/>
            <a:r>
              <a:rPr lang="ru-RU" altLang="ru-RU"/>
              <a:t>педагогикалық </a:t>
            </a:r>
          </a:p>
          <a:p>
            <a:pPr algn="ctr" eaLnBrk="1" hangingPunct="1"/>
            <a:r>
              <a:rPr lang="ru-RU" altLang="ru-RU"/>
              <a:t>әрекеті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0" y="3657600"/>
            <a:ext cx="26670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Педагогикалық</a:t>
            </a:r>
          </a:p>
          <a:p>
            <a:pPr algn="ctr" eaLnBrk="1" hangingPunct="1"/>
            <a:r>
              <a:rPr lang="ru-RU" altLang="ru-RU"/>
              <a:t>өзара әрекет</a:t>
            </a: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5715000" y="2743200"/>
            <a:ext cx="2743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chemeClr val="folHlink"/>
                </a:solidFill>
              </a:rPr>
              <a:t>Оқушы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5715000" y="4038600"/>
            <a:ext cx="21336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Өз </a:t>
            </a:r>
          </a:p>
          <a:p>
            <a:pPr algn="ctr" eaLnBrk="1" hangingPunct="1"/>
            <a:r>
              <a:rPr lang="ru-RU" altLang="ru-RU"/>
              <a:t>әрекеті</a:t>
            </a:r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6629400" y="5105400"/>
            <a:ext cx="21336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Педагогтің </a:t>
            </a:r>
          </a:p>
          <a:p>
            <a:pPr algn="ctr" eaLnBrk="1" hangingPunct="1"/>
            <a:r>
              <a:rPr lang="ru-RU" altLang="ru-RU"/>
              <a:t>әрекеті</a:t>
            </a:r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4343400" y="5029200"/>
            <a:ext cx="23622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Педагогикалық</a:t>
            </a:r>
          </a:p>
          <a:p>
            <a:pPr algn="ctr" eaLnBrk="1" hangingPunct="1"/>
            <a:r>
              <a:rPr lang="ru-RU" altLang="ru-RU"/>
              <a:t>өзара әрекет</a:t>
            </a:r>
          </a:p>
        </p:txBody>
      </p:sp>
      <p:sp>
        <p:nvSpPr>
          <p:cNvPr id="7179" name="Line 19"/>
          <p:cNvSpPr>
            <a:spLocks noChangeShapeType="1"/>
          </p:cNvSpPr>
          <p:nvPr/>
        </p:nvSpPr>
        <p:spPr bwMode="auto">
          <a:xfrm>
            <a:off x="25908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180" name="Line 20"/>
          <p:cNvSpPr>
            <a:spLocks noChangeShapeType="1"/>
          </p:cNvSpPr>
          <p:nvPr/>
        </p:nvSpPr>
        <p:spPr bwMode="auto">
          <a:xfrm flipH="1">
            <a:off x="990600" y="2057400"/>
            <a:ext cx="457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181" name="Line 21"/>
          <p:cNvSpPr>
            <a:spLocks noChangeShapeType="1"/>
          </p:cNvSpPr>
          <p:nvPr/>
        </p:nvSpPr>
        <p:spPr bwMode="auto">
          <a:xfrm>
            <a:off x="3886200" y="2057400"/>
            <a:ext cx="533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182" name="Line 22"/>
          <p:cNvSpPr>
            <a:spLocks noChangeShapeType="1"/>
          </p:cNvSpPr>
          <p:nvPr/>
        </p:nvSpPr>
        <p:spPr bwMode="auto">
          <a:xfrm flipH="1">
            <a:off x="7010400" y="32766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183" name="Line 23"/>
          <p:cNvSpPr>
            <a:spLocks noChangeShapeType="1"/>
          </p:cNvSpPr>
          <p:nvPr/>
        </p:nvSpPr>
        <p:spPr bwMode="auto">
          <a:xfrm flipH="1">
            <a:off x="5334000" y="3200400"/>
            <a:ext cx="762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184" name="Line 24"/>
          <p:cNvSpPr>
            <a:spLocks noChangeShapeType="1"/>
          </p:cNvSpPr>
          <p:nvPr/>
        </p:nvSpPr>
        <p:spPr bwMode="auto">
          <a:xfrm flipH="1">
            <a:off x="8077200" y="3276600"/>
            <a:ext cx="152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7185" name="Picture 27" descr="slide0146_image4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578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28" descr="slide0089_image1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0"/>
            <a:ext cx="137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Text Box 29"/>
          <p:cNvSpPr txBox="1">
            <a:spLocks noChangeArrowheads="1"/>
          </p:cNvSpPr>
          <p:nvPr/>
        </p:nvSpPr>
        <p:spPr bwMode="auto">
          <a:xfrm>
            <a:off x="8728075" y="63293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/>
              <a:t>7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9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 autoUpdateAnimBg="0"/>
      <p:bldP spid="27656" grpId="0" animBg="1" autoUpdateAnimBg="0"/>
      <p:bldP spid="27658" grpId="0" animBg="1" autoUpdateAnimBg="0"/>
      <p:bldP spid="27661" grpId="0" animBg="1" autoUpdateAnimBg="0"/>
      <p:bldP spid="27663" grpId="0" animBg="1" autoUpdateAnimBg="0"/>
      <p:bldP spid="2766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alt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жүргізудегі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ҚАТЕЛІК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sz="half" idx="1"/>
          </p:nvPr>
        </p:nvSpPr>
        <p:spPr>
          <a:xfrm>
            <a:off x="395288" y="2057400"/>
            <a:ext cx="4027487" cy="4395788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 жиі эмоционалды сипаттамада жүреді</a:t>
            </a:r>
          </a:p>
          <a:p>
            <a:pPr eaLnBrk="1" hangingPunct="1"/>
            <a:endParaRPr lang="ru-RU" altLang="ru-RU" sz="28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КОГНИТИВТІ РЕФЛЕКСИЯ «нақты болмайды»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0588" y="2057400"/>
            <a:ext cx="4048125" cy="45402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ҚЫЗЫҚТЫ БОЛДЫ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МАҒАН ҰНАДЫ</a:t>
            </a:r>
          </a:p>
          <a:p>
            <a:pPr marL="34925" indent="0" eaLnBrk="1" hangingPunct="1">
              <a:buFont typeface="Corbel" panose="020B0503020204020204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marL="34925" indent="0" eaLnBrk="1" hangingPunct="1">
              <a:buFont typeface="Corbel" panose="020B0503020204020204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_____________________________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қолымнан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келді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қиындықтар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туындады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ештеңе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алмадым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2" y="857250"/>
            <a:ext cx="90531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9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10080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Когнитивті рефлексияны қалай жақсартуға болады?</a:t>
            </a:r>
            <a:endParaRPr lang="ru-RU" altLang="ru-RU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7250" y="2057400"/>
            <a:ext cx="3565525" cy="40227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1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қолымнан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келді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eaLnBrk="1" hangingPunct="1"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қиындықтар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туындады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ештеңе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алмадым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Объект 3"/>
          <p:cNvSpPr>
            <a:spLocks noGrp="1"/>
          </p:cNvSpPr>
          <p:nvPr>
            <p:ph sz="half" idx="2"/>
          </p:nvPr>
        </p:nvSpPr>
        <p:spPr>
          <a:xfrm>
            <a:off x="4700588" y="2057400"/>
            <a:ext cx="4192587" cy="4022725"/>
          </a:xfrm>
        </p:spPr>
        <p:txBody>
          <a:bodyPr>
            <a:normAutofit lnSpcReduction="10000"/>
          </a:bodyPr>
          <a:lstStyle/>
          <a:p>
            <a:pPr marL="34925" indent="0">
              <a:buFont typeface="Corbel" panose="020B0503020204020204" pitchFamily="34" charset="0"/>
              <a:buNone/>
            </a:pP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</a:p>
          <a:p>
            <a:pPr marL="34925" indent="0">
              <a:buFont typeface="Corbel" panose="020B0503020204020204" pitchFamily="34" charset="0"/>
              <a:buNone/>
            </a:pPr>
            <a:endParaRPr 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>
              <a:buFont typeface="Corbel" panose="020B0503020204020204" pitchFamily="34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бүгін … үйрендім</a:t>
            </a:r>
          </a:p>
          <a:p>
            <a:pPr marL="34925" indent="0">
              <a:buFont typeface="Corbel" panose="020B0503020204020204" pitchFamily="34" charset="0"/>
              <a:buNone/>
            </a:pPr>
            <a:endParaRPr lang="ru-RU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>
              <a:buFont typeface="Corbel" panose="020B0503020204020204" pitchFamily="34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қатысты қиындықтар туындады</a:t>
            </a:r>
          </a:p>
          <a:p>
            <a:pPr marL="34925" indent="0">
              <a:buFont typeface="Corbel" panose="020B0503020204020204" pitchFamily="34" charset="0"/>
              <a:buNone/>
            </a:pPr>
            <a:endParaRPr lang="ru-RU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indent="0">
              <a:buFont typeface="Corbel" panose="020B0503020204020204" pitchFamily="34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Мен… жасай алмадым, себебі …</a:t>
            </a:r>
          </a:p>
        </p:txBody>
      </p:sp>
    </p:spTree>
    <p:extLst>
      <p:ext uri="{BB962C8B-B14F-4D97-AF65-F5344CB8AC3E}">
        <p14:creationId xmlns:p14="http://schemas.microsoft.com/office/powerpoint/2010/main" val="38692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214313"/>
            <a:ext cx="8620125" cy="1127125"/>
          </a:xfrm>
          <a:solidFill>
            <a:srgbClr val="FFFF99"/>
          </a:solidFill>
          <a:ln>
            <a:solidFill>
              <a:srgbClr val="FFFF99"/>
            </a:solidFill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Әртүрлі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қабілетті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оқушылар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үшін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рефлексивті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сұрақтар</a:t>
            </a:r>
            <a:endParaRPr lang="ru-RU" sz="36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557338"/>
            <a:ext cx="4464050" cy="2303462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ru-RU" sz="1800" b="1" smtClean="0"/>
              <a:t> </a:t>
            </a:r>
            <a:r>
              <a:rPr lang="ru-RU" b="1" smtClean="0"/>
              <a:t>рационалды:</a:t>
            </a:r>
          </a:p>
          <a:p>
            <a:pPr algn="ctr">
              <a:buFontTx/>
              <a:buNone/>
            </a:pPr>
            <a:r>
              <a:rPr lang="ru-RU" sz="2800" smtClean="0"/>
              <a:t>Мен нені түсіндім?</a:t>
            </a:r>
          </a:p>
          <a:p>
            <a:pPr algn="ctr">
              <a:buFontTx/>
              <a:buNone/>
            </a:pPr>
            <a:r>
              <a:rPr lang="ru-RU" sz="2800" smtClean="0"/>
              <a:t>Мен нені білдім?</a:t>
            </a:r>
          </a:p>
          <a:p>
            <a:pPr algn="ctr">
              <a:buFontTx/>
              <a:buNone/>
            </a:pPr>
            <a:r>
              <a:rPr lang="ru-RU" sz="2800" smtClean="0"/>
              <a:t>Нені анықтадым?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0" y="1557338"/>
            <a:ext cx="4464050" cy="2303462"/>
          </a:xfrm>
          <a:solidFill>
            <a:srgbClr val="F6CDC0"/>
          </a:solidFill>
        </p:spPr>
        <p:txBody>
          <a:bodyPr/>
          <a:lstStyle/>
          <a:p>
            <a:pPr>
              <a:buFontTx/>
              <a:buNone/>
            </a:pPr>
            <a:r>
              <a:rPr lang="ru-RU" sz="1800" b="1" smtClean="0"/>
              <a:t>  </a:t>
            </a:r>
            <a:r>
              <a:rPr lang="ru-RU" b="1" smtClean="0"/>
              <a:t>эмоционалды:</a:t>
            </a:r>
          </a:p>
          <a:p>
            <a:pPr algn="ctr">
              <a:lnSpc>
                <a:spcPct val="85000"/>
              </a:lnSpc>
              <a:buFontTx/>
              <a:buNone/>
            </a:pPr>
            <a:r>
              <a:rPr lang="ru-RU" sz="2800" smtClean="0"/>
              <a:t>Не ұнады?</a:t>
            </a:r>
          </a:p>
          <a:p>
            <a:pPr algn="ctr">
              <a:lnSpc>
                <a:spcPct val="85000"/>
              </a:lnSpc>
              <a:buFontTx/>
              <a:buNone/>
            </a:pPr>
            <a:r>
              <a:rPr lang="ru-RU" sz="2800" smtClean="0"/>
              <a:t>Не қуантты?</a:t>
            </a:r>
          </a:p>
          <a:p>
            <a:pPr algn="ctr">
              <a:lnSpc>
                <a:spcPct val="85000"/>
              </a:lnSpc>
              <a:buFontTx/>
              <a:buNone/>
            </a:pPr>
            <a:r>
              <a:rPr lang="ru-RU" sz="2800" smtClean="0"/>
              <a:t>Өзім не үшін мақтай аламын?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107950" y="4005263"/>
            <a:ext cx="4464050" cy="2592387"/>
          </a:xfrm>
          <a:solidFill>
            <a:srgbClr val="6EF260"/>
          </a:solidFill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Іс-әрекеттік: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Неге қол жеткіздім?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Не жақсы шықты?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Неге үйрендім?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Сабақтың нәтижесі не?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643438" y="4005263"/>
            <a:ext cx="4392612" cy="2519362"/>
          </a:xfrm>
          <a:solidFill>
            <a:srgbClr val="88C2FC"/>
          </a:solidFill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b="1" smtClean="0"/>
              <a:t>интуициялық: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Сабақтан кейін маған……келді.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Қазір мен ……армандамын.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Болашақта мен….шештім.</a:t>
            </a:r>
          </a:p>
        </p:txBody>
      </p:sp>
    </p:spTree>
    <p:extLst>
      <p:ext uri="{BB962C8B-B14F-4D97-AF65-F5344CB8AC3E}">
        <p14:creationId xmlns:p14="http://schemas.microsoft.com/office/powerpoint/2010/main" val="1615677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Рефлексивтік</a:t>
            </a: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тәсілдер</a:t>
            </a: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әдістер</a:t>
            </a: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технологиялар</a:t>
            </a:r>
            <a:endParaRPr lang="ru-RU" sz="4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748712" cy="5445125"/>
          </a:xfrm>
          <a:solidFill>
            <a:srgbClr val="CC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Ассоциациялар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Графикалық суреттер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«Ақырында менің айтқым келетіні…»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«Алғыс білдіремін!»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«Табыс баспалдағы»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Бастапқы рефлексия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«Неге?»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Телеграмма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486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Рефлексия технологиясы</a:t>
            </a:r>
            <a:r>
              <a:rPr lang="ru-RU" altLang="ru-RU" sz="3200" b="1" i="1" smtClean="0"/>
              <a:t>. Рефлексиялық нысана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2667000" y="1981200"/>
            <a:ext cx="3581400" cy="3429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505200" y="2819400"/>
            <a:ext cx="18288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962400" y="3200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4267200" y="1981200"/>
            <a:ext cx="3048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 flipV="1">
            <a:off x="2819400" y="3581400"/>
            <a:ext cx="3429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4343400" y="32416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4419600" y="2784475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4860925" y="2251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9227" name="Text Box 16"/>
          <p:cNvSpPr txBox="1">
            <a:spLocks noChangeArrowheads="1"/>
          </p:cNvSpPr>
          <p:nvPr/>
        </p:nvSpPr>
        <p:spPr bwMode="auto">
          <a:xfrm>
            <a:off x="517525" y="1717675"/>
            <a:ext cx="1431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Оқушы </a:t>
            </a:r>
          </a:p>
          <a:p>
            <a:pPr eaLnBrk="1" hangingPunct="1"/>
            <a:r>
              <a:rPr lang="kk-KZ" altLang="ru-RU"/>
              <a:t>іс-әрекеті</a:t>
            </a:r>
            <a:endParaRPr lang="ru-RU" altLang="ru-RU"/>
          </a:p>
        </p:txBody>
      </p:sp>
      <p:sp>
        <p:nvSpPr>
          <p:cNvPr id="9228" name="Text Box 17"/>
          <p:cNvSpPr txBox="1">
            <a:spLocks noChangeArrowheads="1"/>
          </p:cNvSpPr>
          <p:nvPr/>
        </p:nvSpPr>
        <p:spPr bwMode="auto">
          <a:xfrm>
            <a:off x="5943600" y="1641475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Мазмұны</a:t>
            </a:r>
          </a:p>
        </p:txBody>
      </p:sp>
      <p:sp>
        <p:nvSpPr>
          <p:cNvPr id="9229" name="Text Box 18"/>
          <p:cNvSpPr txBox="1">
            <a:spLocks noChangeArrowheads="1"/>
          </p:cNvSpPr>
          <p:nvPr/>
        </p:nvSpPr>
        <p:spPr bwMode="auto">
          <a:xfrm>
            <a:off x="685800" y="4953000"/>
            <a:ext cx="2925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Педагог</a:t>
            </a:r>
          </a:p>
          <a:p>
            <a:pPr eaLnBrk="1" hangingPunct="1"/>
            <a:r>
              <a:rPr lang="ru-RU" altLang="ru-RU"/>
              <a:t>іс-әрекеті</a:t>
            </a:r>
          </a:p>
        </p:txBody>
      </p:sp>
      <p:sp>
        <p:nvSpPr>
          <p:cNvPr id="9230" name="Text Box 19"/>
          <p:cNvSpPr txBox="1">
            <a:spLocks noChangeArrowheads="1"/>
          </p:cNvSpPr>
          <p:nvPr/>
        </p:nvSpPr>
        <p:spPr bwMode="auto">
          <a:xfrm>
            <a:off x="6400800" y="5029200"/>
            <a:ext cx="1354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Нысан,</a:t>
            </a:r>
          </a:p>
          <a:p>
            <a:pPr eaLnBrk="1" hangingPunct="1"/>
            <a:r>
              <a:rPr lang="ru-RU" altLang="ru-RU"/>
              <a:t>   әдістер</a:t>
            </a:r>
          </a:p>
        </p:txBody>
      </p:sp>
      <p:sp>
        <p:nvSpPr>
          <p:cNvPr id="9231" name="Line 20"/>
          <p:cNvSpPr>
            <a:spLocks noChangeShapeType="1"/>
          </p:cNvSpPr>
          <p:nvPr/>
        </p:nvSpPr>
        <p:spPr bwMode="auto">
          <a:xfrm>
            <a:off x="2209800" y="2209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232" name="Line 21"/>
          <p:cNvSpPr>
            <a:spLocks noChangeShapeType="1"/>
          </p:cNvSpPr>
          <p:nvPr/>
        </p:nvSpPr>
        <p:spPr bwMode="auto">
          <a:xfrm flipV="1">
            <a:off x="2133600" y="47244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233" name="Line 22"/>
          <p:cNvSpPr>
            <a:spLocks noChangeShapeType="1"/>
          </p:cNvSpPr>
          <p:nvPr/>
        </p:nvSpPr>
        <p:spPr bwMode="auto">
          <a:xfrm flipH="1" flipV="1">
            <a:off x="6019800" y="45720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234" name="Line 23"/>
          <p:cNvSpPr>
            <a:spLocks noChangeShapeType="1"/>
          </p:cNvSpPr>
          <p:nvPr/>
        </p:nvSpPr>
        <p:spPr bwMode="auto">
          <a:xfrm flipH="1">
            <a:off x="5943600" y="1981200"/>
            <a:ext cx="1752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235" name="Text Box 24"/>
          <p:cNvSpPr txBox="1">
            <a:spLocks noChangeArrowheads="1"/>
          </p:cNvSpPr>
          <p:nvPr/>
        </p:nvSpPr>
        <p:spPr bwMode="auto">
          <a:xfrm>
            <a:off x="1219200" y="6061075"/>
            <a:ext cx="729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 Нысананы толтырған соң, педагог оны іледі және</a:t>
            </a:r>
          </a:p>
          <a:p>
            <a:pPr eaLnBrk="1" hangingPunct="1"/>
            <a:r>
              <a:rPr lang="ru-RU" altLang="ru-RU"/>
              <a:t>қысқа талдау жүргізеді.</a:t>
            </a:r>
          </a:p>
          <a:p>
            <a:pPr eaLnBrk="1" hangingPunct="1"/>
            <a:endParaRPr lang="ru-RU" altLang="ru-RU"/>
          </a:p>
        </p:txBody>
      </p:sp>
      <p:pic>
        <p:nvPicPr>
          <p:cNvPr id="9236" name="Picture 25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6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7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8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9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30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31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32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33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34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35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6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7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8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54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40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41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42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43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168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45" descr="BD1475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" name="Picture 46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8" name="Picture 47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9" name="Picture 48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0" name="Picture 49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86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1" name="Picture 50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2" name="Picture 51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3" name="Picture 52" descr="BD1475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1365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4" name="Text Box 53"/>
          <p:cNvSpPr txBox="1">
            <a:spLocks noChangeArrowheads="1"/>
          </p:cNvSpPr>
          <p:nvPr/>
        </p:nvSpPr>
        <p:spPr bwMode="auto">
          <a:xfrm>
            <a:off x="8583613" y="61849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FF00"/>
                </a:solidFill>
              </a:rPr>
              <a:t>18</a:t>
            </a:r>
            <a:endParaRPr lang="ru-RU" altLang="ru-RU">
              <a:solidFill>
                <a:srgbClr val="FFFF00"/>
              </a:solidFill>
            </a:endParaRPr>
          </a:p>
        </p:txBody>
      </p:sp>
      <p:sp>
        <p:nvSpPr>
          <p:cNvPr id="9265" name="Rectangle 55"/>
          <p:cNvSpPr>
            <a:spLocks noChangeArrowheads="1"/>
          </p:cNvSpPr>
          <p:nvPr/>
        </p:nvSpPr>
        <p:spPr bwMode="auto">
          <a:xfrm>
            <a:off x="6607175" y="0"/>
            <a:ext cx="281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/>
              <a:t>/</a:t>
            </a:r>
            <a:r>
              <a:rPr lang="ru-RU" altLang="ru-RU" sz="2000"/>
              <a:t>С.С. Кашлев бойынша</a:t>
            </a:r>
            <a:r>
              <a:rPr lang="en-US" altLang="ru-RU"/>
              <a:t>/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8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           Рефлексия технологиясы</a:t>
            </a:r>
            <a:br>
              <a:rPr lang="ru-RU" altLang="ru-RU" smtClean="0"/>
            </a:br>
            <a:r>
              <a:rPr lang="ru-RU" altLang="ru-RU" smtClean="0"/>
              <a:t>           </a:t>
            </a:r>
            <a:r>
              <a:rPr lang="ru-RU" altLang="ru-RU" sz="3200" b="1" i="1" smtClean="0"/>
              <a:t>«Шағын шығарма»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2743200"/>
            <a:ext cx="8382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200"/>
              <a:t>Ықтимал тақырыптар:</a:t>
            </a:r>
          </a:p>
          <a:p>
            <a:pPr eaLnBrk="1" hangingPunct="1"/>
            <a:r>
              <a:rPr lang="ru-RU" altLang="ru-RU" sz="3200"/>
              <a:t> «Мен-сабақта, сабақ-менде».</a:t>
            </a:r>
          </a:p>
          <a:p>
            <a:pPr eaLnBrk="1" hangingPunct="1"/>
            <a:r>
              <a:rPr lang="ru-RU" altLang="ru-RU" sz="3200">
                <a:solidFill>
                  <a:schemeClr val="folHlink"/>
                </a:solidFill>
              </a:rPr>
              <a:t>Нұсқалар- «Менің қатысуым», «Менің сабаққа үлесім», «Сабақтың мен үшін маңызы» және т.б.</a:t>
            </a:r>
          </a:p>
          <a:p>
            <a:pPr eaLnBrk="1" hangingPunct="1"/>
            <a:r>
              <a:rPr lang="ru-RU" altLang="ru-RU" sz="3200"/>
              <a:t> </a:t>
            </a:r>
            <a:r>
              <a:rPr lang="ru-RU" altLang="ru-RU" sz="2800"/>
              <a:t>«Менің іске қатысуым туралы ойларым».</a:t>
            </a:r>
          </a:p>
          <a:p>
            <a:pPr eaLnBrk="1" hangingPunct="1"/>
            <a:r>
              <a:rPr lang="ru-RU" altLang="ru-RU" sz="2800"/>
              <a:t> «Мен іс-шара нәтижелерін қалай бағалаймын».</a:t>
            </a:r>
          </a:p>
          <a:p>
            <a:pPr eaLnBrk="1" hangingPunct="1"/>
            <a:r>
              <a:rPr lang="ru-RU" altLang="ru-RU" sz="2800"/>
              <a:t>«Осы сабақ маған не берді».</a:t>
            </a:r>
          </a:p>
        </p:txBody>
      </p:sp>
      <p:pic>
        <p:nvPicPr>
          <p:cNvPr id="11268" name="Picture 4" descr="тпнг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440738" y="61849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FF00"/>
                </a:solidFill>
              </a:rPr>
              <a:t>20</a:t>
            </a:r>
            <a:endParaRPr lang="ru-RU" altLang="ru-RU">
              <a:solidFill>
                <a:srgbClr val="FFFF00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348038" y="6400800"/>
            <a:ext cx="330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>
                <a:solidFill>
                  <a:schemeClr val="tx2"/>
                </a:solidFill>
              </a:rPr>
              <a:t>/</a:t>
            </a:r>
            <a:r>
              <a:rPr lang="ru-RU" altLang="ru-RU">
                <a:solidFill>
                  <a:schemeClr val="tx2"/>
                </a:solidFill>
              </a:rPr>
              <a:t>С.С. Кашлев бойынша</a:t>
            </a:r>
            <a:r>
              <a:rPr lang="en-US" altLang="ru-RU">
                <a:solidFill>
                  <a:schemeClr val="tx2"/>
                </a:solidFill>
              </a:rPr>
              <a:t>/</a:t>
            </a:r>
            <a:endParaRPr lang="ru-RU" alt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0"/>
            <a:ext cx="7772400" cy="25146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FF00"/>
                </a:solidFill>
              </a:rPr>
              <a:t>Рефлексия технологиясы</a:t>
            </a:r>
          </a:p>
        </p:txBody>
      </p:sp>
      <p:pic>
        <p:nvPicPr>
          <p:cNvPr id="14339" name="Picture 3" descr="море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1447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17725" y="1066800"/>
            <a:ext cx="4054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b="1" i="1"/>
              <a:t>       «Аралдар»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352800" y="4191000"/>
            <a:ext cx="3124200" cy="1676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Бермуд</a:t>
            </a:r>
          </a:p>
          <a:p>
            <a:pPr algn="ctr" eaLnBrk="1" hangingPunct="1"/>
            <a:r>
              <a:rPr lang="ru-RU" altLang="ru-RU"/>
              <a:t>үшбұрышы</a:t>
            </a:r>
          </a:p>
        </p:txBody>
      </p:sp>
      <p:sp>
        <p:nvSpPr>
          <p:cNvPr id="14342" name="Oval 7"/>
          <p:cNvSpPr>
            <a:spLocks noChangeArrowheads="1"/>
          </p:cNvSpPr>
          <p:nvPr/>
        </p:nvSpPr>
        <p:spPr bwMode="auto">
          <a:xfrm>
            <a:off x="7467600" y="685800"/>
            <a:ext cx="16764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Мұң а.</a:t>
            </a:r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0" y="1066800"/>
            <a:ext cx="2667000" cy="12192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Сүйсіну а.</a:t>
            </a:r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715000" y="1752600"/>
            <a:ext cx="2286000" cy="12954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Үрей а.</a:t>
            </a:r>
          </a:p>
        </p:txBody>
      </p:sp>
      <p:sp>
        <p:nvSpPr>
          <p:cNvPr id="14345" name="AutoShape 13"/>
          <p:cNvSpPr>
            <a:spLocks noChangeArrowheads="1"/>
          </p:cNvSpPr>
          <p:nvPr/>
        </p:nvSpPr>
        <p:spPr bwMode="auto">
          <a:xfrm>
            <a:off x="0" y="3429000"/>
            <a:ext cx="2514600" cy="19050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Сергектік а.</a:t>
            </a:r>
          </a:p>
        </p:txBody>
      </p:sp>
      <p:sp>
        <p:nvSpPr>
          <p:cNvPr id="14346" name="AutoShape 15"/>
          <p:cNvSpPr>
            <a:spLocks noChangeArrowheads="1"/>
          </p:cNvSpPr>
          <p:nvPr/>
        </p:nvSpPr>
        <p:spPr bwMode="auto">
          <a:xfrm>
            <a:off x="0" y="6096000"/>
            <a:ext cx="3886200" cy="533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Шабыттану а.</a:t>
            </a:r>
          </a:p>
        </p:txBody>
      </p:sp>
      <p:sp>
        <p:nvSpPr>
          <p:cNvPr id="14347" name="AutoShape 17"/>
          <p:cNvSpPr>
            <a:spLocks noChangeArrowheads="1"/>
          </p:cNvSpPr>
          <p:nvPr/>
        </p:nvSpPr>
        <p:spPr bwMode="auto">
          <a:xfrm>
            <a:off x="6324600" y="3657600"/>
            <a:ext cx="2819400" cy="1143000"/>
          </a:xfrm>
          <a:prstGeom prst="flowChartManualIn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Белгісіздік а.</a:t>
            </a:r>
          </a:p>
        </p:txBody>
      </p:sp>
      <p:sp>
        <p:nvSpPr>
          <p:cNvPr id="14348" name="AutoShape 19"/>
          <p:cNvSpPr>
            <a:spLocks noChangeArrowheads="1"/>
          </p:cNvSpPr>
          <p:nvPr/>
        </p:nvSpPr>
        <p:spPr bwMode="auto">
          <a:xfrm>
            <a:off x="6324600" y="5791200"/>
            <a:ext cx="2819400" cy="838200"/>
          </a:xfrm>
          <a:prstGeom prst="parallelogram">
            <a:avLst>
              <a:gd name="adj" fmla="val 840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Түсінбестік а.</a:t>
            </a:r>
          </a:p>
        </p:txBody>
      </p:sp>
      <p:sp>
        <p:nvSpPr>
          <p:cNvPr id="14349" name="AutoShape 21"/>
          <p:cNvSpPr>
            <a:spLocks noChangeArrowheads="1"/>
          </p:cNvSpPr>
          <p:nvPr/>
        </p:nvSpPr>
        <p:spPr bwMode="auto">
          <a:xfrm>
            <a:off x="1828800" y="2514600"/>
            <a:ext cx="1828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/>
              <a:t>Қуаныш а.</a:t>
            </a:r>
          </a:p>
        </p:txBody>
      </p:sp>
      <p:pic>
        <p:nvPicPr>
          <p:cNvPr id="14350" name="Picture 24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38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5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6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7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91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28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2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9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8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0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31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32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7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33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34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35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36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37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38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39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91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40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7" name="Text Box 41"/>
          <p:cNvSpPr txBox="1">
            <a:spLocks noChangeArrowheads="1"/>
          </p:cNvSpPr>
          <p:nvPr/>
        </p:nvSpPr>
        <p:spPr bwMode="auto">
          <a:xfrm>
            <a:off x="8655050" y="6400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FF00"/>
                </a:solidFill>
              </a:rPr>
              <a:t>23</a:t>
            </a:r>
            <a:endParaRPr lang="ru-RU" altLang="ru-RU">
              <a:solidFill>
                <a:srgbClr val="FFFF00"/>
              </a:solidFill>
            </a:endParaRPr>
          </a:p>
        </p:txBody>
      </p:sp>
      <p:sp>
        <p:nvSpPr>
          <p:cNvPr id="14368" name="Rectangle 42"/>
          <p:cNvSpPr>
            <a:spLocks noChangeArrowheads="1"/>
          </p:cNvSpPr>
          <p:nvPr/>
        </p:nvSpPr>
        <p:spPr bwMode="auto">
          <a:xfrm>
            <a:off x="3635375" y="6400800"/>
            <a:ext cx="330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>
                <a:solidFill>
                  <a:schemeClr val="tx2"/>
                </a:solidFill>
              </a:rPr>
              <a:t>/</a:t>
            </a:r>
            <a:r>
              <a:rPr lang="ru-RU" altLang="ru-RU">
                <a:solidFill>
                  <a:schemeClr val="tx2"/>
                </a:solidFill>
              </a:rPr>
              <a:t>С.С. Кашлев бойынша</a:t>
            </a:r>
            <a:r>
              <a:rPr lang="en-US" altLang="ru-RU">
                <a:solidFill>
                  <a:schemeClr val="tx2"/>
                </a:solidFill>
              </a:rPr>
              <a:t>/</a:t>
            </a:r>
            <a:endParaRPr lang="ru-RU" alt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0"/>
            <a:ext cx="8229600" cy="14478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folHlink"/>
                </a:solidFill>
              </a:rPr>
              <a:t>                    </a:t>
            </a:r>
            <a:r>
              <a:rPr lang="ru-RU" altLang="ru-RU" sz="2400" b="1" dirty="0" smtClean="0">
                <a:solidFill>
                  <a:schemeClr val="folHlink"/>
                </a:solidFill>
              </a:rPr>
              <a:t>Рефлексия </a:t>
            </a:r>
            <a:r>
              <a:rPr lang="ru-RU" altLang="ru-RU" sz="2400" b="1" dirty="0" err="1" smtClean="0">
                <a:solidFill>
                  <a:schemeClr val="folHlink"/>
                </a:solidFill>
              </a:rPr>
              <a:t>технологиясы</a:t>
            </a:r>
            <a:endParaRPr lang="ru-RU" altLang="ru-RU" sz="2800" b="1" dirty="0" smtClean="0">
              <a:solidFill>
                <a:schemeClr val="folHlink"/>
              </a:solidFill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79388" y="368300"/>
            <a:ext cx="8964612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b="1" i="1" dirty="0">
                <a:solidFill>
                  <a:schemeClr val="tx2"/>
                </a:solidFill>
              </a:rPr>
              <a:t>         «</a:t>
            </a:r>
            <a:r>
              <a:rPr lang="ru-RU" altLang="ru-RU" sz="3600" b="1" i="1" dirty="0" err="1">
                <a:solidFill>
                  <a:schemeClr val="tx2"/>
                </a:solidFill>
              </a:rPr>
              <a:t>Рефлексиялық</a:t>
            </a:r>
            <a:r>
              <a:rPr lang="ru-RU" altLang="ru-RU" sz="3600" b="1" i="1" dirty="0">
                <a:solidFill>
                  <a:schemeClr val="tx2"/>
                </a:solidFill>
              </a:rPr>
              <a:t> ринг»</a:t>
            </a:r>
          </a:p>
          <a:p>
            <a:pPr eaLnBrk="1" hangingPunct="1"/>
            <a:r>
              <a:rPr lang="ru-RU" altLang="ru-RU" sz="3200" b="1" i="1" dirty="0">
                <a:solidFill>
                  <a:schemeClr val="tx2"/>
                </a:solidFill>
              </a:rPr>
              <a:t> </a:t>
            </a:r>
            <a:r>
              <a:rPr lang="ru-RU" altLang="ru-RU" sz="3200" b="1" i="1" dirty="0" err="1">
                <a:solidFill>
                  <a:schemeClr val="tx2"/>
                </a:solidFill>
              </a:rPr>
              <a:t>Жасалған</a:t>
            </a:r>
            <a:r>
              <a:rPr lang="ru-RU" altLang="ru-RU" sz="3200" b="1" i="1" dirty="0">
                <a:solidFill>
                  <a:schemeClr val="tx2"/>
                </a:solidFill>
              </a:rPr>
              <a:t> </a:t>
            </a:r>
            <a:r>
              <a:rPr lang="ru-RU" altLang="ru-RU" sz="3200" b="1" i="1" dirty="0" err="1">
                <a:solidFill>
                  <a:schemeClr val="tx2"/>
                </a:solidFill>
              </a:rPr>
              <a:t>істің</a:t>
            </a:r>
            <a:r>
              <a:rPr lang="ru-RU" altLang="ru-RU" sz="3200" b="1" i="1" dirty="0">
                <a:solidFill>
                  <a:schemeClr val="tx2"/>
                </a:solidFill>
              </a:rPr>
              <a:t> </a:t>
            </a:r>
            <a:r>
              <a:rPr lang="ru-RU" altLang="ru-RU" sz="3200" b="1" i="1" dirty="0" err="1">
                <a:solidFill>
                  <a:schemeClr val="tx2"/>
                </a:solidFill>
              </a:rPr>
              <a:t>әрбір</a:t>
            </a:r>
            <a:r>
              <a:rPr lang="ru-RU" altLang="ru-RU" sz="3200" b="1" i="1" dirty="0">
                <a:solidFill>
                  <a:schemeClr val="tx2"/>
                </a:solidFill>
              </a:rPr>
              <a:t> </a:t>
            </a:r>
            <a:r>
              <a:rPr lang="ru-RU" altLang="ru-RU" sz="3200" b="1" i="1" dirty="0" err="1">
                <a:solidFill>
                  <a:schemeClr val="tx2"/>
                </a:solidFill>
              </a:rPr>
              <a:t>қатысушысы</a:t>
            </a:r>
            <a:r>
              <a:rPr lang="ru-RU" altLang="ru-RU" sz="3200" b="1" i="1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ru-RU" altLang="ru-RU" sz="3200" b="1" i="1" dirty="0" err="1">
                <a:solidFill>
                  <a:schemeClr val="tx2"/>
                </a:solidFill>
              </a:rPr>
              <a:t>шеңберге</a:t>
            </a:r>
            <a:r>
              <a:rPr lang="ru-RU" altLang="ru-RU" sz="3200" b="1" i="1" dirty="0">
                <a:solidFill>
                  <a:schemeClr val="tx2"/>
                </a:solidFill>
              </a:rPr>
              <a:t> </a:t>
            </a:r>
            <a:r>
              <a:rPr lang="ru-RU" altLang="ru-RU" sz="3200" b="1" i="1" dirty="0" err="1">
                <a:solidFill>
                  <a:schemeClr val="tx2"/>
                </a:solidFill>
              </a:rPr>
              <a:t>шақырылып</a:t>
            </a:r>
            <a:r>
              <a:rPr lang="ru-RU" altLang="ru-RU" sz="3200" b="1" i="1" dirty="0">
                <a:solidFill>
                  <a:schemeClr val="tx2"/>
                </a:solidFill>
              </a:rPr>
              <a:t>, </a:t>
            </a:r>
            <a:r>
              <a:rPr lang="ru-RU" altLang="ru-RU" sz="3200" b="1" i="1" dirty="0" err="1">
                <a:solidFill>
                  <a:schemeClr val="tx2"/>
                </a:solidFill>
              </a:rPr>
              <a:t>берілген</a:t>
            </a:r>
            <a:r>
              <a:rPr lang="ru-RU" altLang="ru-RU" sz="3200" b="1" i="1" dirty="0">
                <a:solidFill>
                  <a:schemeClr val="tx2"/>
                </a:solidFill>
              </a:rPr>
              <a:t> алгоритм </a:t>
            </a:r>
            <a:r>
              <a:rPr lang="ru-RU" altLang="ru-RU" sz="3200" b="1" i="1" dirty="0" err="1">
                <a:solidFill>
                  <a:schemeClr val="tx2"/>
                </a:solidFill>
              </a:rPr>
              <a:t>бойынша</a:t>
            </a:r>
            <a:r>
              <a:rPr lang="ru-RU" altLang="ru-RU" sz="3200" b="1" i="1" dirty="0">
                <a:solidFill>
                  <a:schemeClr val="tx2"/>
                </a:solidFill>
              </a:rPr>
              <a:t> </a:t>
            </a:r>
            <a:r>
              <a:rPr lang="ru-RU" altLang="ru-RU" sz="3200" b="1" i="1" dirty="0" err="1">
                <a:solidFill>
                  <a:schemeClr val="tx2"/>
                </a:solidFill>
              </a:rPr>
              <a:t>іс</a:t>
            </a:r>
            <a:r>
              <a:rPr lang="ru-RU" altLang="ru-RU" sz="3200" b="1" i="1" dirty="0">
                <a:solidFill>
                  <a:schemeClr val="tx2"/>
                </a:solidFill>
              </a:rPr>
              <a:t> </a:t>
            </a:r>
            <a:r>
              <a:rPr lang="ru-RU" altLang="ru-RU" sz="3200" b="1" i="1" dirty="0" err="1">
                <a:solidFill>
                  <a:schemeClr val="tx2"/>
                </a:solidFill>
              </a:rPr>
              <a:t>қорытындысы</a:t>
            </a:r>
            <a:r>
              <a:rPr lang="ru-RU" altLang="ru-RU" sz="3200" b="1" i="1" dirty="0">
                <a:solidFill>
                  <a:schemeClr val="tx2"/>
                </a:solidFill>
              </a:rPr>
              <a:t> мен </a:t>
            </a:r>
            <a:r>
              <a:rPr lang="ru-RU" altLang="ru-RU" sz="3200" b="1" i="1" dirty="0" err="1">
                <a:solidFill>
                  <a:schemeClr val="tx2"/>
                </a:solidFill>
              </a:rPr>
              <a:t>барысын</a:t>
            </a:r>
            <a:r>
              <a:rPr lang="ru-RU" altLang="ru-RU" sz="3200" b="1" i="1" dirty="0">
                <a:solidFill>
                  <a:schemeClr val="tx2"/>
                </a:solidFill>
              </a:rPr>
              <a:t> </a:t>
            </a:r>
            <a:r>
              <a:rPr lang="ru-RU" altLang="ru-RU" sz="3200" b="1" i="1" dirty="0" err="1">
                <a:solidFill>
                  <a:schemeClr val="tx2"/>
                </a:solidFill>
              </a:rPr>
              <a:t>рефлексиялайды</a:t>
            </a:r>
            <a:r>
              <a:rPr lang="ru-RU" altLang="ru-RU" sz="3200" b="1" i="1" dirty="0">
                <a:solidFill>
                  <a:schemeClr val="tx2"/>
                </a:solidFill>
              </a:rPr>
              <a:t>:</a:t>
            </a:r>
          </a:p>
          <a:p>
            <a:pPr eaLnBrk="1" hangingPunct="1"/>
            <a:r>
              <a:rPr lang="ru-RU" altLang="ru-RU" sz="3200" b="1" i="1" dirty="0">
                <a:solidFill>
                  <a:schemeClr val="tx2"/>
                </a:solidFill>
              </a:rPr>
              <a:t>-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эмоциялық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жағдайы</a:t>
            </a:r>
            <a:r>
              <a:rPr lang="ru-RU" altLang="ru-RU" sz="2800" b="1" i="1" dirty="0">
                <a:solidFill>
                  <a:schemeClr val="tx2"/>
                </a:solidFill>
              </a:rPr>
              <a:t>,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әрекетінің</a:t>
            </a:r>
            <a:endParaRPr lang="ru-RU" altLang="ru-RU" sz="2800" b="1" i="1" dirty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дәлелдері</a:t>
            </a:r>
            <a:r>
              <a:rPr lang="ru-RU" altLang="ru-RU" sz="2800" b="1" i="1" dirty="0">
                <a:solidFill>
                  <a:schemeClr val="tx2"/>
                </a:solidFill>
              </a:rPr>
              <a:t>,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білім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жағдайы</a:t>
            </a:r>
            <a:r>
              <a:rPr lang="ru-RU" altLang="ru-RU" sz="2800" b="1" i="1" dirty="0">
                <a:solidFill>
                  <a:schemeClr val="tx2"/>
                </a:solidFill>
              </a:rPr>
              <a:t>;</a:t>
            </a:r>
          </a:p>
          <a:p>
            <a:pPr eaLnBrk="1" hangingPunct="1"/>
            <a:r>
              <a:rPr lang="ru-RU" altLang="ru-RU" sz="3200" b="1" i="1" dirty="0">
                <a:solidFill>
                  <a:schemeClr val="tx2"/>
                </a:solidFill>
              </a:rPr>
              <a:t>-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жағдай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себептері</a:t>
            </a:r>
            <a:r>
              <a:rPr lang="ru-RU" altLang="ru-RU" sz="2800" b="1" i="1" dirty="0">
                <a:solidFill>
                  <a:schemeClr val="tx2"/>
                </a:solidFill>
              </a:rPr>
              <a:t>;</a:t>
            </a:r>
          </a:p>
          <a:p>
            <a:pPr eaLnBrk="1" hangingPunct="1"/>
            <a:r>
              <a:rPr lang="ru-RU" altLang="ru-RU" b="1" i="1" dirty="0">
                <a:solidFill>
                  <a:schemeClr val="tx2"/>
                </a:solidFill>
              </a:rPr>
              <a:t>-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өткен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істі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бағалау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және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т.б</a:t>
            </a:r>
            <a:r>
              <a:rPr lang="ru-RU" altLang="ru-RU" sz="2800" b="1" i="1" dirty="0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dirty="0" err="1">
                <a:solidFill>
                  <a:schemeClr val="tx2"/>
                </a:solidFill>
              </a:rPr>
              <a:t>әңгімеден</a:t>
            </a:r>
            <a:r>
              <a:rPr lang="ru-RU" altLang="ru-RU" sz="2800" b="1" dirty="0">
                <a:solidFill>
                  <a:schemeClr val="tx2"/>
                </a:solidFill>
              </a:rPr>
              <a:t> </a:t>
            </a:r>
            <a:r>
              <a:rPr lang="ru-RU" altLang="ru-RU" sz="2800" b="1" dirty="0" err="1">
                <a:solidFill>
                  <a:schemeClr val="tx2"/>
                </a:solidFill>
              </a:rPr>
              <a:t>кейін</a:t>
            </a:r>
            <a:r>
              <a:rPr lang="ru-RU" altLang="ru-RU" sz="2800" b="1" dirty="0">
                <a:solidFill>
                  <a:schemeClr val="tx2"/>
                </a:solidFill>
              </a:rPr>
              <a:t> – </a:t>
            </a:r>
            <a:r>
              <a:rPr lang="ru-RU" altLang="ru-RU" sz="2800" b="1" dirty="0" err="1">
                <a:solidFill>
                  <a:schemeClr val="tx2"/>
                </a:solidFill>
              </a:rPr>
              <a:t>қатысушы</a:t>
            </a:r>
            <a:r>
              <a:rPr lang="ru-RU" altLang="ru-RU" sz="2800" b="1" dirty="0">
                <a:solidFill>
                  <a:schemeClr val="tx2"/>
                </a:solidFill>
              </a:rPr>
              <a:t> </a:t>
            </a:r>
            <a:r>
              <a:rPr lang="ru-RU" altLang="ru-RU" sz="2800" b="1" dirty="0" err="1">
                <a:solidFill>
                  <a:schemeClr val="tx2"/>
                </a:solidFill>
              </a:rPr>
              <a:t>рефлексиясы</a:t>
            </a:r>
            <a:r>
              <a:rPr lang="ru-RU" altLang="ru-RU" sz="2800" b="1" dirty="0">
                <a:solidFill>
                  <a:schemeClr val="tx2"/>
                </a:solidFill>
              </a:rPr>
              <a:t>,</a:t>
            </a:r>
            <a:r>
              <a:rPr lang="ru-RU" altLang="ru-RU" sz="3200" b="1" dirty="0">
                <a:solidFill>
                  <a:schemeClr val="tx2"/>
                </a:solidFill>
              </a:rPr>
              <a:t> </a:t>
            </a:r>
            <a:r>
              <a:rPr lang="ru-RU" altLang="ru-RU" sz="2800" b="1" dirty="0" err="1">
                <a:solidFill>
                  <a:schemeClr val="tx2"/>
                </a:solidFill>
              </a:rPr>
              <a:t>басқалары</a:t>
            </a:r>
            <a:r>
              <a:rPr lang="ru-RU" altLang="ru-RU" sz="2800" b="1" dirty="0">
                <a:solidFill>
                  <a:schemeClr val="tx2"/>
                </a:solidFill>
              </a:rPr>
              <a:t> </a:t>
            </a:r>
            <a:r>
              <a:rPr lang="ru-RU" altLang="ru-RU" sz="2800" b="1" dirty="0" err="1">
                <a:solidFill>
                  <a:schemeClr val="tx2"/>
                </a:solidFill>
              </a:rPr>
              <a:t>оған</a:t>
            </a:r>
            <a:r>
              <a:rPr lang="ru-RU" altLang="ru-RU" sz="2800" b="1" dirty="0">
                <a:solidFill>
                  <a:schemeClr val="tx2"/>
                </a:solidFill>
              </a:rPr>
              <a:t> </a:t>
            </a:r>
            <a:r>
              <a:rPr lang="ru-RU" altLang="ru-RU" sz="2800" b="1" dirty="0" err="1">
                <a:solidFill>
                  <a:schemeClr val="tx2"/>
                </a:solidFill>
              </a:rPr>
              <a:t>сұрақ</a:t>
            </a:r>
            <a:r>
              <a:rPr lang="ru-RU" altLang="ru-RU" sz="2800" b="1" dirty="0">
                <a:solidFill>
                  <a:schemeClr val="tx2"/>
                </a:solidFill>
              </a:rPr>
              <a:t> </a:t>
            </a:r>
            <a:r>
              <a:rPr lang="ru-RU" altLang="ru-RU" sz="2800" b="1" dirty="0" err="1">
                <a:solidFill>
                  <a:schemeClr val="tx2"/>
                </a:solidFill>
              </a:rPr>
              <a:t>қойып</a:t>
            </a:r>
            <a:r>
              <a:rPr lang="ru-RU" altLang="ru-RU" sz="2800" b="1" dirty="0">
                <a:solidFill>
                  <a:schemeClr val="tx2"/>
                </a:solidFill>
              </a:rPr>
              <a:t>, 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рефлексияны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тереңдетеді</a:t>
            </a:r>
            <a:r>
              <a:rPr lang="ru-RU" altLang="ru-RU" sz="2800" b="1" i="1" dirty="0">
                <a:solidFill>
                  <a:schemeClr val="tx2"/>
                </a:solidFill>
              </a:rPr>
              <a:t>.</a:t>
            </a:r>
            <a:r>
              <a:rPr lang="ru-RU" altLang="ru-RU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Рингке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оқушылар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жұбын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шақыруға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болады</a:t>
            </a:r>
            <a:r>
              <a:rPr lang="ru-RU" altLang="ru-RU" sz="2800" b="1" i="1" dirty="0">
                <a:solidFill>
                  <a:schemeClr val="tx2"/>
                </a:solidFill>
              </a:rPr>
              <a:t> –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олар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өзара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сұрақ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қояды</a:t>
            </a:r>
            <a:r>
              <a:rPr lang="ru-RU" altLang="ru-RU" sz="2800" b="1" i="1" dirty="0">
                <a:solidFill>
                  <a:schemeClr val="tx2"/>
                </a:solidFill>
              </a:rPr>
              <a:t>,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кейін</a:t>
            </a:r>
            <a:r>
              <a:rPr lang="ru-RU" altLang="ru-RU" sz="2800" b="1" i="1" dirty="0">
                <a:solidFill>
                  <a:schemeClr val="tx2"/>
                </a:solidFill>
              </a:rPr>
              <a:t> топ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сұрақтарына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жауап</a:t>
            </a:r>
            <a:r>
              <a:rPr lang="ru-RU" altLang="ru-RU" sz="2800" b="1" i="1" dirty="0">
                <a:solidFill>
                  <a:schemeClr val="tx2"/>
                </a:solidFill>
              </a:rPr>
              <a:t> </a:t>
            </a:r>
            <a:r>
              <a:rPr lang="ru-RU" altLang="ru-RU" sz="2800" b="1" i="1" dirty="0" err="1">
                <a:solidFill>
                  <a:schemeClr val="tx2"/>
                </a:solidFill>
              </a:rPr>
              <a:t>береді</a:t>
            </a:r>
            <a:r>
              <a:rPr lang="ru-RU" altLang="ru-RU" sz="2800" b="1" i="1" dirty="0">
                <a:solidFill>
                  <a:schemeClr val="tx2"/>
                </a:solidFill>
              </a:rPr>
              <a:t>.</a:t>
            </a:r>
            <a:endParaRPr lang="ru-RU" altLang="ru-RU" sz="3200" b="1" i="1" dirty="0">
              <a:solidFill>
                <a:schemeClr val="tx2"/>
              </a:solidFill>
            </a:endParaRPr>
          </a:p>
        </p:txBody>
      </p:sp>
      <p:pic>
        <p:nvPicPr>
          <p:cNvPr id="16388" name="Picture 4" descr="Butt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459788" y="6921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/>
              <a:t>25</a:t>
            </a:r>
            <a:endParaRPr lang="ru-RU" alt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330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/>
              <a:t>/</a:t>
            </a:r>
            <a:r>
              <a:rPr lang="ru-RU" altLang="ru-RU"/>
              <a:t>С.С. Кашлев бойынша</a:t>
            </a:r>
            <a:r>
              <a:rPr lang="en-US" altLang="ru-RU"/>
              <a:t>/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7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rum.gipsyteam.ru/uploads/post-34660-1363627580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9212" t="5048" r="5263" b="20930"/>
          <a:stretch>
            <a:fillRect/>
          </a:stretch>
        </p:blipFill>
        <p:spPr bwMode="auto">
          <a:xfrm>
            <a:off x="179388" y="115888"/>
            <a:ext cx="8785225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258888" y="6237288"/>
            <a:ext cx="33845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b="1">
                <a:cs typeface="Times New Roman" panose="02020603050405020304" pitchFamily="18" charset="0"/>
              </a:rPr>
              <a:t>Мен оны жасамаймын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051050" y="5589588"/>
            <a:ext cx="66246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b="1">
                <a:cs typeface="Times New Roman" panose="02020603050405020304" pitchFamily="18" charset="0"/>
              </a:rPr>
              <a:t>Мен оны жасай алмаймын (білмеймін, қолымнан келмейді)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771775" y="5013325"/>
            <a:ext cx="32400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b="1">
                <a:cs typeface="Times New Roman" panose="02020603050405020304" pitchFamily="18" charset="0"/>
              </a:rPr>
              <a:t>Мен оны жасағым келеді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492500" y="4365625"/>
            <a:ext cx="324008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b="1">
                <a:cs typeface="Times New Roman" panose="02020603050405020304" pitchFamily="18" charset="0"/>
              </a:rPr>
              <a:t>Мен оны қалай жасаймын?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284663" y="3716338"/>
            <a:ext cx="32400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b="1">
                <a:cs typeface="Times New Roman" panose="02020603050405020304" pitchFamily="18" charset="0"/>
              </a:rPr>
              <a:t>Мен тырысып көремін…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5076825" y="2997200"/>
            <a:ext cx="324008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b="1">
                <a:cs typeface="Times New Roman" panose="02020603050405020304" pitchFamily="18" charset="0"/>
              </a:rPr>
              <a:t>Мен оны орындай аламын!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5651500" y="2349500"/>
            <a:ext cx="32416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b="1">
                <a:cs typeface="Times New Roman" panose="02020603050405020304" pitchFamily="18" charset="0"/>
              </a:rPr>
              <a:t>Мен оны орындаймын!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6227763" y="1700213"/>
            <a:ext cx="27368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kk-KZ" b="1">
                <a:cs typeface="Times New Roman" panose="02020603050405020304" pitchFamily="18" charset="0"/>
              </a:rPr>
              <a:t>Бұл өте жеңіл екен ғой!</a:t>
            </a:r>
            <a:endParaRPr lang="ru-RU" b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/>
              <a:t>К</a:t>
            </a:r>
            <a:r>
              <a:rPr lang="kk-KZ" dirty="0" smtClean="0"/>
              <a:t>ері </a:t>
            </a:r>
            <a:r>
              <a:rPr lang="kk-KZ" dirty="0" smtClean="0"/>
              <a:t>байланыс </a:t>
            </a:r>
            <a:r>
              <a:rPr lang="kk-KZ" dirty="0" smtClean="0"/>
              <a:t>ұсынудың түрлері</a:t>
            </a:r>
            <a:endParaRPr lang="ru-RU" dirty="0"/>
          </a:p>
        </p:txBody>
      </p:sp>
      <p:pic>
        <p:nvPicPr>
          <p:cNvPr id="104451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963" y="1644650"/>
            <a:ext cx="3838575" cy="2324100"/>
          </a:xfrm>
        </p:spPr>
      </p:pic>
      <p:pic>
        <p:nvPicPr>
          <p:cNvPr id="104452" name="Рисунок 6" descr="C:\Users\Юзер\AppData\Local\Microsoft\Windows\Temporary Internet Files\Content.Word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603375"/>
            <a:ext cx="3960812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37038"/>
            <a:ext cx="32480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8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229600" cy="849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«Бес саусақ»</a:t>
            </a:r>
            <a:r>
              <a:rPr lang="kk-KZ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Қағаз </a:t>
            </a:r>
            <a:r>
              <a:rPr lang="kk-K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бетіне қолыңызды қойып, саусақтарыңызды айналдыра сызыңыз. Әр саусақтың  өзінің мәні бар, солар бойынша өз ойыңызды білдіріңіз: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5475" name="Содержимое 2"/>
          <p:cNvSpPr>
            <a:spLocks noGrp="1"/>
          </p:cNvSpPr>
          <p:nvPr>
            <p:ph idx="1"/>
          </p:nvPr>
        </p:nvSpPr>
        <p:spPr>
          <a:xfrm>
            <a:off x="427038" y="3213100"/>
            <a:ext cx="8466137" cy="3352800"/>
          </a:xfrm>
        </p:spPr>
        <p:txBody>
          <a:bodyPr/>
          <a:lstStyle/>
          <a:p>
            <a:pPr eaLnBrk="1" hangingPunct="1"/>
            <a:r>
              <a:rPr lang="kk-KZ" altLang="ru-RU" sz="2400" smtClean="0"/>
              <a:t>1. Бас бармақ – мен үшін маңызды және қызықты болды ......</a:t>
            </a:r>
            <a:endParaRPr lang="ru-RU" altLang="ru-RU" sz="2400" smtClean="0"/>
          </a:p>
          <a:p>
            <a:pPr eaLnBrk="1" hangingPunct="1"/>
            <a:r>
              <a:rPr lang="kk-KZ" altLang="ru-RU" sz="2400" smtClean="0"/>
              <a:t>2. Сұқ саусақ – мен бүгін  ..........  түсіндім.</a:t>
            </a:r>
            <a:endParaRPr lang="ru-RU" altLang="ru-RU" sz="2400" smtClean="0"/>
          </a:p>
          <a:p>
            <a:pPr eaLnBrk="1" hangingPunct="1"/>
            <a:r>
              <a:rPr lang="kk-KZ" altLang="ru-RU" sz="2400" smtClean="0"/>
              <a:t>3. Ортаңғы саусақ – мен үшін  .......   қиын болды.</a:t>
            </a:r>
            <a:endParaRPr lang="ru-RU" altLang="ru-RU" sz="2400" smtClean="0"/>
          </a:p>
          <a:p>
            <a:pPr eaLnBrk="1" hangingPunct="1"/>
            <a:r>
              <a:rPr lang="kk-KZ" altLang="ru-RU" sz="2400" smtClean="0"/>
              <a:t>4. Төртінші саусақ – менің бағам ....... , өйткені...</a:t>
            </a:r>
            <a:endParaRPr lang="ru-RU" altLang="ru-RU" sz="2400" smtClean="0"/>
          </a:p>
          <a:p>
            <a:pPr eaLnBrk="1" hangingPunct="1"/>
            <a:r>
              <a:rPr lang="kk-KZ" altLang="ru-RU" sz="2400" smtClean="0"/>
              <a:t>5. Шынашақ  – Мен ............  білгім келеді.</a:t>
            </a:r>
            <a:endParaRPr lang="ru-RU" altLang="ru-RU" sz="2400" smtClean="0"/>
          </a:p>
        </p:txBody>
      </p:sp>
    </p:spTree>
    <p:extLst>
      <p:ext uri="{BB962C8B-B14F-4D97-AF65-F5344CB8AC3E}">
        <p14:creationId xmlns:p14="http://schemas.microsoft.com/office/powerpoint/2010/main" val="21443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/>
              <a:t>«Қара жәшік»ішіндегі жұмыс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Liliya\Desktop\photo_1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087" y="1600200"/>
            <a:ext cx="4829826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220486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Оқушыларды</a:t>
            </a:r>
            <a:r>
              <a:rPr lang="ru-RU" sz="1400" dirty="0" smtClean="0"/>
              <a:t> </a:t>
            </a:r>
            <a:r>
              <a:rPr lang="ru-RU" sz="1400" dirty="0" err="1" smtClean="0"/>
              <a:t>тұтас</a:t>
            </a:r>
            <a:r>
              <a:rPr lang="ru-RU" sz="1400" dirty="0" smtClean="0"/>
              <a:t> </a:t>
            </a:r>
            <a:r>
              <a:rPr lang="ru-RU" sz="1400" dirty="0" err="1" smtClean="0"/>
              <a:t>сабақ</a:t>
            </a:r>
            <a:r>
              <a:rPr lang="ru-RU" sz="1400" dirty="0" smtClean="0"/>
              <a:t> </a:t>
            </a:r>
            <a:r>
              <a:rPr lang="ru-RU" sz="1400" dirty="0" err="1" smtClean="0"/>
              <a:t>ретінде</a:t>
            </a:r>
            <a:r>
              <a:rPr lang="ru-RU" sz="1400" dirty="0" smtClean="0"/>
              <a:t>, </a:t>
            </a:r>
            <a:r>
              <a:rPr lang="ru-RU" sz="1400" dirty="0" err="1" smtClean="0"/>
              <a:t>жеке</a:t>
            </a:r>
            <a:r>
              <a:rPr lang="ru-RU" sz="1400" dirty="0" smtClean="0"/>
              <a:t> </a:t>
            </a:r>
            <a:r>
              <a:rPr lang="ru-RU" sz="1400" dirty="0" err="1" smtClean="0"/>
              <a:t>тапсырмаларға</a:t>
            </a:r>
            <a:r>
              <a:rPr lang="ru-RU" sz="1400" dirty="0" smtClean="0"/>
              <a:t> да </a:t>
            </a:r>
            <a:r>
              <a:rPr lang="ru-RU" sz="1400" dirty="0" err="1" smtClean="0"/>
              <a:t>критерийлермен</a:t>
            </a:r>
            <a:r>
              <a:rPr lang="ru-RU" sz="1400" dirty="0" smtClean="0"/>
              <a:t> </a:t>
            </a:r>
            <a:r>
              <a:rPr lang="ru-RU" sz="1400" dirty="0" err="1" smtClean="0"/>
              <a:t>таныстыру</a:t>
            </a:r>
            <a:r>
              <a:rPr lang="ru-RU" sz="1400" dirty="0" smtClean="0"/>
              <a:t> (</a:t>
            </a:r>
            <a:r>
              <a:rPr lang="ru-RU" sz="1400" dirty="0" err="1" smtClean="0"/>
              <a:t>оның</a:t>
            </a:r>
            <a:r>
              <a:rPr lang="ru-RU" sz="1400" dirty="0" smtClean="0"/>
              <a:t> </a:t>
            </a:r>
            <a:r>
              <a:rPr lang="ru-RU" sz="1400" dirty="0" err="1" smtClean="0"/>
              <a:t>ішінде</a:t>
            </a:r>
            <a:r>
              <a:rPr lang="ru-RU" sz="1400" dirty="0" smtClean="0"/>
              <a:t>, </a:t>
            </a:r>
            <a:r>
              <a:rPr lang="ru-RU" sz="1400" b="1" u="sng" dirty="0" err="1" smtClean="0">
                <a:solidFill>
                  <a:srgbClr val="FF0000"/>
                </a:solidFill>
              </a:rPr>
              <a:t>мақсат</a:t>
            </a:r>
            <a:r>
              <a:rPr lang="ru-RU" sz="1400" b="1" u="sng" dirty="0" smtClean="0">
                <a:solidFill>
                  <a:srgbClr val="FF0000"/>
                </a:solidFill>
              </a:rPr>
              <a:t> </a:t>
            </a:r>
            <a:r>
              <a:rPr lang="ru-RU" sz="1400" b="1" u="sng" dirty="0" err="1" smtClean="0">
                <a:solidFill>
                  <a:srgbClr val="FF0000"/>
                </a:solidFill>
              </a:rPr>
              <a:t>қою</a:t>
            </a:r>
            <a:r>
              <a:rPr lang="ru-RU" sz="1400" dirty="0" smtClean="0"/>
              <a:t>); </a:t>
            </a:r>
            <a:r>
              <a:rPr lang="ru-RU" sz="1400" dirty="0" err="1" smtClean="0"/>
              <a:t>критерийлерді</a:t>
            </a:r>
            <a:r>
              <a:rPr lang="ru-RU" sz="1400" dirty="0" smtClean="0"/>
              <a:t> </a:t>
            </a:r>
            <a:r>
              <a:rPr lang="ru-RU" sz="1400" dirty="0" err="1" smtClean="0"/>
              <a:t>бірлесіп</a:t>
            </a:r>
            <a:r>
              <a:rPr lang="ru-RU" sz="1400" dirty="0" smtClean="0"/>
              <a:t> </a:t>
            </a:r>
            <a:r>
              <a:rPr lang="ru-RU" sz="1400" dirty="0" err="1" smtClean="0"/>
              <a:t>талқылау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65313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Сұрақтың тиімді</a:t>
            </a:r>
            <a:r>
              <a:rPr lang="ru-RU" dirty="0" smtClean="0"/>
              <a:t> </a:t>
            </a:r>
            <a:r>
              <a:rPr lang="ru-RU" dirty="0" err="1" smtClean="0"/>
              <a:t>қойылуы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72201" y="2204864"/>
            <a:ext cx="223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Кері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қамтамасыз ету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11091" y="4514636"/>
            <a:ext cx="246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Сыныптасын</a:t>
            </a:r>
            <a:r>
              <a:rPr lang="ru-RU" dirty="0" smtClean="0"/>
              <a:t> </a:t>
            </a:r>
            <a:r>
              <a:rPr lang="ru-RU" dirty="0" err="1" smtClean="0"/>
              <a:t>және өзін-өзі бағалау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7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56792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</a:t>
            </a:r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ағашы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</a:t>
            </a:r>
            <a:r>
              <a:rPr lang="kk-K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себеттегі </a:t>
            </a:r>
            <a:r>
              <a:rPr lang="kk-KZ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алма, гүл және жапырақ</a:t>
            </a:r>
            <a:r>
              <a:rPr lang="kk-K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түріндегі жапсырма қағаздарды қабырғаға ілінген алма ағашына жапсыру арқылы </a:t>
            </a:r>
            <a:r>
              <a:rPr lang="kk-K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</a:t>
            </a:r>
            <a:r>
              <a:rPr lang="kk-K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ойларын қорытады, мұндағы</a:t>
            </a:r>
            <a:r>
              <a:rPr lang="kk-KZ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6499" name="Содержимое 2"/>
          <p:cNvSpPr>
            <a:spLocks noGrp="1"/>
          </p:cNvSpPr>
          <p:nvPr>
            <p:ph idx="1"/>
          </p:nvPr>
        </p:nvSpPr>
        <p:spPr>
          <a:xfrm>
            <a:off x="433388" y="3716338"/>
            <a:ext cx="8466137" cy="2089150"/>
          </a:xfrm>
        </p:spPr>
        <p:txBody>
          <a:bodyPr/>
          <a:lstStyle/>
          <a:p>
            <a:pPr eaLnBrk="1" hangingPunct="1"/>
            <a:r>
              <a:rPr lang="kk-KZ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</a:t>
            </a:r>
            <a:r>
              <a:rPr lang="kk-KZ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бүгінгі сабақтан түйгенім өте көп, маңызды болды.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</a:t>
            </a:r>
            <a:r>
              <a:rPr lang="kk-KZ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бүгін көп нәрсені түсіндім, маған пайдалы болды.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</a:t>
            </a:r>
            <a:r>
              <a:rPr lang="kk-KZ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бүгін сабақта түсінбеген сұрақтарым бар, оқуым керек.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213" y="1916113"/>
            <a:ext cx="6070600" cy="3673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 жұлдыз, бір тілек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stars and a wish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ұнаған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нәрсе (жұмыс туралы);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тілек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жақсартуды қажет ететін тұстары </a:t>
            </a:r>
            <a:r>
              <a:rPr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 </a:t>
            </a:r>
            <a:r>
              <a:rPr lang="kk-K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 </a:t>
            </a:r>
            <a:r>
              <a:rPr lang="kk-KZ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7523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252095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8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41036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550" y="3068638"/>
            <a:ext cx="6624638" cy="2447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</a:t>
            </a:r>
            <a:r>
              <a:rPr lang="kk-KZ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 </a:t>
            </a:r>
            <a:r>
              <a:rPr lang="kk-KZ" sz="2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бутерброды (Бағалау бутерброды) </a:t>
            </a:r>
            <a:r>
              <a:rPr lang="kk-KZ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 – бұл бірінші жағымды түсініктеме беріп, кейін сындарлы сын айтып, соңынан тағы да жағымды пікір білдіру. Мысалы; «</a:t>
            </a:r>
            <a:r>
              <a:rPr lang="kk-KZ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 ...... ұнады, себебі ..... Енді/келесі жолы ..... жетілдіруге болады деген ойдамын. Сонымен қатар ... жақсы шыққан, себебі ....»</a:t>
            </a:r>
            <a:r>
              <a:rPr lang="kk-KZ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2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520280"/>
          </a:xfrm>
        </p:spPr>
        <p:txBody>
          <a:bodyPr>
            <a:normAutofit/>
          </a:bodyPr>
          <a:lstStyle/>
          <a:p>
            <a:pPr algn="ctr"/>
            <a:r>
              <a:rPr lang="kk-KZ" sz="5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рақмет!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 err="1" smtClean="0">
                <a:solidFill>
                  <a:srgbClr val="0070C0"/>
                </a:solidFill>
              </a:rPr>
              <a:t>Кері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байланыс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үдеріс</a:t>
            </a:r>
            <a:r>
              <a:rPr lang="ru-RU" dirty="0" smtClean="0"/>
              <a:t>, </a:t>
            </a:r>
            <a:r>
              <a:rPr lang="ru-RU" dirty="0" err="1" smtClean="0"/>
              <a:t>қандай</a:t>
            </a:r>
            <a:r>
              <a:rPr lang="ru-RU" dirty="0" smtClean="0"/>
              <a:t> да </a:t>
            </a:r>
            <a:r>
              <a:rPr lang="ru-RU" dirty="0" err="1" smtClean="0"/>
              <a:t>іс-әрекет</a:t>
            </a:r>
            <a:r>
              <a:rPr lang="ru-RU" dirty="0" smtClean="0"/>
              <a:t> </a:t>
            </a:r>
            <a:r>
              <a:rPr lang="ru-RU" dirty="0" err="1" smtClean="0"/>
              <a:t>барысындағы</a:t>
            </a:r>
            <a:r>
              <a:rPr lang="ru-RU" dirty="0" smtClean="0"/>
              <a:t> </a:t>
            </a:r>
            <a:r>
              <a:rPr lang="ru-RU" dirty="0" err="1" smtClean="0"/>
              <a:t>ықпал</a:t>
            </a:r>
            <a:r>
              <a:rPr lang="ru-RU" dirty="0" smtClean="0"/>
              <a:t>, оны (</a:t>
            </a:r>
            <a:r>
              <a:rPr lang="ru-RU" dirty="0" err="1" smtClean="0"/>
              <a:t>іс-әрекетті</a:t>
            </a:r>
            <a:r>
              <a:rPr lang="ru-RU" dirty="0" smtClean="0"/>
              <a:t>) </a:t>
            </a:r>
            <a:r>
              <a:rPr lang="ru-RU" dirty="0" err="1" smtClean="0"/>
              <a:t>кім</a:t>
            </a:r>
            <a:r>
              <a:rPr lang="ru-RU" dirty="0" smtClean="0"/>
              <a:t> </a:t>
            </a:r>
            <a:r>
              <a:rPr lang="ru-RU" dirty="0" err="1" smtClean="0"/>
              <a:t>өндірсе</a:t>
            </a:r>
            <a:r>
              <a:rPr lang="ru-RU" dirty="0" smtClean="0"/>
              <a:t>  </a:t>
            </a:r>
            <a:r>
              <a:rPr lang="ru-RU" dirty="0" err="1" smtClean="0"/>
              <a:t>соған</a:t>
            </a:r>
            <a:r>
              <a:rPr lang="ru-RU" dirty="0" smtClean="0"/>
              <a:t> </a:t>
            </a:r>
            <a:r>
              <a:rPr lang="ru-RU" dirty="0" err="1" smtClean="0"/>
              <a:t>қайтарылады</a:t>
            </a:r>
            <a:r>
              <a:rPr lang="ru-RU" dirty="0" smtClean="0"/>
              <a:t>, </a:t>
            </a:r>
            <a:r>
              <a:rPr lang="ru-RU" dirty="0" err="1" smtClean="0"/>
              <a:t>оның</a:t>
            </a:r>
            <a:r>
              <a:rPr lang="ru-RU" dirty="0" smtClean="0"/>
              <a:t> </a:t>
            </a:r>
            <a:r>
              <a:rPr lang="ru-RU" dirty="0" err="1" smtClean="0"/>
              <a:t>одан</a:t>
            </a:r>
            <a:r>
              <a:rPr lang="ru-RU" dirty="0" smtClean="0"/>
              <a:t> </a:t>
            </a:r>
            <a:r>
              <a:rPr lang="ru-RU" dirty="0" err="1" smtClean="0"/>
              <a:t>арғы</a:t>
            </a:r>
            <a:r>
              <a:rPr lang="ru-RU" dirty="0" smtClean="0"/>
              <a:t> </a:t>
            </a:r>
            <a:r>
              <a:rPr lang="ru-RU" dirty="0" err="1" smtClean="0"/>
              <a:t>іс</a:t>
            </a:r>
            <a:r>
              <a:rPr lang="ru-RU" dirty="0" smtClean="0"/>
              <a:t> –</a:t>
            </a:r>
            <a:r>
              <a:rPr lang="ru-RU" dirty="0" err="1" smtClean="0"/>
              <a:t>әрекеттеріне</a:t>
            </a:r>
            <a:r>
              <a:rPr lang="ru-RU" dirty="0" smtClean="0"/>
              <a:t> </a:t>
            </a:r>
            <a:r>
              <a:rPr lang="ru-RU" dirty="0" err="1" smtClean="0"/>
              <a:t>ықпал</a:t>
            </a:r>
            <a:r>
              <a:rPr lang="ru-RU" dirty="0" smtClean="0"/>
              <a:t> </a:t>
            </a:r>
            <a:r>
              <a:rPr lang="ru-RU" dirty="0" err="1" smtClean="0"/>
              <a:t>етуі</a:t>
            </a:r>
            <a:r>
              <a:rPr lang="ru-RU" dirty="0" smtClean="0"/>
              <a:t> </a:t>
            </a:r>
            <a:r>
              <a:rPr lang="ru-RU" dirty="0" err="1" smtClean="0"/>
              <a:t>мүмкін</a:t>
            </a:r>
            <a:r>
              <a:rPr lang="ru-RU" dirty="0" smtClean="0"/>
              <a:t>. </a:t>
            </a:r>
            <a:r>
              <a:rPr lang="ru-RU" dirty="0" err="1" smtClean="0"/>
              <a:t>Кері</a:t>
            </a:r>
            <a:r>
              <a:rPr lang="ru-RU" dirty="0" smtClean="0"/>
              <a:t> </a:t>
            </a:r>
            <a:r>
              <a:rPr lang="ru-RU" dirty="0" err="1" smtClean="0"/>
              <a:t>байланыс</a:t>
            </a:r>
            <a:r>
              <a:rPr lang="ru-RU" dirty="0" smtClean="0"/>
              <a:t> </a:t>
            </a:r>
            <a:r>
              <a:rPr lang="ru-RU" dirty="0" err="1" smtClean="0"/>
              <a:t>үйренудің</a:t>
            </a:r>
            <a:r>
              <a:rPr lang="ru-RU" dirty="0" smtClean="0"/>
              <a:t> (</a:t>
            </a:r>
            <a:r>
              <a:rPr lang="ru-RU" dirty="0" err="1" smtClean="0"/>
              <a:t>білім</a:t>
            </a:r>
            <a:r>
              <a:rPr lang="ru-RU" dirty="0" smtClean="0"/>
              <a:t> </a:t>
            </a:r>
            <a:r>
              <a:rPr lang="ru-RU" dirty="0" err="1" smtClean="0"/>
              <a:t>алу</a:t>
            </a:r>
            <a:r>
              <a:rPr lang="ru-RU" dirty="0" smtClean="0"/>
              <a:t> </a:t>
            </a:r>
            <a:r>
              <a:rPr lang="ru-RU" dirty="0" err="1" smtClean="0"/>
              <a:t>жүйесінің</a:t>
            </a:r>
            <a:r>
              <a:rPr lang="ru-RU" dirty="0" smtClean="0"/>
              <a:t>) </a:t>
            </a:r>
            <a:r>
              <a:rPr lang="ru-RU" dirty="0" err="1" smtClean="0"/>
              <a:t>маңызды</a:t>
            </a:r>
            <a:r>
              <a:rPr lang="ru-RU" dirty="0" smtClean="0"/>
              <a:t> </a:t>
            </a:r>
            <a:r>
              <a:rPr lang="ru-RU" dirty="0" err="1" smtClean="0"/>
              <a:t>ұғымы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есептелінеді</a:t>
            </a:r>
            <a:r>
              <a:rPr lang="ru-RU" dirty="0" smtClean="0"/>
              <a:t>. </a:t>
            </a:r>
            <a:r>
              <a:rPr lang="ru-RU" dirty="0" err="1" smtClean="0"/>
              <a:t>Кері</a:t>
            </a:r>
            <a:r>
              <a:rPr lang="ru-RU" dirty="0" smtClean="0"/>
              <a:t> </a:t>
            </a:r>
            <a:r>
              <a:rPr lang="ru-RU" dirty="0" err="1" smtClean="0"/>
              <a:t>байланыс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алынатын</a:t>
            </a:r>
            <a:r>
              <a:rPr lang="ru-RU" dirty="0" smtClean="0"/>
              <a:t> </a:t>
            </a:r>
            <a:r>
              <a:rPr lang="ru-RU" dirty="0" err="1" smtClean="0"/>
              <a:t>мәліметтер</a:t>
            </a:r>
            <a:r>
              <a:rPr lang="ru-RU" dirty="0" smtClean="0"/>
              <a:t> </a:t>
            </a:r>
            <a:r>
              <a:rPr lang="ru-RU" dirty="0" err="1" smtClean="0"/>
              <a:t>әсіресе</a:t>
            </a:r>
            <a:r>
              <a:rPr lang="ru-RU" dirty="0" smtClean="0"/>
              <a:t> </a:t>
            </a:r>
            <a:r>
              <a:rPr lang="ru-RU" dirty="0" err="1" smtClean="0"/>
              <a:t>өз</a:t>
            </a:r>
            <a:r>
              <a:rPr lang="ru-RU" dirty="0" smtClean="0"/>
              <a:t> </a:t>
            </a:r>
            <a:r>
              <a:rPr lang="ru-RU" dirty="0" err="1" smtClean="0"/>
              <a:t>біліміне</a:t>
            </a:r>
            <a:r>
              <a:rPr lang="ru-RU" dirty="0" smtClean="0"/>
              <a:t> </a:t>
            </a:r>
            <a:r>
              <a:rPr lang="ru-RU" dirty="0" err="1" smtClean="0"/>
              <a:t>түзету</a:t>
            </a:r>
            <a:r>
              <a:rPr lang="ru-RU" dirty="0" smtClean="0"/>
              <a:t> мен </a:t>
            </a:r>
            <a:r>
              <a:rPr lang="ru-RU" dirty="0" err="1" smtClean="0"/>
              <a:t>өзгертулер</a:t>
            </a:r>
            <a:r>
              <a:rPr lang="ru-RU" dirty="0" smtClean="0"/>
              <a:t> </a:t>
            </a:r>
            <a:r>
              <a:rPr lang="ru-RU" dirty="0" err="1" smtClean="0"/>
              <a:t>енгізу</a:t>
            </a:r>
            <a:r>
              <a:rPr lang="ru-RU" dirty="0" smtClean="0"/>
              <a:t> </a:t>
            </a:r>
            <a:r>
              <a:rPr lang="ru-RU" dirty="0" err="1" smtClean="0"/>
              <a:t>ісінде</a:t>
            </a:r>
            <a:r>
              <a:rPr lang="ru-RU" dirty="0" smtClean="0"/>
              <a:t> </a:t>
            </a:r>
            <a:r>
              <a:rPr lang="ru-RU" dirty="0" err="1" smtClean="0"/>
              <a:t>өте</a:t>
            </a:r>
            <a:r>
              <a:rPr lang="ru-RU" dirty="0" smtClean="0"/>
              <a:t> </a:t>
            </a:r>
            <a:r>
              <a:rPr lang="ru-RU" dirty="0" err="1" smtClean="0"/>
              <a:t>құнды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Business</a:t>
            </a:r>
            <a:r>
              <a:rPr lang="ru-RU" dirty="0" smtClean="0"/>
              <a:t> </a:t>
            </a:r>
            <a:r>
              <a:rPr lang="en-US" dirty="0" smtClean="0"/>
              <a:t>dictionary</a:t>
            </a:r>
            <a:r>
              <a:rPr lang="ru-RU" dirty="0" smtClean="0"/>
              <a:t> материалы </a:t>
            </a:r>
            <a:r>
              <a:rPr lang="ru-RU" dirty="0" err="1" smtClean="0"/>
              <a:t>бойынша</a:t>
            </a:r>
            <a:endParaRPr lang="ru-RU" dirty="0" smtClean="0"/>
          </a:p>
          <a:p>
            <a:pPr>
              <a:buNone/>
            </a:pPr>
            <a:r>
              <a:rPr lang="ru-RU" u="sng" dirty="0" smtClean="0">
                <a:hlinkClick r:id="rId2"/>
              </a:rPr>
              <a:t>http://www.businessdictionary.com/definition/feedback.htm#ixzz42zaK8jjg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060848"/>
            <a:ext cx="7200800" cy="1659640"/>
          </a:xfrm>
        </p:spPr>
        <p:txBody>
          <a:bodyPr/>
          <a:lstStyle/>
          <a:p>
            <a:pPr marL="109728" indent="0" algn="ctr">
              <a:buNone/>
            </a:pPr>
            <a:r>
              <a:rPr lang="kk-KZ" sz="2800" b="1" dirty="0"/>
              <a:t>Кері байланыс</a:t>
            </a:r>
            <a:r>
              <a:rPr lang="kk-KZ" sz="2800" dirty="0"/>
              <a:t> – белгілі бір оқиға немесе әрекетке жауап беру, үн қату, пікір білдіру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63006"/>
            <a:ext cx="1408584" cy="152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62074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Кері байланыстың үлгілері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4797152"/>
            <a:ext cx="2026568" cy="720080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Жарайсың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Картинки по запросу смайлик палец вверх 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4918615"/>
            <a:ext cx="432048" cy="4788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923928" y="4915085"/>
            <a:ext cx="3168352" cy="1204294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Есептеуді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орындағансыз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Дегенмен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"кем"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кем"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ұғымдарын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шатастырасыз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Ережені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қайталап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есептер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шығарып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жаттығу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1547664" y="4437112"/>
            <a:ext cx="36004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9" y="1268760"/>
            <a:ext cx="4038600" cy="169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5184068" y="4417750"/>
            <a:ext cx="648072" cy="4973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55762"/>
            <a:ext cx="45053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9" y="3272892"/>
            <a:ext cx="3567117" cy="116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7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2534095"/>
              </p:ext>
            </p:extLst>
          </p:nvPr>
        </p:nvGraphicFramePr>
        <p:xfrm>
          <a:off x="467545" y="1240546"/>
          <a:ext cx="8208911" cy="46594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31940"/>
                <a:gridCol w="1727254"/>
                <a:gridCol w="4749717"/>
              </a:tblGrid>
              <a:tr h="632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7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Ұсынады</a:t>
                      </a:r>
                      <a:r>
                        <a:rPr lang="kk-KZ" sz="17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Қабылдайды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Күтілетін</a:t>
                      </a:r>
                      <a:r>
                        <a:rPr lang="ru-RU" sz="17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52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Мұғалім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Білім</a:t>
                      </a:r>
                      <a:r>
                        <a:rPr lang="ru-RU" sz="17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алушы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Оқудағы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жетістіктерін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кемшіліктерін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түсінуге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әсер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ететін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ілгерілеу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ұсыныс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беретін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70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Білім</a:t>
                      </a:r>
                      <a:r>
                        <a:rPr lang="ru-RU" sz="17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алушы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Білім</a:t>
                      </a:r>
                      <a:r>
                        <a:rPr lang="ru-RU" sz="17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алушы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Сыныптастарымен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қарым-қатынас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жасау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арқылы</a:t>
                      </a:r>
                      <a:r>
                        <a:rPr lang="ru-RU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жетістіктері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кемшіліктерін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түсінуге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мүмкіндік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беретін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Білім</a:t>
                      </a:r>
                      <a:r>
                        <a:rPr lang="ru-RU" sz="17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алушы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Мұғалім</a:t>
                      </a:r>
                      <a:endParaRPr lang="ru-RU" sz="17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Білім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алушының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білім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алудағы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кемшіліктері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қажеттіліктерін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уақтылы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анықтауға</a:t>
                      </a:r>
                      <a:r>
                        <a:rPr lang="ru-RU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мұғалімнің</a:t>
                      </a:r>
                      <a:r>
                        <a:rPr lang="ru-RU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</a:t>
                      </a:r>
                      <a:r>
                        <a:rPr lang="kk-KZ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7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әрекетіне</a:t>
                      </a:r>
                      <a:r>
                        <a:rPr lang="ru-RU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өзгерістер</a:t>
                      </a:r>
                      <a:r>
                        <a:rPr lang="ru-RU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енгізуге</a:t>
                      </a:r>
                      <a:r>
                        <a:rPr lang="ru-RU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мүмкіндік</a:t>
                      </a:r>
                      <a:r>
                        <a:rPr lang="ru-RU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беретін</a:t>
                      </a:r>
                      <a:r>
                        <a:rPr lang="ru-RU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r>
                        <a:rPr lang="ru-RU" sz="17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</a:tr>
              <a:tr h="8147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Мұғалім</a:t>
                      </a:r>
                      <a:endParaRPr lang="ru-RU" sz="17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Мұғалім</a:t>
                      </a:r>
                      <a:endParaRPr lang="ru-RU" sz="17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Мұғалімнің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кәсіби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дағдысын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жетілдіруге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оқытуды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түзетуге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мүмкіндік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беретін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әріптестің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тарапынан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берілетін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7" marR="68587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245723"/>
            <a:ext cx="8538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Кері байланысты кім қамтамасыз етуі мүмкін?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Сабақта</a:t>
            </a:r>
            <a:r>
              <a:rPr lang="ru-RU" sz="2800" dirty="0" smtClean="0"/>
              <a:t> </a:t>
            </a:r>
            <a:r>
              <a:rPr lang="ru-RU" sz="2800" dirty="0" err="1" smtClean="0"/>
              <a:t>қолдана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алатын</a:t>
            </a:r>
            <a:r>
              <a:rPr lang="ru-RU" sz="2800" dirty="0" smtClean="0"/>
              <a:t> «</a:t>
            </a:r>
            <a:r>
              <a:rPr lang="ru-RU" sz="2800" dirty="0" err="1" smtClean="0"/>
              <a:t>оқушы</a:t>
            </a:r>
            <a:r>
              <a:rPr lang="ru-RU" sz="2800" dirty="0" smtClean="0"/>
              <a:t>»- «</a:t>
            </a:r>
            <a:r>
              <a:rPr lang="ru-RU" sz="2800" dirty="0" err="1" smtClean="0"/>
              <a:t>мұғалім</a:t>
            </a:r>
            <a:r>
              <a:rPr lang="ru-RU" sz="2800" dirty="0" smtClean="0"/>
              <a:t>» </a:t>
            </a:r>
            <a:r>
              <a:rPr lang="ru-RU" sz="2800" dirty="0" err="1" smtClean="0"/>
              <a:t>форматындаға</a:t>
            </a:r>
            <a:r>
              <a:rPr lang="ru-RU" sz="2800" dirty="0" smtClean="0"/>
              <a:t> </a:t>
            </a:r>
            <a:r>
              <a:rPr lang="ru-RU" sz="2800" dirty="0" err="1" smtClean="0"/>
              <a:t>кері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байланыс</a:t>
            </a:r>
            <a:r>
              <a:rPr lang="ru-RU" sz="2800" dirty="0" smtClean="0"/>
              <a:t> </a:t>
            </a:r>
            <a:r>
              <a:rPr lang="ru-RU" sz="2800" dirty="0" err="1" smtClean="0"/>
              <a:t>түрі</a:t>
            </a:r>
            <a:r>
              <a:rPr lang="ru-RU" sz="2800" dirty="0" smtClean="0"/>
              <a:t> 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Ауызша</a:t>
            </a:r>
            <a:r>
              <a:rPr lang="ru-RU" dirty="0" smtClean="0"/>
              <a:t> </a:t>
            </a:r>
            <a:r>
              <a:rPr lang="ru-RU" dirty="0" err="1" smtClean="0"/>
              <a:t>талқылау</a:t>
            </a:r>
            <a:endParaRPr lang="ru-RU" dirty="0" smtClean="0"/>
          </a:p>
          <a:p>
            <a:r>
              <a:rPr lang="ru-RU" dirty="0" err="1" smtClean="0"/>
              <a:t>Дене</a:t>
            </a:r>
            <a:r>
              <a:rPr lang="ru-RU" dirty="0" smtClean="0"/>
              <a:t> </a:t>
            </a:r>
            <a:r>
              <a:rPr lang="ru-RU" dirty="0" err="1" smtClean="0"/>
              <a:t>қимыл</a:t>
            </a:r>
            <a:r>
              <a:rPr lang="ru-RU" dirty="0" smtClean="0"/>
              <a:t> </a:t>
            </a:r>
            <a:r>
              <a:rPr lang="ru-RU" dirty="0" err="1" smtClean="0"/>
              <a:t>іс-әрекеттер</a:t>
            </a:r>
            <a:r>
              <a:rPr lang="ru-RU" dirty="0" smtClean="0"/>
              <a:t> </a:t>
            </a:r>
            <a:r>
              <a:rPr lang="ru-RU" dirty="0" err="1" smtClean="0"/>
              <a:t>көмегімен</a:t>
            </a:r>
            <a:r>
              <a:rPr lang="ru-RU" dirty="0" smtClean="0"/>
              <a:t> </a:t>
            </a:r>
            <a:r>
              <a:rPr lang="ru-RU" dirty="0" err="1" smtClean="0"/>
              <a:t>кері</a:t>
            </a:r>
            <a:r>
              <a:rPr lang="ru-RU" dirty="0" smtClean="0"/>
              <a:t> </a:t>
            </a:r>
            <a:r>
              <a:rPr lang="ru-RU" dirty="0" err="1" smtClean="0"/>
              <a:t>байланыс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Total Physical </a:t>
            </a:r>
            <a:r>
              <a:rPr lang="en-US" dirty="0" err="1"/>
              <a:t>Responce</a:t>
            </a:r>
            <a:r>
              <a:rPr lang="ru-RU" dirty="0"/>
              <a:t>)</a:t>
            </a:r>
          </a:p>
          <a:p>
            <a:r>
              <a:rPr lang="ru-RU" dirty="0" err="1" smtClean="0"/>
              <a:t>Графикалық</a:t>
            </a:r>
            <a:r>
              <a:rPr lang="ru-RU" dirty="0" smtClean="0"/>
              <a:t> </a:t>
            </a:r>
            <a:r>
              <a:rPr lang="ru-RU" dirty="0" err="1" smtClean="0"/>
              <a:t>бейне</a:t>
            </a:r>
            <a:endParaRPr lang="ru-RU" dirty="0" smtClean="0"/>
          </a:p>
          <a:p>
            <a:r>
              <a:rPr lang="ru-RU" dirty="0" err="1" smtClean="0"/>
              <a:t>Жазбаша</a:t>
            </a:r>
            <a:r>
              <a:rPr lang="ru-RU" dirty="0" smtClean="0"/>
              <a:t> </a:t>
            </a:r>
            <a:r>
              <a:rPr lang="ru-RU" dirty="0" err="1" smtClean="0"/>
              <a:t>сауалнамалар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i="1" dirty="0" smtClean="0"/>
              <a:t> 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9077</TotalTime>
  <Words>1695</Words>
  <Application>Microsoft Office PowerPoint</Application>
  <PresentationFormat>Экран (4:3)</PresentationFormat>
  <Paragraphs>285</Paragraphs>
  <Slides>43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Открытая</vt:lpstr>
      <vt:lpstr>Презентация PowerPoint</vt:lpstr>
      <vt:lpstr>Презентация PowerPoint</vt:lpstr>
      <vt:lpstr>Презентация PowerPoint</vt:lpstr>
      <vt:lpstr>«Қара жәшік»ішіндегі жұмыс </vt:lpstr>
      <vt:lpstr>Презентация PowerPoint</vt:lpstr>
      <vt:lpstr>Презентация PowerPoint</vt:lpstr>
      <vt:lpstr>                  Кері байланыстың үлгілері</vt:lpstr>
      <vt:lpstr>Презентация PowerPoint</vt:lpstr>
      <vt:lpstr>Сабақта қолдана алатын «оқушы»- «мұғалім» форматындаға кері байланыс түрі :</vt:lpstr>
      <vt:lpstr>Ауызша талқылау</vt:lpstr>
      <vt:lpstr>Графикалық бейнелер</vt:lpstr>
      <vt:lpstr> Дене қимыл іс-әрекеттері көмегімен кері байланыс (Total Physical Responce) </vt:lpstr>
      <vt:lpstr>Жазбаша сауалнамалар </vt:lpstr>
      <vt:lpstr>Кері байланыстың ақпараттылығы</vt:lpstr>
      <vt:lpstr>Презентация PowerPoint</vt:lpstr>
      <vt:lpstr>Тиімді жазбаша кері байланыс</vt:lpstr>
      <vt:lpstr>Презентация PowerPoint</vt:lpstr>
      <vt:lpstr>Қалыптастырушы бағалауға мысал</vt:lpstr>
      <vt:lpstr>Презентация PowerPoint</vt:lpstr>
      <vt:lpstr>Презентация PowerPoint</vt:lpstr>
      <vt:lpstr>Презентация PowerPoint</vt:lpstr>
      <vt:lpstr>Презентация PowerPoint</vt:lpstr>
      <vt:lpstr>Анықтама</vt:lpstr>
      <vt:lpstr>Презентация PowerPoint</vt:lpstr>
      <vt:lpstr>Рефлексивті оқыту идеясы </vt:lpstr>
      <vt:lpstr>Презентация PowerPoint</vt:lpstr>
      <vt:lpstr>Презентация PowerPoint</vt:lpstr>
      <vt:lpstr>Рефлексия компоненттері</vt:lpstr>
      <vt:lpstr>РЕФЛЕКСИЯ жүргізудегі ҚАТЕЛІК</vt:lpstr>
      <vt:lpstr>Когнитивті рефлексияны қалай жақсартуға болады?</vt:lpstr>
      <vt:lpstr>Әртүрлі қабілетті оқушылар үшін рефлексивті сұрақтар</vt:lpstr>
      <vt:lpstr>Рефлексивтік тәсілдер, әдістер, технологиялар</vt:lpstr>
      <vt:lpstr>Рефлексия технологиясы. Рефлексиялық нысана</vt:lpstr>
      <vt:lpstr>           Рефлексия технологиясы            «Шағын шығарма»</vt:lpstr>
      <vt:lpstr>Рефлексия технологиясы</vt:lpstr>
      <vt:lpstr>                    Рефлексия технологиясы</vt:lpstr>
      <vt:lpstr>Презентация PowerPoint</vt:lpstr>
      <vt:lpstr>Кері байланыс ұсынудың түрлері</vt:lpstr>
      <vt:lpstr>«Бес саусақ» Қағаз бетіне қолыңызды қойып, саусақтарыңызды айналдыра сызыңыз. Әр саусақтың  өзінің мәні бар, солар бойынша өз ойыңызды білдіріңіз:  </vt:lpstr>
      <vt:lpstr>«Бағалау ағашы»   Оқушылар себеттегі алма, гүл және жапырақ түріндегі жапсырма қағаздарды қабырғаға ілінген алма ағашына жапсыру арқылы сабақ бойынша ойларын қорытады, мұндағы: </vt:lpstr>
      <vt:lpstr>«Екі жұлдыз, бір тілек» (2 stars and a wish)   жұлдыз – ұнаған нәрсе (жұмыс туралы);    тілек – жақсартуды қажет ететін тұстары туралы ұсынымдар     </vt:lpstr>
      <vt:lpstr>Кері байланыс бутерброды (Бағалау бутерброды) дегеніміз – бұл бірінші жағымды түсініктеме беріп, кейін сындарлы сын айтып, соңынан тағы да жағымды пікір білдіру. Мысалы; «Маған ...... ұнады, себебі ..... Енді/келесі жолы ..... жетілдіруге болады деген ойдамын. Сонымен қатар ... жақсы шыққан, себебі ....». </vt:lpstr>
      <vt:lpstr>Назарларыңызға рақмет!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606</cp:revision>
  <cp:lastPrinted>2016-02-05T10:11:38Z</cp:lastPrinted>
  <dcterms:created xsi:type="dcterms:W3CDTF">2016-01-18T04:24:37Z</dcterms:created>
  <dcterms:modified xsi:type="dcterms:W3CDTF">2020-04-22T14:34:34Z</dcterms:modified>
</cp:coreProperties>
</file>