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72" r:id="rId1"/>
    <p:sldMasterId id="2147483696" r:id="rId2"/>
  </p:sldMasterIdLst>
  <p:notesMasterIdLst>
    <p:notesMasterId r:id="rId15"/>
  </p:notesMasterIdLst>
  <p:sldIdLst>
    <p:sldId id="354" r:id="rId3"/>
    <p:sldId id="370" r:id="rId4"/>
    <p:sldId id="371" r:id="rId5"/>
    <p:sldId id="391" r:id="rId6"/>
    <p:sldId id="392" r:id="rId7"/>
    <p:sldId id="357" r:id="rId8"/>
    <p:sldId id="382" r:id="rId9"/>
    <p:sldId id="393" r:id="rId10"/>
    <p:sldId id="394" r:id="rId11"/>
    <p:sldId id="384" r:id="rId12"/>
    <p:sldId id="361" r:id="rId13"/>
    <p:sldId id="383" r:id="rId14"/>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Раздел по умолчанию" id="{7FCAF8C9-25C0-4663-8525-C21C64478CE0}">
          <p14:sldIdLst>
            <p14:sldId id="354"/>
            <p14:sldId id="363"/>
            <p14:sldId id="309"/>
            <p14:sldId id="319"/>
            <p14:sldId id="370"/>
            <p14:sldId id="371"/>
            <p14:sldId id="356"/>
            <p14:sldId id="357"/>
            <p14:sldId id="382"/>
            <p14:sldId id="361"/>
            <p14:sldId id="347"/>
            <p14:sldId id="379"/>
            <p14:sldId id="350"/>
          </p14:sldIdLst>
        </p14:section>
        <p14:section name="Раздел без заголовка" id="{F45397BD-4EA4-44C6-997B-B5CF616191F6}">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55B71"/>
    <a:srgbClr val="1D7D9B"/>
    <a:srgbClr val="1B759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6" autoAdjust="0"/>
    <p:restoredTop sz="93084" autoAdjust="0"/>
  </p:normalViewPr>
  <p:slideViewPr>
    <p:cSldViewPr>
      <p:cViewPr varScale="1">
        <p:scale>
          <a:sx n="66" d="100"/>
          <a:sy n="66" d="100"/>
        </p:scale>
        <p:origin x="-147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7A4A14D-B7A2-4F27-9040-819A99E348DE}" type="datetimeFigureOut">
              <a:rPr lang="ru-RU" smtClean="0"/>
              <a:pPr/>
              <a:t>31.03.2020</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C2BE369-06F0-4186-BEDC-8D760CAD3394}" type="slidenum">
              <a:rPr lang="ru-RU" smtClean="0"/>
              <a:pPr/>
              <a:t>‹#›</a:t>
            </a:fld>
            <a:endParaRPr lang="ru-RU"/>
          </a:p>
        </p:txBody>
      </p:sp>
    </p:spTree>
    <p:extLst>
      <p:ext uri="{BB962C8B-B14F-4D97-AF65-F5344CB8AC3E}">
        <p14:creationId xmlns="" xmlns:p14="http://schemas.microsoft.com/office/powerpoint/2010/main" val="78114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C2BE369-06F0-4186-BEDC-8D760CAD3394}" type="slidenum">
              <a:rPr lang="ru-RU" smtClean="0"/>
              <a:pPr/>
              <a:t>1</a:t>
            </a:fld>
            <a:endParaRPr lang="ru-RU"/>
          </a:p>
        </p:txBody>
      </p:sp>
    </p:spTree>
    <p:extLst>
      <p:ext uri="{BB962C8B-B14F-4D97-AF65-F5344CB8AC3E}">
        <p14:creationId xmlns="" xmlns:p14="http://schemas.microsoft.com/office/powerpoint/2010/main" val="2864224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C2BE369-06F0-4186-BEDC-8D760CAD3394}"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61597DA-44B0-4FA3-91F0-58C34A86AF38}" type="datetimeFigureOut">
              <a:rPr lang="ru-RU" smtClean="0"/>
              <a:pPr/>
              <a:t>31.03.2020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F750E4-7867-45A6-94BB-B30865F9216B}" type="slidenum">
              <a:rPr lang="ru-RU" smtClean="0"/>
              <a:pPr/>
              <a:t>‹#›</a:t>
            </a:fld>
            <a:endParaRPr lang="ru-RU"/>
          </a:p>
        </p:txBody>
      </p:sp>
    </p:spTree>
    <p:extLst>
      <p:ext uri="{BB962C8B-B14F-4D97-AF65-F5344CB8AC3E}">
        <p14:creationId xmlns="" xmlns:p14="http://schemas.microsoft.com/office/powerpoint/2010/main" val="1826471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61597DA-44B0-4FA3-91F0-58C34A86AF38}" type="datetimeFigureOut">
              <a:rPr lang="ru-RU" smtClean="0"/>
              <a:pPr/>
              <a:t>31.03.2020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F750E4-7867-45A6-94BB-B30865F9216B}" type="slidenum">
              <a:rPr lang="ru-RU" smtClean="0"/>
              <a:pPr/>
              <a:t>‹#›</a:t>
            </a:fld>
            <a:endParaRPr lang="ru-RU"/>
          </a:p>
        </p:txBody>
      </p:sp>
    </p:spTree>
    <p:extLst>
      <p:ext uri="{BB962C8B-B14F-4D97-AF65-F5344CB8AC3E}">
        <p14:creationId xmlns="" xmlns:p14="http://schemas.microsoft.com/office/powerpoint/2010/main" val="388582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61597DA-44B0-4FA3-91F0-58C34A86AF38}" type="datetimeFigureOut">
              <a:rPr lang="ru-RU" smtClean="0"/>
              <a:pPr/>
              <a:t>31.03.2020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F750E4-7867-45A6-94BB-B30865F9216B}" type="slidenum">
              <a:rPr lang="ru-RU" smtClean="0"/>
              <a:pPr/>
              <a:t>‹#›</a:t>
            </a:fld>
            <a:endParaRPr lang="ru-RU"/>
          </a:p>
        </p:txBody>
      </p:sp>
    </p:spTree>
    <p:extLst>
      <p:ext uri="{BB962C8B-B14F-4D97-AF65-F5344CB8AC3E}">
        <p14:creationId xmlns="" xmlns:p14="http://schemas.microsoft.com/office/powerpoint/2010/main" val="2612261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A61597DA-44B0-4FA3-91F0-58C34A86AF38}" type="datetimeFigureOut">
              <a:rPr lang="ru-RU" smtClean="0"/>
              <a:pPr/>
              <a:t>31.03.2020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FBF750E4-7867-45A6-94BB-B30865F9216B}"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61597DA-44B0-4FA3-91F0-58C34A86AF38}"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BF750E4-7867-45A6-94BB-B30865F9216B}"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A61597DA-44B0-4FA3-91F0-58C34A86AF38}"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BF750E4-7867-45A6-94BB-B30865F9216B}"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61597DA-44B0-4FA3-91F0-58C34A86AF38}" type="datetimeFigureOut">
              <a:rPr lang="ru-RU" smtClean="0"/>
              <a:pPr/>
              <a:t>31.03.2020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BF750E4-7867-45A6-94BB-B30865F9216B}"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61597DA-44B0-4FA3-91F0-58C34A86AF38}" type="datetimeFigureOut">
              <a:rPr lang="ru-RU" smtClean="0"/>
              <a:pPr/>
              <a:t>31.03.2020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BF750E4-7867-45A6-94BB-B30865F9216B}"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A61597DA-44B0-4FA3-91F0-58C34A86AF38}" type="datetimeFigureOut">
              <a:rPr lang="ru-RU" smtClean="0"/>
              <a:pPr/>
              <a:t>31.03.2020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BF750E4-7867-45A6-94BB-B30865F9216B}"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A61597DA-44B0-4FA3-91F0-58C34A86AF38}" type="datetimeFigureOut">
              <a:rPr lang="ru-RU" smtClean="0"/>
              <a:pPr/>
              <a:t>31.03.2020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BF750E4-7867-45A6-94BB-B30865F9216B}"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A61597DA-44B0-4FA3-91F0-58C34A86AF38}" type="datetimeFigureOut">
              <a:rPr lang="ru-RU" smtClean="0"/>
              <a:pPr/>
              <a:t>31.03.2020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BF750E4-7867-45A6-94BB-B30865F9216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61597DA-44B0-4FA3-91F0-58C34A86AF38}" type="datetimeFigureOut">
              <a:rPr lang="ru-RU" smtClean="0"/>
              <a:pPr/>
              <a:t>31.03.2020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F750E4-7867-45A6-94BB-B30865F9216B}" type="slidenum">
              <a:rPr lang="ru-RU" smtClean="0"/>
              <a:pPr/>
              <a:t>‹#›</a:t>
            </a:fld>
            <a:endParaRPr lang="ru-RU"/>
          </a:p>
        </p:txBody>
      </p:sp>
    </p:spTree>
    <p:extLst>
      <p:ext uri="{BB962C8B-B14F-4D97-AF65-F5344CB8AC3E}">
        <p14:creationId xmlns="" xmlns:p14="http://schemas.microsoft.com/office/powerpoint/2010/main" val="2919610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A61597DA-44B0-4FA3-91F0-58C34A86AF38}" type="datetimeFigureOut">
              <a:rPr lang="ru-RU" smtClean="0"/>
              <a:pPr/>
              <a:t>31.03.2020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FBF750E4-7867-45A6-94BB-B30865F9216B}"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61597DA-44B0-4FA3-91F0-58C34A86AF38}"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BF750E4-7867-45A6-94BB-B30865F9216B}"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61597DA-44B0-4FA3-91F0-58C34A86AF38}"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BF750E4-7867-45A6-94BB-B30865F9216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1597DA-44B0-4FA3-91F0-58C34A86AF38}" type="datetimeFigureOut">
              <a:rPr lang="ru-RU" smtClean="0"/>
              <a:pPr/>
              <a:t>31.03.2020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F750E4-7867-45A6-94BB-B30865F9216B}" type="slidenum">
              <a:rPr lang="ru-RU" smtClean="0"/>
              <a:pPr/>
              <a:t>‹#›</a:t>
            </a:fld>
            <a:endParaRPr lang="ru-RU"/>
          </a:p>
        </p:txBody>
      </p:sp>
    </p:spTree>
    <p:extLst>
      <p:ext uri="{BB962C8B-B14F-4D97-AF65-F5344CB8AC3E}">
        <p14:creationId xmlns="" xmlns:p14="http://schemas.microsoft.com/office/powerpoint/2010/main" val="891106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61597DA-44B0-4FA3-91F0-58C34A86AF38}" type="datetimeFigureOut">
              <a:rPr lang="ru-RU" smtClean="0"/>
              <a:pPr/>
              <a:t>31.03.2020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F750E4-7867-45A6-94BB-B30865F9216B}" type="slidenum">
              <a:rPr lang="ru-RU" smtClean="0"/>
              <a:pPr/>
              <a:t>‹#›</a:t>
            </a:fld>
            <a:endParaRPr lang="ru-RU"/>
          </a:p>
        </p:txBody>
      </p:sp>
    </p:spTree>
    <p:extLst>
      <p:ext uri="{BB962C8B-B14F-4D97-AF65-F5344CB8AC3E}">
        <p14:creationId xmlns="" xmlns:p14="http://schemas.microsoft.com/office/powerpoint/2010/main" val="76431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A61597DA-44B0-4FA3-91F0-58C34A86AF38}" type="datetimeFigureOut">
              <a:rPr lang="ru-RU" smtClean="0"/>
              <a:pPr/>
              <a:t>31.03.2020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BF750E4-7867-45A6-94BB-B30865F9216B}"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 xmlns:p14="http://schemas.microsoft.com/office/powerpoint/2010/main" val="3749325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61597DA-44B0-4FA3-91F0-58C34A86AF38}" type="datetimeFigureOut">
              <a:rPr lang="ru-RU" smtClean="0"/>
              <a:pPr/>
              <a:t>31.03.2020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BF750E4-7867-45A6-94BB-B30865F9216B}" type="slidenum">
              <a:rPr lang="ru-RU" smtClean="0"/>
              <a:pPr/>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 xmlns:p14="http://schemas.microsoft.com/office/powerpoint/2010/main" val="35297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597DA-44B0-4FA3-91F0-58C34A86AF38}" type="datetimeFigureOut">
              <a:rPr lang="ru-RU" smtClean="0"/>
              <a:pPr/>
              <a:t>31.03.2020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BF750E4-7867-45A6-94BB-B30865F9216B}" type="slidenum">
              <a:rPr lang="ru-RU" smtClean="0"/>
              <a:pPr/>
              <a:t>‹#›</a:t>
            </a:fld>
            <a:endParaRPr lang="ru-RU"/>
          </a:p>
        </p:txBody>
      </p:sp>
    </p:spTree>
    <p:extLst>
      <p:ext uri="{BB962C8B-B14F-4D97-AF65-F5344CB8AC3E}">
        <p14:creationId xmlns="" xmlns:p14="http://schemas.microsoft.com/office/powerpoint/2010/main" val="70783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A61597DA-44B0-4FA3-91F0-58C34A86AF38}" type="datetimeFigureOut">
              <a:rPr lang="ru-RU" smtClean="0"/>
              <a:pPr/>
              <a:t>31.03.2020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F750E4-7867-45A6-94BB-B30865F9216B}" type="slidenum">
              <a:rPr lang="ru-RU" smtClean="0"/>
              <a:pPr/>
              <a:t>‹#›</a:t>
            </a:fld>
            <a:endParaRPr lang="ru-RU"/>
          </a:p>
        </p:txBody>
      </p:sp>
    </p:spTree>
    <p:extLst>
      <p:ext uri="{BB962C8B-B14F-4D97-AF65-F5344CB8AC3E}">
        <p14:creationId xmlns="" xmlns:p14="http://schemas.microsoft.com/office/powerpoint/2010/main" val="864795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A61597DA-44B0-4FA3-91F0-58C34A86AF38}" type="datetimeFigureOut">
              <a:rPr lang="ru-RU" smtClean="0"/>
              <a:pPr/>
              <a:t>31.03.2020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F750E4-7867-45A6-94BB-B30865F9216B}" type="slidenum">
              <a:rPr lang="ru-RU" smtClean="0"/>
              <a:pPr/>
              <a:t>‹#›</a:t>
            </a:fld>
            <a:endParaRPr lang="ru-RU"/>
          </a:p>
        </p:txBody>
      </p:sp>
    </p:spTree>
    <p:extLst>
      <p:ext uri="{BB962C8B-B14F-4D97-AF65-F5344CB8AC3E}">
        <p14:creationId xmlns="" xmlns:p14="http://schemas.microsoft.com/office/powerpoint/2010/main" val="406490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A61597DA-44B0-4FA3-91F0-58C34A86AF38}" type="datetimeFigureOut">
              <a:rPr lang="ru-RU" smtClean="0"/>
              <a:pPr/>
              <a:t>31.03.2020</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FBF750E4-7867-45A6-94BB-B30865F9216B}" type="slidenum">
              <a:rPr lang="ru-RU" smtClean="0"/>
              <a:pPr/>
              <a:t>‹#›</a:t>
            </a:fld>
            <a:endParaRPr lang="ru-RU"/>
          </a:p>
        </p:txBody>
      </p:sp>
    </p:spTree>
    <p:extLst>
      <p:ext uri="{BB962C8B-B14F-4D97-AF65-F5344CB8AC3E}">
        <p14:creationId xmlns="" xmlns:p14="http://schemas.microsoft.com/office/powerpoint/2010/main" val="12599855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61597DA-44B0-4FA3-91F0-58C34A86AF38}" type="datetimeFigureOut">
              <a:rPr lang="ru-RU" smtClean="0"/>
              <a:pPr/>
              <a:t>31.03.2020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BF750E4-7867-45A6-94BB-B30865F9216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50429" y="4214818"/>
            <a:ext cx="7772400" cy="928694"/>
          </a:xfrm>
        </p:spPr>
        <p:txBody>
          <a:bodyPr>
            <a:noAutofit/>
          </a:bodyPr>
          <a:lstStyle/>
          <a:p>
            <a:pPr algn="ctr"/>
            <a:r>
              <a:rPr lang="ru-RU" sz="1800" dirty="0" smtClean="0">
                <a:solidFill>
                  <a:srgbClr val="155B71"/>
                </a:solidFill>
                <a:latin typeface="Arial Narrow" pitchFamily="34" charset="0"/>
              </a:rPr>
              <a:t/>
            </a:r>
            <a:br>
              <a:rPr lang="ru-RU" sz="1800" dirty="0" smtClean="0">
                <a:solidFill>
                  <a:srgbClr val="155B71"/>
                </a:solidFill>
                <a:latin typeface="Arial Narrow" pitchFamily="34" charset="0"/>
              </a:rPr>
            </a:br>
            <a:endParaRPr lang="ru-RU" sz="1800" dirty="0">
              <a:solidFill>
                <a:srgbClr val="155B71"/>
              </a:solidFill>
              <a:latin typeface="Arial Narrow" pitchFamily="34" charset="0"/>
            </a:endParaRPr>
          </a:p>
        </p:txBody>
      </p:sp>
      <p:sp>
        <p:nvSpPr>
          <p:cNvPr id="3" name="Подзаголовок 2"/>
          <p:cNvSpPr>
            <a:spLocks noGrp="1"/>
          </p:cNvSpPr>
          <p:nvPr>
            <p:ph type="subTitle" idx="1"/>
          </p:nvPr>
        </p:nvSpPr>
        <p:spPr>
          <a:xfrm>
            <a:off x="2864964" y="5949280"/>
            <a:ext cx="3664496" cy="553616"/>
          </a:xfrm>
        </p:spPr>
        <p:txBody>
          <a:bodyPr>
            <a:normAutofit/>
          </a:bodyPr>
          <a:lstStyle/>
          <a:p>
            <a:pPr algn="ctr"/>
            <a:r>
              <a:rPr lang="kk-KZ" sz="2400" b="1" i="1" dirty="0" smtClean="0">
                <a:solidFill>
                  <a:srgbClr val="002060"/>
                </a:solidFill>
                <a:latin typeface="Times New Roman" pitchFamily="18" charset="0"/>
                <a:cs typeface="Times New Roman" pitchFamily="18" charset="0"/>
              </a:rPr>
              <a:t>2019-2020 оқу жылы</a:t>
            </a:r>
            <a:endParaRPr lang="ru-RU" sz="2400" b="1" i="1" dirty="0" smtClean="0">
              <a:solidFill>
                <a:srgbClr val="002060"/>
              </a:solidFill>
              <a:latin typeface="Times New Roman" pitchFamily="18" charset="0"/>
              <a:cs typeface="Times New Roman" pitchFamily="18" charset="0"/>
            </a:endParaRPr>
          </a:p>
        </p:txBody>
      </p:sp>
      <p:sp>
        <p:nvSpPr>
          <p:cNvPr id="4" name="TextBox 3"/>
          <p:cNvSpPr txBox="1"/>
          <p:nvPr/>
        </p:nvSpPr>
        <p:spPr>
          <a:xfrm>
            <a:off x="1000100" y="502270"/>
            <a:ext cx="7143800" cy="1200329"/>
          </a:xfrm>
          <a:prstGeom prst="rect">
            <a:avLst/>
          </a:prstGeom>
          <a:noFill/>
        </p:spPr>
        <p:txBody>
          <a:bodyPr wrap="square" rtlCol="0">
            <a:spAutoFit/>
          </a:bodyPr>
          <a:lstStyle/>
          <a:p>
            <a:pPr algn="ctr"/>
            <a:r>
              <a:rPr lang="kk-KZ" sz="2400" b="1" i="1" dirty="0" smtClean="0">
                <a:solidFill>
                  <a:srgbClr val="002060"/>
                </a:solidFill>
                <a:latin typeface="Times New Roman" pitchFamily="18" charset="0"/>
                <a:cs typeface="Times New Roman" pitchFamily="18" charset="0"/>
              </a:rPr>
              <a:t>Түркістан облысы</a:t>
            </a:r>
          </a:p>
          <a:p>
            <a:pPr algn="ctr"/>
            <a:r>
              <a:rPr lang="kk-KZ" sz="2400" b="1" i="1" dirty="0" smtClean="0">
                <a:solidFill>
                  <a:srgbClr val="002060"/>
                </a:solidFill>
                <a:latin typeface="Times New Roman" pitchFamily="18" charset="0"/>
                <a:cs typeface="Times New Roman" pitchFamily="18" charset="0"/>
              </a:rPr>
              <a:t>Шардара ауданы</a:t>
            </a:r>
          </a:p>
          <a:p>
            <a:pPr algn="ctr"/>
            <a:r>
              <a:rPr lang="kk-KZ" sz="2400" b="1" i="1" dirty="0" smtClean="0">
                <a:solidFill>
                  <a:srgbClr val="002060"/>
                </a:solidFill>
                <a:latin typeface="Times New Roman" pitchFamily="18" charset="0"/>
                <a:cs typeface="Times New Roman" pitchFamily="18" charset="0"/>
              </a:rPr>
              <a:t>Ш.Уәлиханов атындағы жалпы орта мектебі </a:t>
            </a:r>
            <a:endParaRPr lang="ru-RU" sz="2400" b="1" i="1" dirty="0">
              <a:solidFill>
                <a:srgbClr val="002060"/>
              </a:solidFill>
              <a:latin typeface="Times New Roman" pitchFamily="18" charset="0"/>
              <a:cs typeface="Times New Roman" pitchFamily="18" charset="0"/>
            </a:endParaRPr>
          </a:p>
        </p:txBody>
      </p:sp>
      <p:sp>
        <p:nvSpPr>
          <p:cNvPr id="6" name="Заголовок 1"/>
          <p:cNvSpPr txBox="1">
            <a:spLocks/>
          </p:cNvSpPr>
          <p:nvPr/>
        </p:nvSpPr>
        <p:spPr>
          <a:xfrm>
            <a:off x="357158" y="1571612"/>
            <a:ext cx="5429289" cy="1785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kk-KZ" dirty="0" smtClean="0">
              <a:solidFill>
                <a:srgbClr val="1D7D9B"/>
              </a:solidFill>
              <a:latin typeface="Arial Narrow" pitchFamily="34" charset="0"/>
            </a:endParaRPr>
          </a:p>
          <a:p>
            <a:endParaRPr lang="kk-KZ" sz="4800" b="1" i="1" dirty="0" smtClean="0">
              <a:solidFill>
                <a:srgbClr val="FF0000"/>
              </a:solidFill>
              <a:latin typeface="Times New Roman" pitchFamily="18" charset="0"/>
              <a:cs typeface="Times New Roman" pitchFamily="18" charset="0"/>
            </a:endParaRPr>
          </a:p>
          <a:p>
            <a:r>
              <a:rPr lang="kk-KZ" sz="4800" b="1" i="1" dirty="0" smtClean="0">
                <a:solidFill>
                  <a:srgbClr val="FF0000"/>
                </a:solidFill>
                <a:latin typeface="Times New Roman" pitchFamily="18" charset="0"/>
                <a:cs typeface="Times New Roman" pitchFamily="18" charset="0"/>
              </a:rPr>
              <a:t>Қазақ тілі  </a:t>
            </a:r>
          </a:p>
          <a:p>
            <a:r>
              <a:rPr lang="kk-KZ" sz="4800" b="1" i="1" dirty="0" smtClean="0">
                <a:solidFill>
                  <a:srgbClr val="FF0000"/>
                </a:solidFill>
                <a:latin typeface="Times New Roman" pitchFamily="18" charset="0"/>
                <a:cs typeface="Times New Roman" pitchFamily="18" charset="0"/>
              </a:rPr>
              <a:t> 2-сынып </a:t>
            </a:r>
          </a:p>
          <a:p>
            <a:r>
              <a:rPr lang="kk-KZ" sz="3200" b="1" i="1" dirty="0" smtClean="0">
                <a:solidFill>
                  <a:srgbClr val="002060"/>
                </a:solidFill>
                <a:latin typeface="Times New Roman" pitchFamily="18" charset="0"/>
                <a:cs typeface="Times New Roman" pitchFamily="18" charset="0"/>
              </a:rPr>
              <a:t>4-тоқсандық </a:t>
            </a:r>
            <a:r>
              <a:rPr lang="ru-RU" sz="3200" b="1" i="1" dirty="0" smtClean="0">
                <a:solidFill>
                  <a:srgbClr val="002060"/>
                </a:solidFill>
                <a:latin typeface="Times New Roman" pitchFamily="18" charset="0"/>
                <a:cs typeface="Times New Roman" pitchFamily="18" charset="0"/>
              </a:rPr>
              <a:t> </a:t>
            </a:r>
            <a:r>
              <a:rPr lang="ru-RU" sz="3200" b="1" i="1" dirty="0" err="1" smtClean="0">
                <a:solidFill>
                  <a:srgbClr val="002060"/>
                </a:solidFill>
                <a:latin typeface="Times New Roman" pitchFamily="18" charset="0"/>
                <a:cs typeface="Times New Roman" pitchFamily="18" charset="0"/>
              </a:rPr>
              <a:t>жиынтық бағалау</a:t>
            </a:r>
            <a:endParaRPr lang="ru-RU" sz="3200" b="1" i="1" dirty="0" smtClean="0">
              <a:solidFill>
                <a:srgbClr val="002060"/>
              </a:solidFill>
              <a:latin typeface="Times New Roman" pitchFamily="18" charset="0"/>
              <a:cs typeface="Times New Roman" pitchFamily="18" charset="0"/>
            </a:endParaRPr>
          </a:p>
        </p:txBody>
      </p:sp>
      <p:sp>
        <p:nvSpPr>
          <p:cNvPr id="7" name="TextBox 6"/>
          <p:cNvSpPr txBox="1"/>
          <p:nvPr/>
        </p:nvSpPr>
        <p:spPr>
          <a:xfrm>
            <a:off x="428596" y="4500570"/>
            <a:ext cx="8490552" cy="461665"/>
          </a:xfrm>
          <a:prstGeom prst="rect">
            <a:avLst/>
          </a:prstGeom>
          <a:noFill/>
        </p:spPr>
        <p:txBody>
          <a:bodyPr wrap="square" rtlCol="0">
            <a:spAutoFit/>
          </a:bodyPr>
          <a:lstStyle/>
          <a:p>
            <a:r>
              <a:rPr lang="kk-KZ" sz="2400" b="1" i="1" dirty="0" smtClean="0">
                <a:solidFill>
                  <a:srgbClr val="FF0000"/>
                </a:solidFill>
                <a:latin typeface="Times New Roman" pitchFamily="18" charset="0"/>
                <a:cs typeface="Times New Roman" pitchFamily="18" charset="0"/>
              </a:rPr>
              <a:t>Бастауыш сынып мұғалімі: Шуленова Жанар Альмуратовна</a:t>
            </a:r>
            <a:endParaRPr lang="ru-RU" sz="2400" b="1" i="1" dirty="0">
              <a:solidFill>
                <a:srgbClr val="FF0000"/>
              </a:solidFill>
              <a:latin typeface="Times New Roman" pitchFamily="18" charset="0"/>
              <a:cs typeface="Times New Roman" pitchFamily="18" charset="0"/>
            </a:endParaRPr>
          </a:p>
        </p:txBody>
      </p:sp>
      <p:pic>
        <p:nvPicPr>
          <p:cNvPr id="8" name="Содержимое 3" descr="IMG_0463.JPG"/>
          <p:cNvPicPr>
            <a:picLocks noChangeAspect="1"/>
          </p:cNvPicPr>
          <p:nvPr/>
        </p:nvPicPr>
        <p:blipFill>
          <a:blip r:embed="rId3" cstate="print"/>
          <a:srcRect l="27039" t="19448" r="27910" b="9249"/>
          <a:stretch>
            <a:fillRect/>
          </a:stretch>
        </p:blipFill>
        <p:spPr>
          <a:xfrm>
            <a:off x="6286512" y="2143116"/>
            <a:ext cx="2143140" cy="2286016"/>
          </a:xfrm>
          <a:prstGeom prst="rect">
            <a:avLst/>
          </a:prstGeom>
        </p:spPr>
      </p:pic>
    </p:spTree>
    <p:extLst>
      <p:ext uri="{BB962C8B-B14F-4D97-AF65-F5344CB8AC3E}">
        <p14:creationId xmlns="" xmlns:p14="http://schemas.microsoft.com/office/powerpoint/2010/main" val="2004127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500034" y="1000108"/>
          <a:ext cx="8072494" cy="5833984"/>
        </p:xfrm>
        <a:graphic>
          <a:graphicData uri="http://schemas.openxmlformats.org/drawingml/2006/table">
            <a:tbl>
              <a:tblPr/>
              <a:tblGrid>
                <a:gridCol w="1500198"/>
                <a:gridCol w="2571768"/>
                <a:gridCol w="1071570"/>
                <a:gridCol w="2928958"/>
              </a:tblGrid>
              <a:tr h="439143">
                <a:tc>
                  <a:txBody>
                    <a:bodyPr/>
                    <a:lstStyle/>
                    <a:p>
                      <a:pPr algn="ctr">
                        <a:lnSpc>
                          <a:spcPct val="115000"/>
                        </a:lnSpc>
                        <a:spcAft>
                          <a:spcPts val="0"/>
                        </a:spcAft>
                        <a:tabLst>
                          <a:tab pos="269875" algn="l"/>
                          <a:tab pos="539750" algn="l"/>
                          <a:tab pos="810260" algn="l"/>
                          <a:tab pos="6299835" algn="r"/>
                        </a:tabLst>
                      </a:pPr>
                      <a:r>
                        <a:rPr lang="kk-KZ" sz="1600" b="1" i="0" dirty="0">
                          <a:latin typeface="Times New Roman" pitchFamily="18" charset="0"/>
                          <a:ea typeface="Calibri"/>
                          <a:cs typeface="Times New Roman" pitchFamily="18" charset="0"/>
                        </a:rPr>
                        <a:t>Тапсырма </a:t>
                      </a:r>
                      <a:endParaRPr lang="kk-KZ" sz="1600" b="1" i="0" dirty="0" smtClean="0">
                        <a:latin typeface="Times New Roman" pitchFamily="18" charset="0"/>
                        <a:ea typeface="Calibri"/>
                        <a:cs typeface="Times New Roman" pitchFamily="18" charset="0"/>
                      </a:endParaRPr>
                    </a:p>
                    <a:p>
                      <a:pPr algn="ctr">
                        <a:lnSpc>
                          <a:spcPct val="115000"/>
                        </a:lnSpc>
                        <a:spcAft>
                          <a:spcPts val="0"/>
                        </a:spcAft>
                        <a:tabLst>
                          <a:tab pos="269875" algn="l"/>
                          <a:tab pos="539750" algn="l"/>
                          <a:tab pos="810260" algn="l"/>
                          <a:tab pos="6299835" algn="r"/>
                        </a:tabLst>
                      </a:pPr>
                      <a:r>
                        <a:rPr lang="kk-KZ" sz="1600" b="1" i="0" dirty="0" smtClean="0">
                          <a:latin typeface="Times New Roman" pitchFamily="18" charset="0"/>
                          <a:ea typeface="Calibri"/>
                          <a:cs typeface="Times New Roman" pitchFamily="18" charset="0"/>
                        </a:rPr>
                        <a:t>№</a:t>
                      </a: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269875" algn="l"/>
                          <a:tab pos="539750" algn="l"/>
                          <a:tab pos="810260" algn="l"/>
                          <a:tab pos="6299835" algn="r"/>
                        </a:tabLst>
                      </a:pPr>
                      <a:r>
                        <a:rPr lang="kk-KZ" sz="1600" b="1" i="0" dirty="0" smtClean="0">
                          <a:latin typeface="Times New Roman" pitchFamily="18" charset="0"/>
                          <a:ea typeface="Calibri"/>
                          <a:cs typeface="Times New Roman" pitchFamily="18" charset="0"/>
                        </a:rPr>
                        <a:t>Бағалау критерийі</a:t>
                      </a: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69875" algn="l"/>
                          <a:tab pos="539750" algn="l"/>
                          <a:tab pos="810260" algn="l"/>
                          <a:tab pos="6299835" algn="r"/>
                        </a:tabLst>
                      </a:pPr>
                      <a:r>
                        <a:rPr lang="kk-KZ" sz="1600" b="1" i="0" dirty="0">
                          <a:latin typeface="Times New Roman" pitchFamily="18" charset="0"/>
                          <a:ea typeface="Calibri"/>
                          <a:cs typeface="Times New Roman" pitchFamily="18" charset="0"/>
                        </a:rPr>
                        <a:t>Балл</a:t>
                      </a: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69875" algn="l"/>
                          <a:tab pos="539750" algn="l"/>
                          <a:tab pos="810260" algn="l"/>
                          <a:tab pos="6299835" algn="r"/>
                        </a:tabLst>
                      </a:pPr>
                      <a:r>
                        <a:rPr lang="kk-KZ" sz="1600" b="1" i="0">
                          <a:latin typeface="Times New Roman" pitchFamily="18" charset="0"/>
                          <a:ea typeface="Calibri"/>
                          <a:cs typeface="Times New Roman" pitchFamily="18" charset="0"/>
                        </a:rPr>
                        <a:t>Қосымша ақпарат</a:t>
                      </a:r>
                      <a:endParaRPr lang="ru-RU" sz="1600" b="1" i="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3491">
                <a:tc rowSpan="5">
                  <a:txBody>
                    <a:bodyPr/>
                    <a:lstStyle/>
                    <a:p>
                      <a:pPr algn="ctr">
                        <a:lnSpc>
                          <a:spcPct val="115000"/>
                        </a:lnSpc>
                        <a:spcAft>
                          <a:spcPts val="0"/>
                        </a:spcAft>
                      </a:pPr>
                      <a:r>
                        <a:rPr lang="kk-KZ" sz="1600" b="1" i="0" dirty="0">
                          <a:latin typeface="Times New Roman" pitchFamily="18" charset="0"/>
                          <a:ea typeface="Calibri"/>
                          <a:cs typeface="Times New Roman" pitchFamily="18" charset="0"/>
                        </a:rPr>
                        <a:t>2</a:t>
                      </a: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kk-KZ" sz="1600" b="1" i="0" kern="1200" dirty="0" smtClean="0">
                          <a:solidFill>
                            <a:schemeClr val="tx1"/>
                          </a:solidFill>
                          <a:latin typeface="Times New Roman" pitchFamily="18" charset="0"/>
                          <a:ea typeface="+mn-ea"/>
                          <a:cs typeface="Times New Roman" pitchFamily="18" charset="0"/>
                        </a:rPr>
                        <a:t>Мәтінді</a:t>
                      </a:r>
                      <a:r>
                        <a:rPr kumimoji="0" lang="kk-KZ" sz="1600" b="1" i="0" kern="1200" baseline="0" dirty="0" smtClean="0">
                          <a:solidFill>
                            <a:schemeClr val="tx1"/>
                          </a:solidFill>
                          <a:latin typeface="Times New Roman" pitchFamily="18" charset="0"/>
                          <a:ea typeface="+mn-ea"/>
                          <a:cs typeface="Times New Roman" pitchFamily="18" charset="0"/>
                        </a:rPr>
                        <a:t> түсініп оқиды.</a:t>
                      </a:r>
                      <a:endParaRPr kumimoji="0" lang="ru-RU" sz="1600" b="1" i="0" kern="1200" dirty="0" smtClean="0">
                        <a:solidFill>
                          <a:schemeClr val="tx1"/>
                        </a:solidFill>
                        <a:latin typeface="Times New Roman" pitchFamily="18" charset="0"/>
                        <a:ea typeface="+mn-ea"/>
                        <a:cs typeface="Times New Roman" pitchFamily="18" charset="0"/>
                      </a:endParaRPr>
                    </a:p>
                    <a:p>
                      <a:pPr>
                        <a:lnSpc>
                          <a:spcPct val="115000"/>
                        </a:lnSpc>
                        <a:spcAft>
                          <a:spcPts val="0"/>
                        </a:spcAft>
                      </a:pP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0" dirty="0">
                          <a:latin typeface="Times New Roman" pitchFamily="18" charset="0"/>
                          <a:ea typeface="Calibri"/>
                          <a:cs typeface="Times New Roman" pitchFamily="18" charset="0"/>
                        </a:rPr>
                        <a:t>1</a:t>
                      </a: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69875" algn="l"/>
                          <a:tab pos="539750" algn="l"/>
                          <a:tab pos="810260" algn="l"/>
                          <a:tab pos="6299835" algn="r"/>
                        </a:tabLst>
                      </a:pPr>
                      <a:r>
                        <a:rPr lang="kk-KZ" sz="1600" b="1" i="0" dirty="0">
                          <a:latin typeface="Times New Roman" pitchFamily="18" charset="0"/>
                          <a:ea typeface="Calibri"/>
                          <a:cs typeface="Times New Roman" pitchFamily="18" charset="0"/>
                        </a:rPr>
                        <a:t>Сұрақтың мазмұнына сәйкес баламалы дұрыс жауап қабылданады. </a:t>
                      </a: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4284">
                <a:tc vMerge="1">
                  <a:txBody>
                    <a:bodyPr/>
                    <a:lstStyle/>
                    <a:p>
                      <a:endParaRPr lang="ru-RU"/>
                    </a:p>
                  </a:txBody>
                  <a:tcPr/>
                </a:tc>
                <a:tc>
                  <a:txBody>
                    <a:bodyPr/>
                    <a:lstStyle/>
                    <a:p>
                      <a:r>
                        <a:rPr lang="kk-KZ" sz="1600" b="1" i="0" dirty="0" smtClean="0">
                          <a:latin typeface="Times New Roman" pitchFamily="18" charset="0"/>
                          <a:cs typeface="Times New Roman" pitchFamily="18" charset="0"/>
                        </a:rPr>
                        <a:t>Берілген</a:t>
                      </a:r>
                      <a:r>
                        <a:rPr lang="kk-KZ" sz="1600" b="1" i="0" baseline="0" dirty="0" smtClean="0">
                          <a:latin typeface="Times New Roman" pitchFamily="18" charset="0"/>
                          <a:cs typeface="Times New Roman" pitchFamily="18" charset="0"/>
                        </a:rPr>
                        <a:t> сұраққа жауап жазады.</a:t>
                      </a:r>
                    </a:p>
                    <a:p>
                      <a:r>
                        <a:rPr lang="kk-KZ" sz="1600" b="1" i="0" baseline="0" dirty="0" smtClean="0">
                          <a:latin typeface="Times New Roman" pitchFamily="18" charset="0"/>
                          <a:cs typeface="Times New Roman" pitchFamily="18" charset="0"/>
                        </a:rPr>
                        <a:t>- бірінші сұраққа</a:t>
                      </a:r>
                    </a:p>
                    <a:p>
                      <a:pPr marL="0" marR="0" indent="0" algn="l" defTabSz="914400" rtl="0" eaLnBrk="1" fontAlgn="auto" latinLnBrk="0" hangingPunct="1">
                        <a:lnSpc>
                          <a:spcPct val="100000"/>
                        </a:lnSpc>
                        <a:spcBef>
                          <a:spcPts val="0"/>
                        </a:spcBef>
                        <a:spcAft>
                          <a:spcPts val="0"/>
                        </a:spcAft>
                        <a:buClrTx/>
                        <a:buSzTx/>
                        <a:buFontTx/>
                        <a:buNone/>
                        <a:tabLst/>
                        <a:defRPr/>
                      </a:pPr>
                      <a:r>
                        <a:rPr lang="kk-KZ" sz="1600" b="1" i="0" dirty="0" smtClean="0">
                          <a:latin typeface="Times New Roman" pitchFamily="18" charset="0"/>
                          <a:cs typeface="Times New Roman" pitchFamily="18" charset="0"/>
                        </a:rPr>
                        <a:t>- екінші сұраққа</a:t>
                      </a:r>
                      <a:endParaRPr lang="ru-RU" sz="1600" b="1" i="0" dirty="0" smtClean="0">
                        <a:latin typeface="Times New Roman" pitchFamily="18" charset="0"/>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kk-KZ" sz="1600" b="1" i="0" dirty="0" smtClean="0">
                        <a:latin typeface="Times New Roman" pitchFamily="18" charset="0"/>
                        <a:ea typeface="Calibri"/>
                        <a:cs typeface="Times New Roman" pitchFamily="18" charset="0"/>
                      </a:endParaRPr>
                    </a:p>
                    <a:p>
                      <a:pPr algn="ctr">
                        <a:lnSpc>
                          <a:spcPct val="115000"/>
                        </a:lnSpc>
                        <a:spcAft>
                          <a:spcPts val="0"/>
                        </a:spcAft>
                      </a:pPr>
                      <a:r>
                        <a:rPr lang="kk-KZ" sz="1600" b="1" i="0" dirty="0" smtClean="0">
                          <a:latin typeface="Times New Roman" pitchFamily="18" charset="0"/>
                          <a:ea typeface="Calibri"/>
                          <a:cs typeface="Times New Roman" pitchFamily="18" charset="0"/>
                        </a:rPr>
                        <a:t>1</a:t>
                      </a:r>
                    </a:p>
                    <a:p>
                      <a:pPr algn="ctr">
                        <a:lnSpc>
                          <a:spcPct val="115000"/>
                        </a:lnSpc>
                        <a:spcAft>
                          <a:spcPts val="0"/>
                        </a:spcAft>
                      </a:pP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69875" algn="l"/>
                          <a:tab pos="539750" algn="l"/>
                          <a:tab pos="810260" algn="l"/>
                          <a:tab pos="6299835" algn="r"/>
                        </a:tabLst>
                      </a:pPr>
                      <a:endParaRPr lang="kk-KZ"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472">
                <a:tc vMerge="1">
                  <a:txBody>
                    <a:bodyPr/>
                    <a:lstStyle/>
                    <a:p>
                      <a:endParaRPr lang="ru-RU"/>
                    </a:p>
                  </a:txBody>
                  <a:tcPr/>
                </a:tc>
                <a:tc>
                  <a:txBody>
                    <a:bodyPr/>
                    <a:lstStyle/>
                    <a:p>
                      <a:r>
                        <a:rPr lang="kk-KZ" sz="1600" b="1" i="0" dirty="0" smtClean="0">
                          <a:latin typeface="Times New Roman" pitchFamily="18" charset="0"/>
                          <a:cs typeface="Times New Roman" pitchFamily="18" charset="0"/>
                        </a:rPr>
                        <a:t>Мәтіннің мазмұнына сәйкес келетін мақалды белгілейді.</a:t>
                      </a:r>
                      <a:endParaRPr lang="ru-RU" sz="1600" b="1" i="0" dirty="0">
                        <a:latin typeface="Times New Roman" pitchFamily="18" charset="0"/>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0" dirty="0">
                          <a:latin typeface="Times New Roman" pitchFamily="18" charset="0"/>
                          <a:ea typeface="Calibri"/>
                          <a:cs typeface="Times New Roman" pitchFamily="18" charset="0"/>
                        </a:rPr>
                        <a:t>1</a:t>
                      </a: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69875" algn="l"/>
                          <a:tab pos="539750" algn="l"/>
                          <a:tab pos="810260" algn="l"/>
                          <a:tab pos="6299835" algn="r"/>
                        </a:tabLst>
                      </a:pPr>
                      <a:endParaRPr lang="kk-KZ"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472">
                <a:tc vMerge="1">
                  <a:txBody>
                    <a:bodyPr/>
                    <a:lstStyle/>
                    <a:p>
                      <a:endParaRPr lang="ru-RU"/>
                    </a:p>
                  </a:txBody>
                  <a:tcPr/>
                </a:tc>
                <a:tc>
                  <a:txBody>
                    <a:bodyPr/>
                    <a:lstStyle/>
                    <a:p>
                      <a:r>
                        <a:rPr lang="kk-KZ" sz="1600" b="1" i="0" dirty="0" smtClean="0">
                          <a:latin typeface="Times New Roman" pitchFamily="18" charset="0"/>
                          <a:cs typeface="Times New Roman" pitchFamily="18" charset="0"/>
                        </a:rPr>
                        <a:t>Мәтіннен</a:t>
                      </a:r>
                      <a:r>
                        <a:rPr lang="kk-KZ" sz="1600" b="1" i="0" baseline="0" dirty="0" smtClean="0">
                          <a:latin typeface="Times New Roman" pitchFamily="18" charset="0"/>
                          <a:cs typeface="Times New Roman" pitchFamily="18" charset="0"/>
                        </a:rPr>
                        <a:t> дара сын есім, сан есімдерді теріп жазады.</a:t>
                      </a:r>
                      <a:endParaRPr lang="ru-RU" sz="1600" b="1" i="0" dirty="0">
                        <a:latin typeface="Times New Roman" pitchFamily="18" charset="0"/>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0" dirty="0">
                          <a:latin typeface="Times New Roman" pitchFamily="18" charset="0"/>
                          <a:ea typeface="Calibri"/>
                          <a:cs typeface="Times New Roman" pitchFamily="18" charset="0"/>
                        </a:rPr>
                        <a:t>1</a:t>
                      </a: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69875" algn="l"/>
                          <a:tab pos="539750" algn="l"/>
                          <a:tab pos="810260" algn="l"/>
                          <a:tab pos="6299835" algn="r"/>
                        </a:tabLst>
                      </a:pPr>
                      <a:endParaRPr lang="kk-KZ"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472">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600" b="1" i="0" dirty="0" smtClean="0">
                          <a:latin typeface="Times New Roman" pitchFamily="18" charset="0"/>
                          <a:cs typeface="Times New Roman" pitchFamily="18" charset="0"/>
                        </a:rPr>
                        <a:t>Мәтіннен</a:t>
                      </a:r>
                      <a:r>
                        <a:rPr lang="kk-KZ" sz="1600" b="1" i="0" baseline="0" dirty="0" smtClean="0">
                          <a:latin typeface="Times New Roman" pitchFamily="18" charset="0"/>
                          <a:cs typeface="Times New Roman" pitchFamily="18" charset="0"/>
                        </a:rPr>
                        <a:t> күрделі сын есім, сан есімдерді теріп жазады.</a:t>
                      </a:r>
                      <a:endParaRPr lang="ru-RU" sz="1600" b="1" i="0" dirty="0" smtClean="0">
                        <a:latin typeface="Times New Roman" pitchFamily="18" charset="0"/>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0" dirty="0">
                          <a:latin typeface="Times New Roman" pitchFamily="18" charset="0"/>
                          <a:ea typeface="Calibri"/>
                          <a:cs typeface="Times New Roman" pitchFamily="18" charset="0"/>
                        </a:rPr>
                        <a:t>1</a:t>
                      </a: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69875" algn="l"/>
                          <a:tab pos="539750" algn="l"/>
                          <a:tab pos="810260" algn="l"/>
                          <a:tab pos="6299835" algn="r"/>
                        </a:tabLst>
                      </a:pPr>
                      <a:endParaRPr lang="kk-KZ"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68">
                <a:tc gridSpan="2">
                  <a:txBody>
                    <a:bodyPr/>
                    <a:lstStyle/>
                    <a:p>
                      <a:pPr>
                        <a:lnSpc>
                          <a:spcPct val="115000"/>
                        </a:lnSpc>
                        <a:spcAft>
                          <a:spcPts val="0"/>
                        </a:spcAft>
                      </a:pPr>
                      <a:r>
                        <a:rPr lang="kk-KZ" sz="1600" b="1" i="0" dirty="0" smtClean="0">
                          <a:latin typeface="Times New Roman" pitchFamily="18" charset="0"/>
                          <a:ea typeface="Calibri"/>
                          <a:cs typeface="Times New Roman" pitchFamily="18" charset="0"/>
                        </a:rPr>
                        <a:t>                                                           Барлығы </a:t>
                      </a: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r>
                        <a:rPr lang="kk-KZ" sz="1600" b="1" i="0" dirty="0">
                          <a:latin typeface="Times New Roman" pitchFamily="18" charset="0"/>
                          <a:ea typeface="Calibri"/>
                          <a:cs typeface="Times New Roman" pitchFamily="18" charset="0"/>
                        </a:rPr>
                        <a:t>5</a:t>
                      </a:r>
                      <a:endParaRPr lang="ru-RU"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69875" algn="l"/>
                          <a:tab pos="539750" algn="l"/>
                          <a:tab pos="810260" algn="l"/>
                          <a:tab pos="6299835" algn="r"/>
                        </a:tabLst>
                      </a:pPr>
                      <a:endParaRPr lang="kk-KZ" sz="1600" b="1" i="0" dirty="0">
                        <a:latin typeface="Times New Roman" pitchFamily="18" charset="0"/>
                        <a:ea typeface="Calibri"/>
                        <a:cs typeface="Times New Roman" pitchFamily="18" charset="0"/>
                      </a:endParaRPr>
                    </a:p>
                  </a:txBody>
                  <a:tcPr marL="67009" marR="67009" marT="70112" marB="701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500034" y="214290"/>
            <a:ext cx="6357966" cy="1077218"/>
          </a:xfrm>
          <a:prstGeom prst="rect">
            <a:avLst/>
          </a:prstGeom>
        </p:spPr>
        <p:txBody>
          <a:bodyPr wrap="square">
            <a:spAutoFit/>
          </a:bodyPr>
          <a:lstStyle/>
          <a:p>
            <a:r>
              <a:rPr lang="kk-KZ" sz="3200" b="1" i="1" dirty="0" smtClean="0">
                <a:solidFill>
                  <a:srgbClr val="0070C0"/>
                </a:solidFill>
                <a:latin typeface="Times New Roman" pitchFamily="18" charset="0"/>
                <a:cs typeface="Times New Roman" pitchFamily="18" charset="0"/>
              </a:rPr>
              <a:t>Балл қою кестесі</a:t>
            </a:r>
            <a:r>
              <a:rPr lang="ru-RU" sz="3200" b="1" i="1" dirty="0" smtClean="0">
                <a:latin typeface="Times New Roman" pitchFamily="18" charset="0"/>
                <a:cs typeface="Times New Roman" pitchFamily="18" charset="0"/>
              </a:rPr>
              <a:t/>
            </a:r>
            <a:br>
              <a:rPr lang="ru-RU" sz="3200" b="1" i="1" dirty="0" smtClean="0">
                <a:latin typeface="Times New Roman" pitchFamily="18" charset="0"/>
                <a:cs typeface="Times New Roman" pitchFamily="18" charset="0"/>
              </a:rPr>
            </a:br>
            <a:endParaRPr lang="ru-RU" sz="3200" b="1"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85728"/>
            <a:ext cx="8329642" cy="6000792"/>
          </a:xfrm>
        </p:spPr>
        <p:txBody>
          <a:bodyPr>
            <a:normAutofit fontScale="25000" lnSpcReduction="20000"/>
          </a:bodyPr>
          <a:lstStyle/>
          <a:p>
            <a:pPr>
              <a:buNone/>
            </a:pPr>
            <a:endParaRPr lang="kk-KZ" sz="3400" b="1" i="1" dirty="0" smtClean="0">
              <a:solidFill>
                <a:srgbClr val="0070C0"/>
              </a:solidFill>
              <a:latin typeface="Times New Roman" pitchFamily="18" charset="0"/>
              <a:cs typeface="Times New Roman" pitchFamily="18" charset="0"/>
            </a:endParaRPr>
          </a:p>
          <a:p>
            <a:pPr>
              <a:buNone/>
            </a:pPr>
            <a:r>
              <a:rPr lang="kk-KZ" sz="11200" b="1" i="1" dirty="0" smtClean="0">
                <a:solidFill>
                  <a:srgbClr val="00B0F0"/>
                </a:solidFill>
                <a:latin typeface="Times New Roman" pitchFamily="18" charset="0"/>
                <a:cs typeface="Times New Roman" pitchFamily="18" charset="0"/>
              </a:rPr>
              <a:t>Жазылым </a:t>
            </a:r>
            <a:endParaRPr lang="ru-RU" sz="11200" b="1" i="1" dirty="0" smtClean="0">
              <a:solidFill>
                <a:srgbClr val="00B0F0"/>
              </a:solidFill>
              <a:latin typeface="Times New Roman" pitchFamily="18" charset="0"/>
              <a:cs typeface="Times New Roman" pitchFamily="18" charset="0"/>
            </a:endParaRPr>
          </a:p>
          <a:p>
            <a:pPr>
              <a:buNone/>
            </a:pPr>
            <a:r>
              <a:rPr lang="kk-KZ" sz="4500" b="1" i="1" dirty="0" smtClean="0">
                <a:solidFill>
                  <a:srgbClr val="0070C0"/>
                </a:solidFill>
                <a:latin typeface="Times New Roman" pitchFamily="18" charset="0"/>
                <a:cs typeface="Times New Roman" pitchFamily="18" charset="0"/>
              </a:rPr>
              <a:t> </a:t>
            </a:r>
            <a:r>
              <a:rPr lang="kk-KZ" sz="9600" b="1" i="1" dirty="0" smtClean="0">
                <a:solidFill>
                  <a:srgbClr val="002060"/>
                </a:solidFill>
                <a:latin typeface="Times New Roman" pitchFamily="18" charset="0"/>
                <a:cs typeface="Times New Roman" pitchFamily="18" charset="0"/>
              </a:rPr>
              <a:t>3. Берілген суреттердің біреуін таңда. Сызбаға сүйеніп, сурет бойынша әңгімелеу мәтінін құрастырып жаз.                                                              </a:t>
            </a:r>
            <a:endParaRPr lang="ru-RU" sz="9600" b="1" i="1" dirty="0" smtClean="0">
              <a:solidFill>
                <a:srgbClr val="002060"/>
              </a:solidFill>
              <a:latin typeface="Times New Roman" pitchFamily="18" charset="0"/>
              <a:cs typeface="Times New Roman" pitchFamily="18" charset="0"/>
            </a:endParaRPr>
          </a:p>
          <a:p>
            <a:pPr>
              <a:buNone/>
            </a:pPr>
            <a:r>
              <a:rPr lang="kk-KZ" sz="9600" b="1" i="1" dirty="0" smtClean="0">
                <a:solidFill>
                  <a:srgbClr val="002060"/>
                </a:solidFill>
                <a:latin typeface="Times New Roman" pitchFamily="18" charset="0"/>
                <a:cs typeface="Times New Roman" pitchFamily="18" charset="0"/>
              </a:rPr>
              <a:t> </a:t>
            </a:r>
            <a:endParaRPr lang="ru-RU" sz="9600" b="1" i="1" dirty="0" smtClean="0">
              <a:solidFill>
                <a:srgbClr val="002060"/>
              </a:solidFill>
              <a:latin typeface="Times New Roman" pitchFamily="18" charset="0"/>
              <a:cs typeface="Times New Roman" pitchFamily="18" charset="0"/>
            </a:endParaRPr>
          </a:p>
          <a:p>
            <a:pPr>
              <a:buNone/>
            </a:pPr>
            <a:r>
              <a:rPr lang="kk-KZ" sz="3100" b="1" i="1" dirty="0" smtClean="0">
                <a:solidFill>
                  <a:srgbClr val="002060"/>
                </a:solidFill>
                <a:latin typeface="Times New Roman" pitchFamily="18" charset="0"/>
                <a:cs typeface="Times New Roman" pitchFamily="18" charset="0"/>
              </a:rPr>
              <a:t> </a:t>
            </a:r>
            <a:endParaRPr lang="ru-RU" sz="3100" b="1" i="1" dirty="0" smtClean="0">
              <a:solidFill>
                <a:srgbClr val="002060"/>
              </a:solidFill>
              <a:latin typeface="Times New Roman" pitchFamily="18" charset="0"/>
              <a:cs typeface="Times New Roman" pitchFamily="18" charset="0"/>
            </a:endParaRPr>
          </a:p>
          <a:p>
            <a:pPr>
              <a:buNone/>
            </a:pPr>
            <a:r>
              <a:rPr lang="kk-KZ" sz="3100" b="1" i="1" dirty="0" smtClean="0">
                <a:solidFill>
                  <a:srgbClr val="002060"/>
                </a:solidFill>
                <a:latin typeface="Times New Roman" pitchFamily="18" charset="0"/>
                <a:cs typeface="Times New Roman" pitchFamily="18" charset="0"/>
              </a:rPr>
              <a:t> </a:t>
            </a:r>
            <a:endParaRPr lang="ru-RU" sz="3100" b="1" i="1" dirty="0" smtClean="0">
              <a:solidFill>
                <a:srgbClr val="002060"/>
              </a:solidFill>
              <a:latin typeface="Times New Roman" pitchFamily="18" charset="0"/>
              <a:cs typeface="Times New Roman" pitchFamily="18" charset="0"/>
            </a:endParaRPr>
          </a:p>
          <a:p>
            <a:endParaRPr lang="ru-RU" sz="3100" b="1" i="1" dirty="0" smtClean="0">
              <a:solidFill>
                <a:srgbClr val="002060"/>
              </a:solidFill>
              <a:latin typeface="Times New Roman" pitchFamily="18" charset="0"/>
              <a:cs typeface="Times New Roman" pitchFamily="18" charset="0"/>
            </a:endParaRPr>
          </a:p>
          <a:p>
            <a:pPr>
              <a:buNone/>
            </a:pPr>
            <a:r>
              <a:rPr lang="kk-KZ" sz="3100" b="1" i="1" dirty="0" smtClean="0">
                <a:solidFill>
                  <a:srgbClr val="002060"/>
                </a:solidFill>
                <a:latin typeface="Times New Roman" pitchFamily="18" charset="0"/>
                <a:cs typeface="Times New Roman" pitchFamily="18" charset="0"/>
              </a:rPr>
              <a:t> </a:t>
            </a:r>
            <a:endParaRPr lang="ru-RU" sz="3100" b="1" i="1" dirty="0" smtClean="0">
              <a:solidFill>
                <a:srgbClr val="002060"/>
              </a:solidFill>
              <a:latin typeface="Times New Roman" pitchFamily="18" charset="0"/>
              <a:cs typeface="Times New Roman" pitchFamily="18" charset="0"/>
            </a:endParaRPr>
          </a:p>
          <a:p>
            <a:pPr>
              <a:buNone/>
            </a:pPr>
            <a:r>
              <a:rPr lang="kk-KZ" sz="3100" b="1" i="1" dirty="0" smtClean="0">
                <a:solidFill>
                  <a:srgbClr val="002060"/>
                </a:solidFill>
                <a:latin typeface="Times New Roman" pitchFamily="18" charset="0"/>
                <a:cs typeface="Times New Roman" pitchFamily="18" charset="0"/>
              </a:rPr>
              <a:t> </a:t>
            </a:r>
            <a:endParaRPr lang="ru-RU" sz="3100" b="1" i="1" dirty="0" smtClean="0">
              <a:solidFill>
                <a:srgbClr val="002060"/>
              </a:solidFill>
              <a:latin typeface="Times New Roman" pitchFamily="18" charset="0"/>
              <a:cs typeface="Times New Roman" pitchFamily="18" charset="0"/>
            </a:endParaRPr>
          </a:p>
          <a:p>
            <a:pPr>
              <a:buNone/>
            </a:pPr>
            <a:r>
              <a:rPr lang="kk-KZ" sz="3100" b="1" i="1" dirty="0" smtClean="0">
                <a:solidFill>
                  <a:srgbClr val="002060"/>
                </a:solidFill>
                <a:latin typeface="Times New Roman" pitchFamily="18" charset="0"/>
                <a:cs typeface="Times New Roman" pitchFamily="18" charset="0"/>
              </a:rPr>
              <a:t> </a:t>
            </a:r>
            <a:endParaRPr lang="ru-RU"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kk-KZ" sz="3100" b="1" i="1" dirty="0" smtClean="0">
              <a:solidFill>
                <a:srgbClr val="002060"/>
              </a:solidFill>
              <a:latin typeface="Times New Roman" pitchFamily="18" charset="0"/>
              <a:cs typeface="Times New Roman" pitchFamily="18" charset="0"/>
            </a:endParaRPr>
          </a:p>
          <a:p>
            <a:pPr>
              <a:buNone/>
            </a:pPr>
            <a:endParaRPr lang="ru-RU" sz="800" dirty="0" smtClean="0"/>
          </a:p>
          <a:p>
            <a:pPr>
              <a:buNone/>
            </a:pPr>
            <a:r>
              <a:rPr lang="ru-RU" sz="3100" b="1" i="1" dirty="0" smtClean="0">
                <a:solidFill>
                  <a:srgbClr val="002060"/>
                </a:solidFill>
                <a:latin typeface="Times New Roman" pitchFamily="18" charset="0"/>
                <a:cs typeface="Times New Roman" pitchFamily="18" charset="0"/>
              </a:rPr>
              <a:t> </a:t>
            </a:r>
            <a:r>
              <a:rPr lang="kk-KZ" sz="3100" b="1" i="1" dirty="0" smtClean="0">
                <a:solidFill>
                  <a:srgbClr val="002060"/>
                </a:solidFill>
                <a:latin typeface="Times New Roman" pitchFamily="18" charset="0"/>
                <a:cs typeface="Times New Roman" pitchFamily="18" charset="0"/>
              </a:rPr>
              <a:t> </a:t>
            </a:r>
            <a:r>
              <a:rPr lang="ru-RU" sz="3100" b="1" i="1" dirty="0" smtClean="0">
                <a:solidFill>
                  <a:srgbClr val="002060"/>
                </a:solidFill>
                <a:latin typeface="Times New Roman" pitchFamily="18" charset="0"/>
                <a:cs typeface="Times New Roman" pitchFamily="18" charset="0"/>
              </a:rPr>
              <a:t> </a:t>
            </a:r>
            <a:r>
              <a:rPr lang="kk-KZ" sz="3100" b="1" i="1" dirty="0" smtClean="0">
                <a:solidFill>
                  <a:srgbClr val="002060"/>
                </a:solidFill>
                <a:latin typeface="Times New Roman" pitchFamily="18" charset="0"/>
                <a:cs typeface="Times New Roman" pitchFamily="18" charset="0"/>
              </a:rPr>
              <a:t> </a:t>
            </a:r>
            <a:endParaRPr lang="ru-RU" sz="3100" b="1" i="1" dirty="0" smtClean="0">
              <a:solidFill>
                <a:srgbClr val="002060"/>
              </a:solidFill>
              <a:latin typeface="Times New Roman" pitchFamily="18" charset="0"/>
              <a:cs typeface="Times New Roman" pitchFamily="18" charset="0"/>
            </a:endParaRPr>
          </a:p>
          <a:p>
            <a:pPr>
              <a:buNone/>
            </a:pPr>
            <a:r>
              <a:rPr lang="kk-KZ" sz="3100" b="1" i="1" dirty="0" smtClean="0">
                <a:solidFill>
                  <a:srgbClr val="002060"/>
                </a:solidFill>
                <a:latin typeface="Times New Roman" pitchFamily="18" charset="0"/>
                <a:cs typeface="Times New Roman" pitchFamily="18" charset="0"/>
              </a:rPr>
              <a:t> </a:t>
            </a:r>
            <a:endParaRPr lang="ru-RU" sz="3100" b="1" i="1" dirty="0" smtClean="0">
              <a:solidFill>
                <a:srgbClr val="002060"/>
              </a:solidFill>
              <a:latin typeface="Times New Roman" pitchFamily="18" charset="0"/>
              <a:cs typeface="Times New Roman" pitchFamily="18" charset="0"/>
            </a:endParaRPr>
          </a:p>
          <a:p>
            <a:endParaRPr lang="ru-RU" dirty="0" smtClean="0"/>
          </a:p>
          <a:p>
            <a:pPr>
              <a:buNone/>
            </a:pPr>
            <a:r>
              <a:rPr lang="ru-RU" dirty="0" smtClean="0"/>
              <a:t/>
            </a:r>
            <a:br>
              <a:rPr lang="ru-RU" dirty="0" smtClean="0"/>
            </a:br>
            <a:endParaRPr lang="ru-RU" dirty="0" smtClean="0"/>
          </a:p>
          <a:p>
            <a:pPr>
              <a:buNone/>
            </a:pPr>
            <a:endParaRPr lang="ru-RU" dirty="0" smtClean="0"/>
          </a:p>
          <a:p>
            <a:pPr>
              <a:buNone/>
            </a:pPr>
            <a:endParaRPr lang="ru-RU" dirty="0" smtClean="0"/>
          </a:p>
          <a:p>
            <a:pPr>
              <a:buNone/>
            </a:pPr>
            <a:r>
              <a:rPr lang="ru-RU" dirty="0" smtClean="0"/>
              <a:t>                                                                                            </a:t>
            </a:r>
            <a:r>
              <a:rPr lang="kk-KZ" dirty="0" smtClean="0"/>
              <a:t>[5]</a:t>
            </a:r>
            <a:endParaRPr lang="ru-RU" dirty="0" smtClean="0"/>
          </a:p>
          <a:p>
            <a:pPr>
              <a:lnSpc>
                <a:spcPct val="120000"/>
              </a:lnSpc>
            </a:pPr>
            <a:endParaRPr lang="ru-RU" dirty="0"/>
          </a:p>
        </p:txBody>
      </p:sp>
      <p:pic>
        <p:nvPicPr>
          <p:cNvPr id="4" name="Рисунок 14" descr="Картинки по запросу сюжетные картинки для составление рассказа"/>
          <p:cNvPicPr>
            <a:picLocks noChangeAspect="1" noChangeArrowheads="1"/>
          </p:cNvPicPr>
          <p:nvPr/>
        </p:nvPicPr>
        <p:blipFill>
          <a:blip r:embed="rId2"/>
          <a:srcRect l="5650"/>
          <a:stretch>
            <a:fillRect/>
          </a:stretch>
        </p:blipFill>
        <p:spPr bwMode="auto">
          <a:xfrm>
            <a:off x="428596" y="1714488"/>
            <a:ext cx="3857652" cy="2857520"/>
          </a:xfrm>
          <a:prstGeom prst="rect">
            <a:avLst/>
          </a:prstGeom>
          <a:noFill/>
          <a:ln w="9525">
            <a:noFill/>
            <a:miter lim="800000"/>
            <a:headEnd/>
            <a:tailEnd/>
          </a:ln>
        </p:spPr>
      </p:pic>
      <p:pic>
        <p:nvPicPr>
          <p:cNvPr id="5" name="Рисунок 6" descr="Картинки по запросу сюжетные картинки для составление рассказа"/>
          <p:cNvPicPr>
            <a:picLocks noChangeAspect="1" noChangeArrowheads="1"/>
          </p:cNvPicPr>
          <p:nvPr/>
        </p:nvPicPr>
        <p:blipFill>
          <a:blip r:embed="rId3"/>
          <a:srcRect t="2817" r="1944" b="5634"/>
          <a:stretch>
            <a:fillRect/>
          </a:stretch>
        </p:blipFill>
        <p:spPr bwMode="auto">
          <a:xfrm>
            <a:off x="4714876" y="1714488"/>
            <a:ext cx="3857652" cy="2928958"/>
          </a:xfrm>
          <a:prstGeom prst="rect">
            <a:avLst/>
          </a:prstGeom>
          <a:noFill/>
          <a:ln w="9525">
            <a:noFill/>
            <a:miter lim="800000"/>
            <a:headEnd/>
            <a:tailEnd/>
          </a:ln>
        </p:spPr>
      </p:pic>
      <p:sp>
        <p:nvSpPr>
          <p:cNvPr id="6" name="Овал 5"/>
          <p:cNvSpPr/>
          <p:nvPr/>
        </p:nvSpPr>
        <p:spPr>
          <a:xfrm>
            <a:off x="214282" y="4857760"/>
            <a:ext cx="2071702" cy="11430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dirty="0" smtClean="0">
                <a:solidFill>
                  <a:schemeClr val="tx1"/>
                </a:solidFill>
                <a:latin typeface="Times New Roman" pitchFamily="18" charset="0"/>
                <a:cs typeface="Times New Roman" pitchFamily="18" charset="0"/>
              </a:rPr>
              <a:t>Оқиға неден басталды?</a:t>
            </a:r>
            <a:endParaRPr lang="ru-RU" sz="2000" b="1" i="1" dirty="0">
              <a:solidFill>
                <a:schemeClr val="tx1"/>
              </a:solidFill>
              <a:latin typeface="Times New Roman" pitchFamily="18" charset="0"/>
              <a:cs typeface="Times New Roman" pitchFamily="18" charset="0"/>
            </a:endParaRPr>
          </a:p>
        </p:txBody>
      </p:sp>
      <p:sp>
        <p:nvSpPr>
          <p:cNvPr id="9" name="Стрелка вправо 8"/>
          <p:cNvSpPr/>
          <p:nvPr/>
        </p:nvSpPr>
        <p:spPr>
          <a:xfrm>
            <a:off x="2428860" y="5143512"/>
            <a:ext cx="928694" cy="413194"/>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flipH="1">
            <a:off x="3500430" y="4857760"/>
            <a:ext cx="2143140" cy="121444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dirty="0" smtClean="0">
                <a:solidFill>
                  <a:schemeClr val="tx1"/>
                </a:solidFill>
                <a:latin typeface="Times New Roman" pitchFamily="18" charset="0"/>
                <a:cs typeface="Times New Roman" pitchFamily="18" charset="0"/>
              </a:rPr>
              <a:t>Әрі қарай не болды?</a:t>
            </a:r>
            <a:endParaRPr lang="ru-RU" sz="2000" b="1" i="1" dirty="0">
              <a:solidFill>
                <a:schemeClr val="tx1"/>
              </a:solidFill>
              <a:latin typeface="Times New Roman" pitchFamily="18" charset="0"/>
              <a:cs typeface="Times New Roman" pitchFamily="18" charset="0"/>
            </a:endParaRPr>
          </a:p>
        </p:txBody>
      </p:sp>
      <p:sp>
        <p:nvSpPr>
          <p:cNvPr id="12" name="Стрелка вправо 11"/>
          <p:cNvSpPr/>
          <p:nvPr/>
        </p:nvSpPr>
        <p:spPr>
          <a:xfrm>
            <a:off x="5786446" y="5143512"/>
            <a:ext cx="928694" cy="42862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flipH="1">
            <a:off x="6786578" y="4857760"/>
            <a:ext cx="2071702" cy="121444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dirty="0" smtClean="0">
                <a:solidFill>
                  <a:schemeClr val="tx1"/>
                </a:solidFill>
                <a:latin typeface="Times New Roman" pitchFamily="18" charset="0"/>
                <a:cs typeface="Times New Roman" pitchFamily="18" charset="0"/>
              </a:rPr>
              <a:t>Оқиға қалай аяқталды?</a:t>
            </a:r>
            <a:endParaRPr lang="ru-RU" sz="2000" b="1" i="1"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741695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642918"/>
            <a:ext cx="8229600" cy="500066"/>
          </a:xfrm>
        </p:spPr>
        <p:txBody>
          <a:bodyPr>
            <a:noAutofit/>
          </a:bodyPr>
          <a:lstStyle/>
          <a:p>
            <a:r>
              <a:rPr lang="kk-KZ" sz="3200" i="1" dirty="0" smtClean="0">
                <a:solidFill>
                  <a:srgbClr val="0070C0"/>
                </a:solidFill>
                <a:latin typeface="Times New Roman" pitchFamily="18" charset="0"/>
                <a:cs typeface="Times New Roman" pitchFamily="18" charset="0"/>
              </a:rPr>
              <a:t>Балл қою кестесі</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500034" y="1324802"/>
          <a:ext cx="8358246" cy="4319811"/>
        </p:xfrm>
        <a:graphic>
          <a:graphicData uri="http://schemas.openxmlformats.org/drawingml/2006/table">
            <a:tbl>
              <a:tblPr/>
              <a:tblGrid>
                <a:gridCol w="1133046"/>
                <a:gridCol w="2295978"/>
                <a:gridCol w="714380"/>
                <a:gridCol w="4214842"/>
              </a:tblGrid>
              <a:tr h="663842">
                <a:tc>
                  <a:txBody>
                    <a:bodyPr/>
                    <a:lstStyle/>
                    <a:p>
                      <a:pPr algn="ctr">
                        <a:lnSpc>
                          <a:spcPct val="115000"/>
                        </a:lnSpc>
                        <a:spcAft>
                          <a:spcPts val="0"/>
                        </a:spcAft>
                        <a:tabLst>
                          <a:tab pos="269875" algn="l"/>
                          <a:tab pos="539750" algn="l"/>
                          <a:tab pos="810260" algn="l"/>
                          <a:tab pos="6299835" algn="r"/>
                        </a:tabLst>
                      </a:pPr>
                      <a:r>
                        <a:rPr lang="kk-KZ" sz="1600" b="1" i="1" dirty="0">
                          <a:latin typeface="Times New Roman" pitchFamily="18" charset="0"/>
                          <a:ea typeface="Calibri"/>
                          <a:cs typeface="Times New Roman" pitchFamily="18" charset="0"/>
                        </a:rPr>
                        <a:t>Тапсырма </a:t>
                      </a:r>
                      <a:endParaRPr lang="kk-KZ" sz="1600" b="1" i="1" dirty="0" smtClean="0">
                        <a:latin typeface="Times New Roman" pitchFamily="18" charset="0"/>
                        <a:ea typeface="Calibri"/>
                        <a:cs typeface="Times New Roman" pitchFamily="18" charset="0"/>
                      </a:endParaRPr>
                    </a:p>
                    <a:p>
                      <a:pPr algn="ctr">
                        <a:lnSpc>
                          <a:spcPct val="115000"/>
                        </a:lnSpc>
                        <a:spcAft>
                          <a:spcPts val="0"/>
                        </a:spcAft>
                        <a:tabLst>
                          <a:tab pos="269875" algn="l"/>
                          <a:tab pos="539750" algn="l"/>
                          <a:tab pos="810260" algn="l"/>
                          <a:tab pos="6299835" algn="r"/>
                        </a:tabLst>
                      </a:pPr>
                      <a:r>
                        <a:rPr lang="kk-KZ" sz="1600" b="1" i="1" dirty="0" smtClean="0">
                          <a:latin typeface="Times New Roman" pitchFamily="18" charset="0"/>
                          <a:ea typeface="Calibri"/>
                          <a:cs typeface="Times New Roman" pitchFamily="18" charset="0"/>
                        </a:rPr>
                        <a:t>№</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269875" algn="l"/>
                          <a:tab pos="539750" algn="l"/>
                          <a:tab pos="810260" algn="l"/>
                          <a:tab pos="6299835" algn="r"/>
                        </a:tabLst>
                      </a:pPr>
                      <a:r>
                        <a:rPr lang="kk-KZ" sz="1600" b="1" i="1" dirty="0" smtClean="0">
                          <a:latin typeface="Times New Roman" pitchFamily="18" charset="0"/>
                          <a:ea typeface="Calibri"/>
                          <a:cs typeface="Times New Roman" pitchFamily="18" charset="0"/>
                        </a:rPr>
                        <a:t>Бағалау</a:t>
                      </a:r>
                      <a:r>
                        <a:rPr lang="kk-KZ" sz="1600" b="1" i="1" baseline="0" dirty="0" smtClean="0">
                          <a:latin typeface="Times New Roman" pitchFamily="18" charset="0"/>
                          <a:ea typeface="Calibri"/>
                          <a:cs typeface="Times New Roman" pitchFamily="18" charset="0"/>
                        </a:rPr>
                        <a:t> критерийі</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69875" algn="l"/>
                          <a:tab pos="539750" algn="l"/>
                          <a:tab pos="810260" algn="l"/>
                          <a:tab pos="6299835" algn="r"/>
                        </a:tabLst>
                      </a:pPr>
                      <a:r>
                        <a:rPr lang="kk-KZ" sz="1600" b="1" i="1" dirty="0">
                          <a:latin typeface="Times New Roman" pitchFamily="18" charset="0"/>
                          <a:ea typeface="Calibri"/>
                          <a:cs typeface="Times New Roman" pitchFamily="18" charset="0"/>
                        </a:rPr>
                        <a:t>Балл</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69875" algn="l"/>
                          <a:tab pos="539750" algn="l"/>
                          <a:tab pos="810260" algn="l"/>
                          <a:tab pos="6299835" algn="r"/>
                        </a:tabLst>
                      </a:pPr>
                      <a:r>
                        <a:rPr lang="kk-KZ" sz="1600" b="1" i="1">
                          <a:latin typeface="Times New Roman" pitchFamily="18" charset="0"/>
                          <a:ea typeface="Calibri"/>
                          <a:cs typeface="Times New Roman" pitchFamily="18" charset="0"/>
                        </a:rPr>
                        <a:t>Қосымша ақпарат</a:t>
                      </a:r>
                      <a:endParaRPr lang="ru-RU" sz="1600" b="1" i="1">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165">
                <a:tc rowSpan="5">
                  <a:txBody>
                    <a:bodyPr/>
                    <a:lstStyle/>
                    <a:p>
                      <a:pPr algn="ctr">
                        <a:lnSpc>
                          <a:spcPct val="115000"/>
                        </a:lnSpc>
                        <a:spcAft>
                          <a:spcPts val="0"/>
                        </a:spcAft>
                      </a:pPr>
                      <a:r>
                        <a:rPr lang="kk-KZ" sz="1600" b="1" i="1" dirty="0">
                          <a:latin typeface="Times New Roman" pitchFamily="18" charset="0"/>
                          <a:ea typeface="Calibri"/>
                          <a:cs typeface="Times New Roman" pitchFamily="18" charset="0"/>
                        </a:rPr>
                        <a:t>3</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spcAft>
                          <a:spcPts val="0"/>
                        </a:spcAft>
                      </a:pPr>
                      <a:r>
                        <a:rPr lang="kk-KZ" sz="1600" b="1" i="1" dirty="0" smtClean="0">
                          <a:latin typeface="Times New Roman" pitchFamily="18" charset="0"/>
                          <a:ea typeface="Calibri"/>
                          <a:cs typeface="Times New Roman" pitchFamily="18" charset="0"/>
                        </a:rPr>
                        <a:t>Сызбаға сүйеніп,</a:t>
                      </a:r>
                      <a:r>
                        <a:rPr lang="kk-KZ" sz="1600" b="1" i="1" baseline="0" dirty="0" smtClean="0">
                          <a:latin typeface="Times New Roman" pitchFamily="18" charset="0"/>
                          <a:ea typeface="Calibri"/>
                          <a:cs typeface="Times New Roman" pitchFamily="18" charset="0"/>
                        </a:rPr>
                        <a:t> с</a:t>
                      </a:r>
                      <a:r>
                        <a:rPr lang="kk-KZ" sz="1600" b="1" i="1" dirty="0" smtClean="0">
                          <a:latin typeface="Times New Roman" pitchFamily="18" charset="0"/>
                          <a:ea typeface="Calibri"/>
                          <a:cs typeface="Times New Roman" pitchFamily="18" charset="0"/>
                        </a:rPr>
                        <a:t>урет</a:t>
                      </a:r>
                      <a:r>
                        <a:rPr lang="kk-KZ" sz="1600" b="1" i="1" baseline="0" dirty="0" smtClean="0">
                          <a:latin typeface="Times New Roman" pitchFamily="18" charset="0"/>
                          <a:ea typeface="Calibri"/>
                          <a:cs typeface="Times New Roman" pitchFamily="18" charset="0"/>
                        </a:rPr>
                        <a:t> </a:t>
                      </a:r>
                      <a:r>
                        <a:rPr lang="kk-KZ" sz="1600" b="1" i="1" dirty="0" smtClean="0">
                          <a:latin typeface="Times New Roman" pitchFamily="18" charset="0"/>
                          <a:ea typeface="Calibri"/>
                          <a:cs typeface="Times New Roman" pitchFamily="18" charset="0"/>
                        </a:rPr>
                        <a:t>бойынша</a:t>
                      </a:r>
                      <a:r>
                        <a:rPr lang="kk-KZ" sz="1600" b="1" i="1" baseline="0" dirty="0" smtClean="0">
                          <a:latin typeface="Times New Roman" pitchFamily="18" charset="0"/>
                          <a:ea typeface="Calibri"/>
                          <a:cs typeface="Times New Roman" pitchFamily="18" charset="0"/>
                        </a:rPr>
                        <a:t> мәтін құрастырып жазады.</a:t>
                      </a:r>
                      <a:endParaRPr lang="kk-KZ" sz="1600" b="1" i="1" dirty="0" smtClean="0">
                        <a:latin typeface="Times New Roman" pitchFamily="18" charset="0"/>
                        <a:ea typeface="Calibri"/>
                        <a:cs typeface="Times New Roman" pitchFamily="18" charset="0"/>
                      </a:endParaRPr>
                    </a:p>
                    <a:p>
                      <a:pPr>
                        <a:spcAft>
                          <a:spcPts val="0"/>
                        </a:spcAft>
                      </a:pPr>
                      <a:endParaRPr lang="kk-KZ" sz="1600" b="1" i="1" dirty="0" smtClean="0">
                        <a:latin typeface="Times New Roman" pitchFamily="18" charset="0"/>
                        <a:ea typeface="Calibri"/>
                        <a:cs typeface="Times New Roman" pitchFamily="18" charset="0"/>
                      </a:endParaRPr>
                    </a:p>
                    <a:p>
                      <a:pPr>
                        <a:spcAft>
                          <a:spcPts val="0"/>
                        </a:spcAft>
                      </a:pPr>
                      <a:endParaRPr lang="kk-KZ" sz="1600" b="1" i="1" dirty="0" smtClean="0">
                        <a:latin typeface="Times New Roman" pitchFamily="18" charset="0"/>
                        <a:ea typeface="Calibri"/>
                        <a:cs typeface="Times New Roman" pitchFamily="18" charset="0"/>
                      </a:endParaRPr>
                    </a:p>
                    <a:p>
                      <a:pPr>
                        <a:spcAft>
                          <a:spcPts val="0"/>
                        </a:spcAft>
                      </a:pPr>
                      <a:endParaRPr lang="kk-KZ" sz="1600" b="1" i="1" dirty="0" smtClean="0">
                        <a:latin typeface="Times New Roman" pitchFamily="18" charset="0"/>
                        <a:ea typeface="Calibri"/>
                        <a:cs typeface="Times New Roman" pitchFamily="18" charset="0"/>
                      </a:endParaRPr>
                    </a:p>
                    <a:p>
                      <a:pPr>
                        <a:spcAft>
                          <a:spcPts val="0"/>
                        </a:spcAft>
                      </a:pPr>
                      <a:endParaRPr lang="kk-KZ" sz="1600" b="1" i="1" dirty="0" smtClean="0">
                        <a:latin typeface="Times New Roman" pitchFamily="18" charset="0"/>
                        <a:ea typeface="Calibri"/>
                        <a:cs typeface="Times New Roman" pitchFamily="18" charset="0"/>
                      </a:endParaRPr>
                    </a:p>
                    <a:p>
                      <a:pPr>
                        <a:spcAft>
                          <a:spcPts val="0"/>
                        </a:spcAft>
                      </a:pPr>
                      <a:endParaRPr lang="kk-KZ" sz="1600" b="1" i="1" dirty="0" smtClean="0">
                        <a:latin typeface="Times New Roman" pitchFamily="18" charset="0"/>
                        <a:ea typeface="Calibri"/>
                        <a:cs typeface="Times New Roman" pitchFamily="18" charset="0"/>
                      </a:endParaRPr>
                    </a:p>
                    <a:p>
                      <a:pPr>
                        <a:spcAft>
                          <a:spcPts val="0"/>
                        </a:spcAft>
                      </a:pPr>
                      <a:endParaRPr lang="kk-KZ" sz="1600" b="1" i="1" dirty="0" smtClean="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i="1" dirty="0" smtClean="0">
                          <a:latin typeface="Times New Roman" pitchFamily="18" charset="0"/>
                          <a:ea typeface="Calibri"/>
                          <a:cs typeface="Times New Roman" pitchFamily="18" charset="0"/>
                        </a:rPr>
                        <a:t>1</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b="1" i="1" dirty="0" smtClean="0">
                          <a:latin typeface="Times New Roman" pitchFamily="18" charset="0"/>
                          <a:ea typeface="Calibri"/>
                          <a:cs typeface="Times New Roman" pitchFamily="18" charset="0"/>
                        </a:rPr>
                        <a:t>Сурет</a:t>
                      </a:r>
                      <a:r>
                        <a:rPr lang="kk-KZ" sz="1600" b="1" i="1" baseline="0" dirty="0" smtClean="0">
                          <a:latin typeface="Times New Roman" pitchFamily="18" charset="0"/>
                          <a:ea typeface="Calibri"/>
                          <a:cs typeface="Times New Roman" pitchFamily="18" charset="0"/>
                        </a:rPr>
                        <a:t>тің мазмұнына сәйкес әңгімелеу </a:t>
                      </a:r>
                      <a:r>
                        <a:rPr lang="kk-KZ" sz="1600" b="1" i="1" dirty="0" smtClean="0">
                          <a:latin typeface="Times New Roman" pitchFamily="18" charset="0"/>
                          <a:ea typeface="Calibri"/>
                          <a:cs typeface="Times New Roman" pitchFamily="18" charset="0"/>
                        </a:rPr>
                        <a:t>мәтінін</a:t>
                      </a:r>
                      <a:r>
                        <a:rPr lang="kk-KZ" sz="1600" b="1" i="1" baseline="0" dirty="0" smtClean="0">
                          <a:latin typeface="Times New Roman" pitchFamily="18" charset="0"/>
                          <a:ea typeface="Calibri"/>
                          <a:cs typeface="Times New Roman" pitchFamily="18" charset="0"/>
                        </a:rPr>
                        <a:t> </a:t>
                      </a:r>
                      <a:r>
                        <a:rPr lang="kk-KZ" sz="1600" b="1" i="1" dirty="0" smtClean="0">
                          <a:latin typeface="Times New Roman" pitchFamily="18" charset="0"/>
                          <a:ea typeface="Calibri"/>
                          <a:cs typeface="Times New Roman" pitchFamily="18" charset="0"/>
                        </a:rPr>
                        <a:t>құрастырып жазады</a:t>
                      </a:r>
                      <a:r>
                        <a:rPr lang="kk-KZ" sz="1600" b="1" i="1" dirty="0">
                          <a:latin typeface="Times New Roman" pitchFamily="18" charset="0"/>
                          <a:ea typeface="Calibri"/>
                          <a:cs typeface="Times New Roman" pitchFamily="18" charset="0"/>
                        </a:rPr>
                        <a:t>. </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1436">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600" b="1" i="1" dirty="0">
                          <a:latin typeface="Times New Roman" pitchFamily="18" charset="0"/>
                          <a:ea typeface="Calibri"/>
                          <a:cs typeface="Times New Roman" pitchFamily="18" charset="0"/>
                        </a:rPr>
                        <a:t>1</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600" b="1" i="1" dirty="0">
                          <a:latin typeface="Times New Roman" pitchFamily="18" charset="0"/>
                          <a:ea typeface="Calibri"/>
                          <a:cs typeface="Times New Roman" pitchFamily="18" charset="0"/>
                        </a:rPr>
                        <a:t>Мәтіннің құрылымдық бөліктерін  сақтайды.</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830">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600" b="1" i="1" dirty="0">
                          <a:latin typeface="Times New Roman" pitchFamily="18" charset="0"/>
                          <a:ea typeface="Calibri"/>
                          <a:cs typeface="Times New Roman" pitchFamily="18" charset="0"/>
                        </a:rPr>
                        <a:t>1</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69875" algn="l"/>
                          <a:tab pos="539750" algn="l"/>
                          <a:tab pos="810260" algn="l"/>
                          <a:tab pos="6299835" algn="r"/>
                        </a:tabLst>
                      </a:pPr>
                      <a:r>
                        <a:rPr lang="kk-KZ" sz="1600" b="1" i="1" dirty="0">
                          <a:latin typeface="Times New Roman" pitchFamily="18" charset="0"/>
                          <a:ea typeface="Calibri"/>
                          <a:cs typeface="Times New Roman" pitchFamily="18" charset="0"/>
                        </a:rPr>
                        <a:t>Сөйлемдегі сөздердің байланысын сақтайды. </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842">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600" b="1" i="1">
                          <a:latin typeface="Times New Roman" pitchFamily="18" charset="0"/>
                          <a:ea typeface="Calibri"/>
                          <a:cs typeface="Times New Roman" pitchFamily="18" charset="0"/>
                        </a:rPr>
                        <a:t>1</a:t>
                      </a:r>
                      <a:endParaRPr lang="ru-RU" sz="1600" b="1" i="1">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69875" algn="l"/>
                          <a:tab pos="539750" algn="l"/>
                          <a:tab pos="810260" algn="l"/>
                          <a:tab pos="6299835" algn="r"/>
                        </a:tabLst>
                      </a:pPr>
                      <a:r>
                        <a:rPr lang="kk-KZ" sz="1600" b="1" i="1" dirty="0">
                          <a:latin typeface="Times New Roman" pitchFamily="18" charset="0"/>
                          <a:ea typeface="Calibri"/>
                          <a:cs typeface="Times New Roman" pitchFamily="18" charset="0"/>
                        </a:rPr>
                        <a:t>Орфографиялық нормаларды </a:t>
                      </a:r>
                      <a:r>
                        <a:rPr lang="kk-KZ" sz="1600" b="1" i="1" dirty="0" smtClean="0">
                          <a:latin typeface="Times New Roman" pitchFamily="18" charset="0"/>
                          <a:ea typeface="Calibri"/>
                          <a:cs typeface="Times New Roman" pitchFamily="18" charset="0"/>
                        </a:rPr>
                        <a:t>сақтайды                        </a:t>
                      </a:r>
                      <a:r>
                        <a:rPr lang="kk-KZ" sz="1600" b="1" i="1" dirty="0">
                          <a:latin typeface="Times New Roman" pitchFamily="18" charset="0"/>
                          <a:ea typeface="Calibri"/>
                          <a:cs typeface="Times New Roman" pitchFamily="18" charset="0"/>
                        </a:rPr>
                        <a:t>(3 қатеден артық емес)  </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2991">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600" b="1" i="1" dirty="0">
                          <a:latin typeface="Times New Roman" pitchFamily="18" charset="0"/>
                          <a:ea typeface="Calibri"/>
                          <a:cs typeface="Times New Roman" pitchFamily="18" charset="0"/>
                        </a:rPr>
                        <a:t>1</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69875" algn="l"/>
                          <a:tab pos="539750" algn="l"/>
                          <a:tab pos="810260" algn="l"/>
                          <a:tab pos="6299835" algn="r"/>
                        </a:tabLst>
                      </a:pPr>
                      <a:r>
                        <a:rPr lang="kk-KZ" sz="1600" b="1" i="1" dirty="0">
                          <a:latin typeface="Times New Roman" pitchFamily="18" charset="0"/>
                          <a:ea typeface="Calibri"/>
                          <a:cs typeface="Times New Roman" pitchFamily="18" charset="0"/>
                        </a:rPr>
                        <a:t>Пунктуациялық нормаларды </a:t>
                      </a:r>
                      <a:r>
                        <a:rPr lang="kk-KZ" sz="1600" b="1" i="1" dirty="0" smtClean="0">
                          <a:latin typeface="Times New Roman" pitchFamily="18" charset="0"/>
                          <a:ea typeface="Calibri"/>
                          <a:cs typeface="Times New Roman" pitchFamily="18" charset="0"/>
                        </a:rPr>
                        <a:t>сақтайды                             </a:t>
                      </a:r>
                      <a:r>
                        <a:rPr lang="kk-KZ" sz="1600" b="1" i="1" dirty="0">
                          <a:latin typeface="Times New Roman" pitchFamily="18" charset="0"/>
                          <a:ea typeface="Calibri"/>
                          <a:cs typeface="Times New Roman" pitchFamily="18" charset="0"/>
                        </a:rPr>
                        <a:t>(3 белгіден артық емес) </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669">
                <a:tc gridSpan="2">
                  <a:txBody>
                    <a:bodyPr/>
                    <a:lstStyle/>
                    <a:p>
                      <a:pPr>
                        <a:spcAft>
                          <a:spcPts val="0"/>
                        </a:spcAft>
                      </a:pPr>
                      <a:r>
                        <a:rPr lang="kk-KZ" sz="1600" b="1" i="1" dirty="0" smtClean="0">
                          <a:latin typeface="Times New Roman" pitchFamily="18" charset="0"/>
                          <a:ea typeface="Calibri"/>
                          <a:cs typeface="Times New Roman" pitchFamily="18" charset="0"/>
                        </a:rPr>
                        <a:t> Барлығы </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r>
                        <a:rPr lang="en-US" sz="1600" b="1" i="1" dirty="0">
                          <a:latin typeface="Times New Roman" pitchFamily="18" charset="0"/>
                          <a:ea typeface="Calibri"/>
                          <a:cs typeface="Times New Roman" pitchFamily="18" charset="0"/>
                        </a:rPr>
                        <a:t>5</a:t>
                      </a:r>
                      <a:endParaRPr lang="ru-RU"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69875" algn="l"/>
                          <a:tab pos="539750" algn="l"/>
                          <a:tab pos="810260" algn="l"/>
                          <a:tab pos="6299835" algn="r"/>
                        </a:tabLst>
                      </a:pPr>
                      <a:endParaRPr lang="kk-KZ" sz="1600" b="1" i="1" dirty="0">
                        <a:latin typeface="Times New Roman" pitchFamily="18" charset="0"/>
                        <a:ea typeface="Calibri"/>
                        <a:cs typeface="Times New Roman" pitchFamily="18" charset="0"/>
                      </a:endParaRPr>
                    </a:p>
                  </a:txBody>
                  <a:tcPr marL="49474" marR="49474" marT="51764" marB="517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633845" y="1428737"/>
            <a:ext cx="7886700" cy="4751402"/>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nSpc>
                <a:spcPct val="90000"/>
              </a:lnSpc>
              <a:buFontTx/>
              <a:buNone/>
            </a:pPr>
            <a:endParaRPr lang="en-GB" sz="2400" dirty="0" smtClean="0">
              <a:latin typeface="Times New Roman" panose="02020603050405020304" pitchFamily="18" charset="0"/>
              <a:cs typeface="Times New Roman" panose="02020603050405020304" pitchFamily="18" charset="0"/>
            </a:endParaRPr>
          </a:p>
        </p:txBody>
      </p:sp>
      <p:sp>
        <p:nvSpPr>
          <p:cNvPr id="5" name="Rectangle 2"/>
          <p:cNvSpPr txBox="1">
            <a:spLocks noChangeArrowheads="1"/>
          </p:cNvSpPr>
          <p:nvPr/>
        </p:nvSpPr>
        <p:spPr>
          <a:xfrm>
            <a:off x="633845" y="365760"/>
            <a:ext cx="7886700" cy="1325562"/>
          </a:xfrm>
          <a:prstGeom prst="rect">
            <a:avLst/>
          </a:prstGeom>
        </p:spPr>
        <p:txBody>
          <a:bodyPr>
            <a:normAutofit lnSpcReduction="100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4400" dirty="0" smtClean="0">
                <a:solidFill>
                  <a:srgbClr val="0070C0"/>
                </a:solidFill>
                <a:latin typeface="Arial Narrow" panose="020B0606020202030204" pitchFamily="34" charset="0"/>
              </a:rPr>
              <a:t/>
            </a:r>
            <a:br>
              <a:rPr lang="en-US" sz="4400" dirty="0" smtClean="0">
                <a:solidFill>
                  <a:srgbClr val="0070C0"/>
                </a:solidFill>
                <a:latin typeface="Arial Narrow" panose="020B0606020202030204" pitchFamily="34" charset="0"/>
              </a:rPr>
            </a:br>
            <a:endParaRPr lang="nl-NL" dirty="0" smtClean="0"/>
          </a:p>
        </p:txBody>
      </p:sp>
      <p:sp>
        <p:nvSpPr>
          <p:cNvPr id="11265" name="Rectangle 1"/>
          <p:cNvSpPr>
            <a:spLocks noChangeArrowheads="1"/>
          </p:cNvSpPr>
          <p:nvPr/>
        </p:nvSpPr>
        <p:spPr bwMode="auto">
          <a:xfrm>
            <a:off x="357158" y="214290"/>
            <a:ext cx="814393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400" b="1" i="1"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Тоқсандық жиынтық бағалау тапсырмаларының сипаттамасы</a:t>
            </a:r>
            <a:endParaRPr kumimoji="0" lang="kk-KZ" sz="2400" b="0" i="1" u="none" strike="noStrike" cap="none" normalizeH="0" baseline="0" dirty="0" smtClean="0">
              <a:ln>
                <a:noFill/>
              </a:ln>
              <a:solidFill>
                <a:srgbClr val="0070C0"/>
              </a:solidFill>
              <a:effectLst/>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428596" y="1142983"/>
          <a:ext cx="8429684" cy="5518235"/>
        </p:xfrm>
        <a:graphic>
          <a:graphicData uri="http://schemas.openxmlformats.org/drawingml/2006/table">
            <a:tbl>
              <a:tblPr/>
              <a:tblGrid>
                <a:gridCol w="311476"/>
                <a:gridCol w="1117284"/>
                <a:gridCol w="1643074"/>
                <a:gridCol w="2428892"/>
                <a:gridCol w="1733667"/>
                <a:gridCol w="690612"/>
                <a:gridCol w="504679"/>
              </a:tblGrid>
              <a:tr h="742251">
                <a:tc>
                  <a:txBody>
                    <a:bodyPr/>
                    <a:lstStyle/>
                    <a:p>
                      <a:pPr algn="ctr">
                        <a:lnSpc>
                          <a:spcPct val="115000"/>
                        </a:lnSpc>
                        <a:spcAft>
                          <a:spcPts val="0"/>
                        </a:spcAft>
                      </a:pPr>
                      <a:r>
                        <a:rPr lang="kk-KZ" sz="1300" b="1" i="0" dirty="0">
                          <a:latin typeface="Times New Roman"/>
                          <a:ea typeface="Calibri"/>
                          <a:cs typeface="Times New Roman"/>
                        </a:rPr>
                        <a:t>№</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300" b="1" i="0" dirty="0">
                          <a:latin typeface="Times New Roman"/>
                          <a:ea typeface="Calibri"/>
                          <a:cs typeface="Times New Roman"/>
                        </a:rPr>
                        <a:t>Ортақ </a:t>
                      </a:r>
                      <a:r>
                        <a:rPr lang="kk-KZ" sz="1300" b="1" i="0" dirty="0" smtClean="0">
                          <a:latin typeface="Times New Roman"/>
                          <a:ea typeface="Calibri"/>
                          <a:cs typeface="Times New Roman"/>
                        </a:rPr>
                        <a:t> тақырып</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300" b="1" i="0" dirty="0">
                          <a:latin typeface="Times New Roman"/>
                          <a:ea typeface="Times New Roman"/>
                          <a:cs typeface="Times New Roman"/>
                        </a:rPr>
                        <a:t>Сөйлеу әрекетінің түрлері</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300" b="1" i="0">
                          <a:latin typeface="Times New Roman"/>
                          <a:ea typeface="Times New Roman"/>
                          <a:cs typeface="Times New Roman"/>
                        </a:rPr>
                        <a:t>Оқу мақсаты</a:t>
                      </a:r>
                      <a:endParaRPr lang="ru-RU" sz="1300" b="1" i="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b="1" i="0" dirty="0" err="1">
                          <a:latin typeface="Times New Roman"/>
                          <a:ea typeface="Calibri"/>
                          <a:cs typeface="Times New Roman"/>
                        </a:rPr>
                        <a:t>Тапсырма</a:t>
                      </a:r>
                      <a:r>
                        <a:rPr lang="kk-KZ" sz="1300" b="1" i="0" dirty="0">
                          <a:latin typeface="Times New Roman"/>
                          <a:ea typeface="Calibri"/>
                          <a:cs typeface="Times New Roman"/>
                        </a:rPr>
                        <a:t>ның</a:t>
                      </a:r>
                      <a:r>
                        <a:rPr lang="ru-RU" sz="1300" b="1" i="0" dirty="0">
                          <a:latin typeface="Times New Roman"/>
                          <a:ea typeface="Calibri"/>
                          <a:cs typeface="Times New Roman"/>
                        </a:rPr>
                        <a:t> </a:t>
                      </a:r>
                      <a:r>
                        <a:rPr lang="ru-RU" sz="1300" b="1" i="0" dirty="0" err="1">
                          <a:latin typeface="Times New Roman"/>
                          <a:ea typeface="Calibri"/>
                          <a:cs typeface="Times New Roman"/>
                        </a:rPr>
                        <a:t>сипаттамасы</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300" b="1" i="0" dirty="0">
                          <a:latin typeface="Times New Roman"/>
                          <a:ea typeface="Calibri"/>
                          <a:cs typeface="Times New Roman"/>
                        </a:rPr>
                        <a:t>Тапсырма саны</a:t>
                      </a:r>
                      <a:endParaRPr lang="ru-RU" sz="1300" b="1" i="0" dirty="0">
                        <a:latin typeface="Calibri"/>
                        <a:ea typeface="Calibri"/>
                        <a:cs typeface="Times New Roman"/>
                      </a:endParaRPr>
                    </a:p>
                  </a:txBody>
                  <a:tcPr marL="44245" marR="44245" marT="46294" marB="462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300" b="1" i="0">
                          <a:latin typeface="Times New Roman"/>
                          <a:ea typeface="Calibri"/>
                          <a:cs typeface="Times New Roman"/>
                        </a:rPr>
                        <a:t>Жалпы  балл</a:t>
                      </a:r>
                      <a:endParaRPr lang="ru-RU" sz="1300" b="1" i="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8147">
                <a:tc rowSpan="3">
                  <a:txBody>
                    <a:bodyPr/>
                    <a:lstStyle/>
                    <a:p>
                      <a:pPr algn="ctr">
                        <a:lnSpc>
                          <a:spcPct val="115000"/>
                        </a:lnSpc>
                        <a:spcAft>
                          <a:spcPts val="0"/>
                        </a:spcAft>
                      </a:pPr>
                      <a:endParaRPr lang="en-US" sz="1300" b="1" i="0">
                        <a:latin typeface="Times New Roman"/>
                        <a:ea typeface="Calibri"/>
                        <a:cs typeface="Times New Roman"/>
                      </a:endParaRPr>
                    </a:p>
                    <a:p>
                      <a:pPr algn="ctr">
                        <a:lnSpc>
                          <a:spcPct val="115000"/>
                        </a:lnSpc>
                        <a:spcAft>
                          <a:spcPts val="0"/>
                        </a:spcAft>
                      </a:pPr>
                      <a:r>
                        <a:rPr lang="ru-RU" sz="1300" b="1" i="0">
                          <a:latin typeface="Times New Roman"/>
                          <a:ea typeface="Calibri"/>
                          <a:cs typeface="Times New Roman"/>
                        </a:rPr>
                        <a:t>1</a:t>
                      </a:r>
                      <a:endParaRPr lang="ru-RU" sz="1300" b="1" i="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kk-KZ" sz="1300" b="1" i="0" dirty="0">
                          <a:solidFill>
                            <a:srgbClr val="000000"/>
                          </a:solidFill>
                          <a:latin typeface="Times New Roman"/>
                          <a:ea typeface="Calibri"/>
                          <a:cs typeface="Times New Roman"/>
                        </a:rPr>
                        <a:t>Қоршаған орта</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b="1" i="0" dirty="0" err="1">
                          <a:latin typeface="Times New Roman"/>
                          <a:ea typeface="Calibri"/>
                          <a:cs typeface="Times New Roman"/>
                        </a:rPr>
                        <a:t>Тыңдалым</a:t>
                      </a:r>
                      <a:r>
                        <a:rPr lang="kk-KZ" sz="1300" b="1" i="0" dirty="0">
                          <a:latin typeface="Times New Roman"/>
                          <a:ea typeface="Calibri"/>
                          <a:cs typeface="Times New Roman"/>
                        </a:rPr>
                        <a:t> және </a:t>
                      </a:r>
                      <a:r>
                        <a:rPr lang="ru-RU" sz="1300" b="1" i="0" dirty="0" err="1">
                          <a:latin typeface="Times New Roman"/>
                          <a:ea typeface="Calibri"/>
                          <a:cs typeface="Times New Roman"/>
                        </a:rPr>
                        <a:t>айтылым</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300" b="1" i="0" dirty="0">
                          <a:solidFill>
                            <a:srgbClr val="000000"/>
                          </a:solidFill>
                          <a:latin typeface="Times New Roman"/>
                          <a:ea typeface="Calibri"/>
                          <a:cs typeface="Times New Roman"/>
                        </a:rPr>
                        <a:t>2.1.4.1 Тірек сөздерді қатыстыра отырып, берілген тақырып бойынша әңгіме құрау</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kk-KZ" sz="1300" b="1" i="0" dirty="0" smtClean="0">
                          <a:latin typeface="Times New Roman"/>
                          <a:ea typeface="Calibri"/>
                          <a:cs typeface="Times New Roman"/>
                        </a:rPr>
                        <a:t>Білім  </a:t>
                      </a:r>
                      <a:r>
                        <a:rPr lang="kk-KZ" sz="1300" b="1" i="0" dirty="0">
                          <a:latin typeface="Times New Roman"/>
                          <a:ea typeface="Calibri"/>
                          <a:cs typeface="Times New Roman"/>
                        </a:rPr>
                        <a:t>алушы </a:t>
                      </a:r>
                      <a:r>
                        <a:rPr lang="kk-KZ" sz="1300" b="1" i="0" dirty="0" smtClean="0">
                          <a:latin typeface="Times New Roman"/>
                          <a:ea typeface="Calibri"/>
                          <a:cs typeface="Times New Roman"/>
                        </a:rPr>
                        <a:t> ашық </a:t>
                      </a:r>
                      <a:r>
                        <a:rPr lang="kk-KZ" sz="1300" b="1" i="0" dirty="0">
                          <a:latin typeface="Times New Roman"/>
                          <a:ea typeface="Calibri"/>
                          <a:cs typeface="Times New Roman"/>
                        </a:rPr>
                        <a:t>түрдегі </a:t>
                      </a:r>
                      <a:r>
                        <a:rPr lang="kk-KZ" sz="1300" b="1" i="0" dirty="0" smtClean="0">
                          <a:latin typeface="Times New Roman"/>
                          <a:ea typeface="Calibri"/>
                          <a:cs typeface="Times New Roman"/>
                        </a:rPr>
                        <a:t> толық </a:t>
                      </a:r>
                      <a:r>
                        <a:rPr lang="kk-KZ" sz="1300" b="1" i="0" dirty="0">
                          <a:latin typeface="Times New Roman"/>
                          <a:ea typeface="Calibri"/>
                          <a:cs typeface="Times New Roman"/>
                        </a:rPr>
                        <a:t>жауапты </a:t>
                      </a:r>
                      <a:r>
                        <a:rPr lang="kk-KZ" sz="1300" b="1" i="0" dirty="0" smtClean="0">
                          <a:latin typeface="Times New Roman"/>
                          <a:ea typeface="Calibri"/>
                          <a:cs typeface="Times New Roman"/>
                        </a:rPr>
                        <a:t> қажет </a:t>
                      </a:r>
                      <a:r>
                        <a:rPr lang="kk-KZ" sz="1300" b="1" i="0" dirty="0">
                          <a:latin typeface="Times New Roman"/>
                          <a:ea typeface="Calibri"/>
                          <a:cs typeface="Times New Roman"/>
                        </a:rPr>
                        <a:t>ететін </a:t>
                      </a:r>
                      <a:r>
                        <a:rPr lang="kk-KZ" sz="1300" b="1" i="0" baseline="0" dirty="0" smtClean="0">
                          <a:latin typeface="Times New Roman"/>
                          <a:ea typeface="Calibri"/>
                          <a:cs typeface="Times New Roman"/>
                        </a:rPr>
                        <a:t> </a:t>
                      </a:r>
                      <a:r>
                        <a:rPr lang="kk-KZ" sz="1300" b="1" i="0" dirty="0" smtClean="0">
                          <a:latin typeface="Times New Roman"/>
                          <a:ea typeface="Calibri"/>
                          <a:cs typeface="Times New Roman"/>
                        </a:rPr>
                        <a:t>тапсырманы  </a:t>
                      </a:r>
                      <a:r>
                        <a:rPr lang="kk-KZ" sz="1300" b="1" i="0" dirty="0">
                          <a:latin typeface="Times New Roman"/>
                          <a:ea typeface="Calibri"/>
                          <a:cs typeface="Times New Roman"/>
                        </a:rPr>
                        <a:t>орындайды.</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57175" algn="l"/>
                          <a:tab pos="426720" algn="ctr"/>
                        </a:tabLst>
                      </a:pPr>
                      <a:r>
                        <a:rPr lang="kk-KZ" sz="1300" b="1" i="0" dirty="0">
                          <a:latin typeface="Times New Roman"/>
                          <a:ea typeface="Calibri"/>
                          <a:cs typeface="Times New Roman"/>
                        </a:rPr>
                        <a:t>1</a:t>
                      </a:r>
                      <a:endParaRPr lang="ru-RU" sz="1300" b="1" i="0" dirty="0">
                        <a:latin typeface="Calibri"/>
                        <a:ea typeface="Calibri"/>
                        <a:cs typeface="Times New Roman"/>
                      </a:endParaRPr>
                    </a:p>
                  </a:txBody>
                  <a:tcPr marL="44245" marR="44245" marT="46294" marB="462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171450" algn="l"/>
                          <a:tab pos="291465" algn="ctr"/>
                        </a:tabLst>
                      </a:pPr>
                      <a:r>
                        <a:rPr lang="en-US" sz="1300" b="1" i="0" dirty="0">
                          <a:solidFill>
                            <a:srgbClr val="000000"/>
                          </a:solidFill>
                          <a:latin typeface="Times New Roman"/>
                          <a:ea typeface="Calibri"/>
                          <a:cs typeface="Times New Roman"/>
                        </a:rPr>
                        <a:t>5</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061">
                <a:tc vMerge="1">
                  <a:txBody>
                    <a:bodyPr/>
                    <a:lstStyle/>
                    <a:p>
                      <a:endParaRPr lang="ru-RU"/>
                    </a:p>
                  </a:txBody>
                  <a:tcPr/>
                </a:tc>
                <a:tc vMerge="1">
                  <a:txBody>
                    <a:bodyPr/>
                    <a:lstStyle/>
                    <a:p>
                      <a:endParaRPr lang="ru-RU"/>
                    </a:p>
                  </a:txBody>
                  <a:tcPr/>
                </a:tc>
                <a:tc rowSpan="2">
                  <a:txBody>
                    <a:bodyPr/>
                    <a:lstStyle/>
                    <a:p>
                      <a:pPr>
                        <a:lnSpc>
                          <a:spcPct val="115000"/>
                        </a:lnSpc>
                        <a:spcAft>
                          <a:spcPts val="0"/>
                        </a:spcAft>
                      </a:pPr>
                      <a:r>
                        <a:rPr lang="kk-KZ" sz="1300" b="1" i="0" dirty="0">
                          <a:solidFill>
                            <a:srgbClr val="000000"/>
                          </a:solidFill>
                          <a:latin typeface="Times New Roman"/>
                          <a:ea typeface="Calibri"/>
                          <a:cs typeface="Times New Roman"/>
                        </a:rPr>
                        <a:t>Оқылым</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300" b="1" i="0" dirty="0">
                          <a:latin typeface="Times New Roman"/>
                          <a:ea typeface="Calibri"/>
                          <a:cs typeface="Times New Roman"/>
                        </a:rPr>
                        <a:t>2.2.3.1 </a:t>
                      </a:r>
                      <a:r>
                        <a:rPr lang="kk-KZ" sz="1300" b="1" i="0" dirty="0">
                          <a:solidFill>
                            <a:srgbClr val="000000"/>
                          </a:solidFill>
                          <a:latin typeface="Times New Roman"/>
                          <a:ea typeface="Calibri"/>
                          <a:cs typeface="Times New Roman"/>
                        </a:rPr>
                        <a:t>Мәтін мазмұнын анықтауға бағытталған сұрақтар құрастыру және жауап беру</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spcAft>
                          <a:spcPts val="0"/>
                        </a:spcAft>
                      </a:pPr>
                      <a:r>
                        <a:rPr lang="kk-KZ" sz="1300" b="1" i="0" dirty="0">
                          <a:latin typeface="Times New Roman"/>
                          <a:ea typeface="Calibri"/>
                          <a:cs typeface="Times New Roman"/>
                        </a:rPr>
                        <a:t>Білім алушы </a:t>
                      </a:r>
                      <a:r>
                        <a:rPr lang="kk-KZ" sz="1300" b="1" i="0" dirty="0" smtClean="0">
                          <a:latin typeface="Times New Roman"/>
                          <a:ea typeface="Calibri"/>
                          <a:cs typeface="Times New Roman"/>
                        </a:rPr>
                        <a:t> жабық </a:t>
                      </a:r>
                      <a:r>
                        <a:rPr lang="kk-KZ" sz="1300" b="1" i="0" dirty="0">
                          <a:latin typeface="Times New Roman"/>
                          <a:ea typeface="Calibri"/>
                          <a:cs typeface="Times New Roman"/>
                        </a:rPr>
                        <a:t>түрдегі көп таңдауы бар және ашық түрдегі толық </a:t>
                      </a:r>
                      <a:r>
                        <a:rPr lang="kk-KZ" sz="1300" b="1" i="0" dirty="0" smtClean="0">
                          <a:latin typeface="Times New Roman"/>
                          <a:ea typeface="Calibri"/>
                          <a:cs typeface="Times New Roman"/>
                        </a:rPr>
                        <a:t>жауаптарды  </a:t>
                      </a:r>
                      <a:r>
                        <a:rPr lang="kk-KZ" sz="1300" b="1" i="0" dirty="0">
                          <a:latin typeface="Times New Roman"/>
                          <a:ea typeface="Calibri"/>
                          <a:cs typeface="Times New Roman"/>
                        </a:rPr>
                        <a:t>қажет ететін тапсырманы орындайды.</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kk-KZ" sz="1300" b="1" i="0" dirty="0">
                          <a:latin typeface="Times New Roman"/>
                          <a:ea typeface="Calibri"/>
                          <a:cs typeface="Times New Roman"/>
                        </a:rPr>
                        <a:t>1</a:t>
                      </a:r>
                      <a:endParaRPr lang="ru-RU" sz="1300" b="1" i="0" dirty="0">
                        <a:latin typeface="Calibri"/>
                        <a:ea typeface="Calibri"/>
                        <a:cs typeface="Times New Roman"/>
                      </a:endParaRPr>
                    </a:p>
                  </a:txBody>
                  <a:tcPr marL="44245" marR="44245" marT="46294" marB="462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US" sz="1300" b="1" i="0" dirty="0">
                          <a:solidFill>
                            <a:srgbClr val="000000"/>
                          </a:solidFill>
                          <a:latin typeface="Times New Roman"/>
                          <a:ea typeface="Calibri"/>
                          <a:cs typeface="Times New Roman"/>
                        </a:rPr>
                        <a:t>5</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061">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300" b="1" i="0" dirty="0">
                          <a:solidFill>
                            <a:srgbClr val="000000"/>
                          </a:solidFill>
                          <a:latin typeface="Times New Roman"/>
                          <a:ea typeface="Calibri"/>
                          <a:cs typeface="Times New Roman"/>
                        </a:rPr>
                        <a:t>2.4.2.5 Дара және күрделі зат есім/сын есім/сан есім/етістікті анықтау</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vMerge="1">
                  <a:txBody>
                    <a:bodyPr/>
                    <a:lstStyle/>
                    <a:p>
                      <a:endParaRPr lang="ru-RU"/>
                    </a:p>
                  </a:txBody>
                  <a:tcPr/>
                </a:tc>
              </a:tr>
              <a:tr h="1318147">
                <a:tc>
                  <a:txBody>
                    <a:bodyPr/>
                    <a:lstStyle/>
                    <a:p>
                      <a:pPr algn="ctr">
                        <a:lnSpc>
                          <a:spcPct val="115000"/>
                        </a:lnSpc>
                        <a:spcAft>
                          <a:spcPts val="0"/>
                        </a:spcAft>
                      </a:pPr>
                      <a:r>
                        <a:rPr lang="kk-KZ" sz="1300" b="1" i="0">
                          <a:latin typeface="Times New Roman"/>
                          <a:ea typeface="Calibri"/>
                          <a:cs typeface="Times New Roman"/>
                        </a:rPr>
                        <a:t>2</a:t>
                      </a:r>
                      <a:endParaRPr lang="ru-RU" sz="1300" b="1" i="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300" b="1" i="0">
                          <a:latin typeface="Times New Roman"/>
                          <a:ea typeface="Calibri"/>
                          <a:cs typeface="Times New Roman"/>
                        </a:rPr>
                        <a:t>Саяхат</a:t>
                      </a:r>
                      <a:endParaRPr lang="ru-RU" sz="1300" b="1" i="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b="1" i="0">
                          <a:latin typeface="Times New Roman"/>
                          <a:ea typeface="Calibri"/>
                          <a:cs typeface="Times New Roman"/>
                        </a:rPr>
                        <a:t>Жазылым</a:t>
                      </a:r>
                      <a:endParaRPr lang="ru-RU" sz="1300" b="1" i="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300" b="1" i="0" dirty="0">
                          <a:solidFill>
                            <a:srgbClr val="000000"/>
                          </a:solidFill>
                          <a:latin typeface="Times New Roman"/>
                          <a:ea typeface="Calibri"/>
                          <a:cs typeface="Times New Roman"/>
                        </a:rPr>
                        <a:t>2.3.1.1 Мұғалім көмегімен жеке сурет, сюжетті суреттер арқылы шағын сипаттау/әңгімелеу мәтіндерін құрап жазу</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kk-KZ" sz="1300" b="1" i="0" dirty="0">
                          <a:latin typeface="Times New Roman"/>
                          <a:ea typeface="Calibri"/>
                          <a:cs typeface="Times New Roman"/>
                        </a:rPr>
                        <a:t>Білім алушы ашық түрдегі толық жауапты қажет ететін  тапсырманы  орындайды.</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300" b="1" i="0" dirty="0">
                          <a:latin typeface="Times New Roman"/>
                          <a:ea typeface="Calibri"/>
                          <a:cs typeface="Times New Roman"/>
                        </a:rPr>
                        <a:t>1</a:t>
                      </a:r>
                      <a:endParaRPr lang="ru-RU" sz="1300" b="1" i="0" dirty="0">
                        <a:latin typeface="Calibri"/>
                        <a:ea typeface="Calibri"/>
                        <a:cs typeface="Times New Roman"/>
                      </a:endParaRPr>
                    </a:p>
                  </a:txBody>
                  <a:tcPr marL="44245" marR="44245" marT="46294" marB="462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300" b="1" i="0" dirty="0">
                          <a:solidFill>
                            <a:srgbClr val="000000"/>
                          </a:solidFill>
                          <a:latin typeface="Times New Roman"/>
                          <a:ea typeface="Calibri"/>
                          <a:cs typeface="Times New Roman"/>
                        </a:rPr>
                        <a:t>5</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622">
                <a:tc gridSpan="5">
                  <a:txBody>
                    <a:bodyPr/>
                    <a:lstStyle/>
                    <a:p>
                      <a:pPr algn="just">
                        <a:lnSpc>
                          <a:spcPct val="115000"/>
                        </a:lnSpc>
                        <a:spcAft>
                          <a:spcPts val="0"/>
                        </a:spcAft>
                      </a:pPr>
                      <a:r>
                        <a:rPr lang="kk-KZ" sz="1300" b="1" i="0" dirty="0" smtClean="0">
                          <a:latin typeface="Times New Roman"/>
                          <a:ea typeface="Calibri"/>
                          <a:cs typeface="Times New Roman"/>
                        </a:rPr>
                        <a:t>                                                      </a:t>
                      </a:r>
                      <a:r>
                        <a:rPr lang="kk-KZ" sz="1300" b="1" i="0" baseline="0" dirty="0" smtClean="0">
                          <a:latin typeface="Times New Roman"/>
                          <a:ea typeface="Calibri"/>
                          <a:cs typeface="Times New Roman"/>
                        </a:rPr>
                        <a:t>                                                    </a:t>
                      </a:r>
                      <a:r>
                        <a:rPr lang="kk-KZ" sz="1300" b="1" i="0" dirty="0" smtClean="0">
                          <a:latin typeface="Times New Roman"/>
                          <a:ea typeface="Calibri"/>
                          <a:cs typeface="Times New Roman"/>
                        </a:rPr>
                        <a:t>Барлығы </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kk-KZ" sz="1300" b="1" i="0" dirty="0">
                          <a:latin typeface="Times New Roman"/>
                          <a:ea typeface="Calibri"/>
                          <a:cs typeface="Times New Roman"/>
                        </a:rPr>
                        <a:t>3</a:t>
                      </a:r>
                      <a:endParaRPr lang="ru-RU" sz="1300" b="1" i="0" dirty="0">
                        <a:latin typeface="Calibri"/>
                        <a:ea typeface="Calibri"/>
                        <a:cs typeface="Times New Roman"/>
                      </a:endParaRPr>
                    </a:p>
                  </a:txBody>
                  <a:tcPr marL="44245" marR="44245" marT="46294" marB="462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300" b="1" i="0" dirty="0" smtClean="0">
                          <a:solidFill>
                            <a:srgbClr val="000000"/>
                          </a:solidFill>
                          <a:latin typeface="Times New Roman"/>
                          <a:ea typeface="Calibri"/>
                          <a:cs typeface="Times New Roman"/>
                        </a:rPr>
                        <a:t>15</a:t>
                      </a:r>
                      <a:endParaRPr lang="ru-RU" sz="1300" b="1" i="0" dirty="0">
                        <a:latin typeface="Calibri"/>
                        <a:ea typeface="Calibri"/>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274610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33845" y="365760"/>
            <a:ext cx="7886700" cy="1325562"/>
          </a:xfrm>
          <a:prstGeom prst="rect">
            <a:avLst/>
          </a:prstGeom>
        </p:spPr>
        <p:txBody>
          <a:bodyPr>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nl-NL" dirty="0" smtClean="0"/>
          </a:p>
        </p:txBody>
      </p:sp>
      <p:sp>
        <p:nvSpPr>
          <p:cNvPr id="3" name="Rectangle 3"/>
          <p:cNvSpPr txBox="1">
            <a:spLocks noChangeArrowheads="1"/>
          </p:cNvSpPr>
          <p:nvPr/>
        </p:nvSpPr>
        <p:spPr>
          <a:xfrm>
            <a:off x="285720" y="214290"/>
            <a:ext cx="8534430" cy="5591198"/>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GB" sz="2000" dirty="0" smtClean="0"/>
              <a:t> </a:t>
            </a:r>
          </a:p>
        </p:txBody>
      </p:sp>
      <p:sp>
        <p:nvSpPr>
          <p:cNvPr id="10241" name="Rectangle 1"/>
          <p:cNvSpPr>
            <a:spLocks noChangeArrowheads="1"/>
          </p:cNvSpPr>
          <p:nvPr/>
        </p:nvSpPr>
        <p:spPr bwMode="auto">
          <a:xfrm>
            <a:off x="500034" y="285728"/>
            <a:ext cx="821537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kk-KZ"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«Қазақ тілі» пәнінен 4-тоқсанға арналған</a:t>
            </a:r>
            <a:endParaRPr kumimoji="0" lang="ru-RU" sz="2800" b="1" i="1"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жиынтық бағалаудың тапсырмалары</a:t>
            </a:r>
            <a:endParaRPr kumimoji="0" lang="ru-RU" sz="2800" b="1" i="1"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2" name="Rectangle 2"/>
          <p:cNvSpPr>
            <a:spLocks noChangeArrowheads="1"/>
          </p:cNvSpPr>
          <p:nvPr/>
        </p:nvSpPr>
        <p:spPr bwMode="auto">
          <a:xfrm>
            <a:off x="571472" y="1357298"/>
            <a:ext cx="8358246"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kk-KZ" sz="28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1-нұсқа.</a:t>
            </a:r>
            <a:r>
              <a:rPr kumimoji="0" lang="kk-KZ" sz="2800" b="1" i="1" u="none" strike="noStrike" cap="none" normalizeH="0" dirty="0" smtClean="0">
                <a:ln>
                  <a:noFill/>
                </a:ln>
                <a:solidFill>
                  <a:srgbClr val="0070C0"/>
                </a:solidFill>
                <a:effectLst/>
                <a:latin typeface="Times New Roman" pitchFamily="18" charset="0"/>
                <a:ea typeface="Calibri" pitchFamily="34" charset="0"/>
                <a:cs typeface="Times New Roman" pitchFamily="18" charset="0"/>
              </a:rPr>
              <a:t> </a:t>
            </a:r>
            <a:r>
              <a:rPr kumimoji="0" lang="kk-KZ" sz="28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Тыңдалым және айтылым             </a:t>
            </a:r>
            <a:endParaRPr kumimoji="0" lang="ru-RU" sz="2800" b="1" i="1"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180975" algn="l"/>
              </a:tabLst>
            </a:pPr>
            <a:r>
              <a:rPr kumimoji="0" lang="kk-KZ" sz="24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1. Мәтінді </a:t>
            </a:r>
            <a:r>
              <a:rPr kumimoji="0" lang="kk-KZ" sz="24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тыңда. </a:t>
            </a:r>
            <a:endParaRPr kumimoji="0" lang="kk-KZ" sz="2400" b="1" i="1" u="none" strike="noStrike" cap="none" normalizeH="0" baseline="0" dirty="0" smtClean="0">
              <a:ln>
                <a:noFill/>
              </a:ln>
              <a:solidFill>
                <a:srgbClr val="0070C0"/>
              </a:solidFill>
              <a:effectLst/>
              <a:latin typeface="Times New Roman" pitchFamily="18" charset="0"/>
              <a:cs typeface="Times New Roman" pitchFamily="18" charset="0"/>
            </a:endParaRPr>
          </a:p>
        </p:txBody>
      </p:sp>
      <p:sp>
        <p:nvSpPr>
          <p:cNvPr id="10244" name="AutoShape 4"/>
          <p:cNvSpPr>
            <a:spLocks noChangeArrowheads="1"/>
          </p:cNvSpPr>
          <p:nvPr/>
        </p:nvSpPr>
        <p:spPr bwMode="auto">
          <a:xfrm>
            <a:off x="285720" y="2285992"/>
            <a:ext cx="8286808" cy="2643206"/>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kk-KZ"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kk-KZ" sz="2000" b="1" i="1" u="none" strike="noStrike" cap="none" normalizeH="0" baseline="0" dirty="0" smtClean="0">
                <a:ln>
                  <a:noFill/>
                </a:ln>
                <a:solidFill>
                  <a:schemeClr val="tx1"/>
                </a:solidFill>
                <a:effectLst/>
                <a:latin typeface="Times New Roman" pitchFamily="18" charset="0"/>
                <a:cs typeface="Arial" pitchFamily="34" charset="0"/>
              </a:rPr>
              <a:t>Көктемде жылы жақтан  жыл құстары ұшып келеді. Алғашқысы болып  </a:t>
            </a:r>
            <a:r>
              <a:rPr kumimoji="0" lang="kk-KZ" sz="2000" b="1" i="1" u="none" strike="noStrike" cap="none" normalizeH="0" baseline="0" dirty="0" smtClean="0">
                <a:ln>
                  <a:noFill/>
                </a:ln>
                <a:solidFill>
                  <a:schemeClr val="tx1"/>
                </a:solidFill>
                <a:effectLst/>
                <a:latin typeface="Times New Roman" pitchFamily="18" charset="0"/>
                <a:cs typeface="Arial" pitchFamily="34" charset="0"/>
              </a:rPr>
              <a:t>ұзақ,қарғалар </a:t>
            </a:r>
            <a:r>
              <a:rPr kumimoji="0" lang="kk-KZ" sz="2000" b="1" i="1" u="none" strike="noStrike" cap="none" normalizeH="0" baseline="0" dirty="0" smtClean="0">
                <a:ln>
                  <a:noFill/>
                </a:ln>
                <a:solidFill>
                  <a:schemeClr val="tx1"/>
                </a:solidFill>
                <a:effectLst/>
                <a:latin typeface="Times New Roman" pitchFamily="18" charset="0"/>
                <a:cs typeface="Arial" pitchFamily="34" charset="0"/>
              </a:rPr>
              <a:t>келеді. Оларды халық «көктем хабаршысы» деп атайды. Содан кейін бозторғайлар мен қараторғайлар келеді. Олар келісімен күннің көзі ашылып, жер беті жылынады. Қар еріп, жылғалардан су ағады. Ең соңынан су құстары ұшып келеді.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cs typeface="Arial" pitchFamily="34" charset="0"/>
              </a:rPr>
              <a:t>Жыл құстары жол бойы талай қиындықтардан өтіп, топ-тобымен туған жерлеріне оралады. Ұя салып, балапан өргізеді.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cs typeface="Arial" pitchFamily="34" charset="0"/>
              </a:rPr>
              <a:t>Адамдар жыл құстарын қуана қарсы алады.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1428728" y="4929198"/>
            <a:ext cx="7500990" cy="1323439"/>
          </a:xfrm>
          <a:prstGeom prst="rect">
            <a:avLst/>
          </a:prstGeom>
        </p:spPr>
        <p:txBody>
          <a:bodyPr wrap="square">
            <a:spAutoFit/>
          </a:bodyPr>
          <a:lstStyle/>
          <a:p>
            <a:pPr lvl="0" fontAlgn="base">
              <a:spcBef>
                <a:spcPct val="0"/>
              </a:spcBef>
              <a:spcAft>
                <a:spcPct val="0"/>
              </a:spcAft>
              <a:buFontTx/>
              <a:buChar char="•"/>
              <a:tabLst>
                <a:tab pos="3819525" algn="l"/>
              </a:tabLst>
            </a:pPr>
            <a:r>
              <a:rPr lang="kk-KZ" sz="2000" b="1" i="1" dirty="0" smtClean="0">
                <a:latin typeface="Times New Roman" pitchFamily="18" charset="0"/>
                <a:ea typeface="Calibri" pitchFamily="34" charset="0"/>
                <a:cs typeface="Times New Roman" pitchFamily="18" charset="0"/>
              </a:rPr>
              <a:t>Мәтінге сүйеніп, «Жыл құстары» тақырыбында әңгіме құрастырып айт. Берілген тірек сөздерді пайдалан. </a:t>
            </a:r>
            <a:endParaRPr lang="ru-RU" sz="2000" b="1" i="1" dirty="0" smtClean="0">
              <a:latin typeface="Times New Roman" pitchFamily="18" charset="0"/>
              <a:cs typeface="Times New Roman" pitchFamily="18" charset="0"/>
            </a:endParaRPr>
          </a:p>
          <a:p>
            <a:pPr lvl="0" eaLnBrk="0" fontAlgn="base" hangingPunct="0">
              <a:spcBef>
                <a:spcPct val="0"/>
              </a:spcBef>
              <a:spcAft>
                <a:spcPct val="0"/>
              </a:spcAft>
              <a:tabLst>
                <a:tab pos="3819525" algn="l"/>
              </a:tabLst>
            </a:pPr>
            <a:r>
              <a:rPr lang="kk-KZ" sz="2000" b="1" i="1" dirty="0" smtClean="0">
                <a:latin typeface="Times New Roman" pitchFamily="18" charset="0"/>
                <a:ea typeface="Calibri" pitchFamily="34" charset="0"/>
                <a:cs typeface="Times New Roman" pitchFamily="18" charset="0"/>
              </a:rPr>
              <a:t>Тірек сөздер:  көктем, ауа райы, жыл құстары, ұшып келу, күтіп алу, балалар, көмек, ұя, жем шашу, қуаныш.  </a:t>
            </a:r>
            <a:r>
              <a:rPr lang="ru-RU" sz="2000" b="1" i="1" dirty="0" smtClean="0">
                <a:latin typeface="Times New Roman" pitchFamily="18" charset="0"/>
                <a:ea typeface="Calibri" pitchFamily="34" charset="0"/>
                <a:cs typeface="Times New Roman" pitchFamily="18" charset="0"/>
              </a:rPr>
              <a:t>          </a:t>
            </a:r>
            <a:r>
              <a:rPr lang="kk-KZ" sz="2000" b="1" i="1" dirty="0" smtClean="0">
                <a:latin typeface="Times New Roman" pitchFamily="18" charset="0"/>
                <a:ea typeface="Calibri" pitchFamily="34" charset="0"/>
                <a:cs typeface="Times New Roman" pitchFamily="18" charset="0"/>
              </a:rPr>
              <a:t> [5</a:t>
            </a:r>
            <a:r>
              <a:rPr lang="en-US" sz="2000" b="1" i="1" dirty="0" smtClean="0">
                <a:latin typeface="Times New Roman" pitchFamily="18" charset="0"/>
                <a:ea typeface="Calibri" pitchFamily="34" charset="0"/>
                <a:cs typeface="Times New Roman" pitchFamily="18" charset="0"/>
              </a:rPr>
              <a:t>]</a:t>
            </a:r>
            <a:r>
              <a:rPr lang="ru-RU" sz="2000" b="1" i="1" dirty="0" smtClean="0">
                <a:latin typeface="Times New Roman" pitchFamily="18" charset="0"/>
                <a:cs typeface="Times New Roman" pitchFamily="18" charset="0"/>
              </a:rPr>
              <a:t> </a:t>
            </a:r>
          </a:p>
        </p:txBody>
      </p:sp>
    </p:spTree>
    <p:extLst>
      <p:ext uri="{BB962C8B-B14F-4D97-AF65-F5344CB8AC3E}">
        <p14:creationId xmlns="" xmlns:p14="http://schemas.microsoft.com/office/powerpoint/2010/main" val="455220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358246" cy="892552"/>
          </a:xfrm>
          <a:prstGeom prst="rect">
            <a:avLst/>
          </a:prstGeom>
        </p:spPr>
        <p:txBody>
          <a:bodyPr wrap="square">
            <a:spAutoFit/>
          </a:bodyPr>
          <a:lstStyle/>
          <a:p>
            <a:pPr lvl="0" algn="just" fontAlgn="base">
              <a:spcBef>
                <a:spcPct val="0"/>
              </a:spcBef>
              <a:spcAft>
                <a:spcPct val="0"/>
              </a:spcAft>
              <a:tabLst>
                <a:tab pos="180975" algn="l"/>
              </a:tabLst>
            </a:pPr>
            <a:r>
              <a:rPr lang="kk-KZ" sz="2800" b="1" i="1" dirty="0" smtClean="0">
                <a:solidFill>
                  <a:srgbClr val="0070C0"/>
                </a:solidFill>
                <a:latin typeface="Times New Roman" pitchFamily="18" charset="0"/>
                <a:ea typeface="Calibri" pitchFamily="34" charset="0"/>
                <a:cs typeface="Times New Roman" pitchFamily="18" charset="0"/>
              </a:rPr>
              <a:t>2-нұсқа. Тыңдалым және айтылым             </a:t>
            </a:r>
            <a:endParaRPr lang="ru-RU" sz="2800" b="1" i="1" dirty="0" smtClean="0">
              <a:solidFill>
                <a:srgbClr val="0070C0"/>
              </a:solidFill>
              <a:latin typeface="Times New Roman" pitchFamily="18" charset="0"/>
              <a:cs typeface="Times New Roman" pitchFamily="18" charset="0"/>
            </a:endParaRPr>
          </a:p>
          <a:p>
            <a:pPr lvl="0" algn="just" eaLnBrk="0" fontAlgn="base" hangingPunct="0">
              <a:spcBef>
                <a:spcPct val="0"/>
              </a:spcBef>
              <a:spcAft>
                <a:spcPct val="0"/>
              </a:spcAft>
              <a:tabLst>
                <a:tab pos="180975" algn="l"/>
              </a:tabLst>
            </a:pPr>
            <a:r>
              <a:rPr lang="kk-KZ" sz="2400" b="1" i="1" dirty="0" smtClean="0">
                <a:solidFill>
                  <a:srgbClr val="0070C0"/>
                </a:solidFill>
                <a:latin typeface="Times New Roman" pitchFamily="18" charset="0"/>
                <a:ea typeface="Calibri" pitchFamily="34" charset="0"/>
                <a:cs typeface="Times New Roman" pitchFamily="18" charset="0"/>
              </a:rPr>
              <a:t>1. Мәтінді </a:t>
            </a:r>
            <a:r>
              <a:rPr lang="kk-KZ" sz="2400" b="1" i="1" dirty="0" smtClean="0">
                <a:solidFill>
                  <a:srgbClr val="0070C0"/>
                </a:solidFill>
                <a:latin typeface="Times New Roman" pitchFamily="18" charset="0"/>
                <a:ea typeface="Calibri" pitchFamily="34" charset="0"/>
                <a:cs typeface="Times New Roman" pitchFamily="18" charset="0"/>
              </a:rPr>
              <a:t>тыңда. </a:t>
            </a:r>
            <a:endParaRPr lang="kk-KZ" sz="2400" b="1" i="1" dirty="0" smtClean="0">
              <a:solidFill>
                <a:srgbClr val="0070C0"/>
              </a:solidFill>
              <a:latin typeface="Times New Roman" pitchFamily="18" charset="0"/>
              <a:cs typeface="Times New Roman" pitchFamily="18" charset="0"/>
            </a:endParaRPr>
          </a:p>
        </p:txBody>
      </p:sp>
      <p:sp>
        <p:nvSpPr>
          <p:cNvPr id="3" name="AutoShape 4"/>
          <p:cNvSpPr>
            <a:spLocks noChangeArrowheads="1"/>
          </p:cNvSpPr>
          <p:nvPr/>
        </p:nvSpPr>
        <p:spPr bwMode="auto">
          <a:xfrm>
            <a:off x="214282" y="1285860"/>
            <a:ext cx="8572560" cy="3214710"/>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r>
              <a:rPr lang="ru-RU" sz="2000" b="1" i="1" dirty="0" err="1" smtClean="0">
                <a:latin typeface="Times New Roman" pitchFamily="18" charset="0"/>
                <a:cs typeface="Times New Roman" pitchFamily="18" charset="0"/>
              </a:rPr>
              <a:t>Жазғы демалыста</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Арман</a:t>
            </a:r>
            <a:r>
              <a:rPr lang="ru-RU" sz="2000" b="1" i="1" dirty="0" smtClean="0">
                <a:latin typeface="Times New Roman" pitchFamily="18" charset="0"/>
                <a:cs typeface="Times New Roman" pitchFamily="18" charset="0"/>
              </a:rPr>
              <a:t> мен </a:t>
            </a:r>
            <a:r>
              <a:rPr lang="ru-RU" sz="2000" b="1" i="1" dirty="0" err="1" smtClean="0">
                <a:latin typeface="Times New Roman" pitchFamily="18" charset="0"/>
                <a:cs typeface="Times New Roman" pitchFamily="18" charset="0"/>
              </a:rPr>
              <a:t>Нұрлан атасы</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мен</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әжесінің ауылына</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қыдырып </a:t>
            </a:r>
            <a:r>
              <a:rPr lang="ru-RU" sz="2000" b="1" i="1" dirty="0" smtClean="0">
                <a:latin typeface="Times New Roman" pitchFamily="18" charset="0"/>
                <a:cs typeface="Times New Roman" pitchFamily="18" charset="0"/>
              </a:rPr>
              <a:t>барды. </a:t>
            </a:r>
            <a:r>
              <a:rPr lang="ru-RU" sz="2000" b="1" i="1" dirty="0" err="1" smtClean="0">
                <a:latin typeface="Times New Roman" pitchFamily="18" charset="0"/>
                <a:cs typeface="Times New Roman" pitchFamily="18" charset="0"/>
              </a:rPr>
              <a:t>Бірде</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олар</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аталарына</a:t>
            </a:r>
            <a:r>
              <a:rPr lang="ru-RU" sz="2000" b="1" i="1" dirty="0" smtClean="0">
                <a:latin typeface="Times New Roman" pitchFamily="18" charset="0"/>
                <a:cs typeface="Times New Roman" pitchFamily="18" charset="0"/>
              </a:rPr>
              <a:t> аула </a:t>
            </a:r>
            <a:r>
              <a:rPr lang="ru-RU" sz="2000" b="1" i="1" dirty="0" err="1" smtClean="0">
                <a:latin typeface="Times New Roman" pitchFamily="18" charset="0"/>
                <a:cs typeface="Times New Roman" pitchFamily="18" charset="0"/>
              </a:rPr>
              <a:t>ішіндегі</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бау-бақшаны арамшөптерден тазартып</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ретке</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келтіруге</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көмектесіп жүр еді</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Арман</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Нұрланды шақырды.</a:t>
            </a:r>
            <a:endParaRPr lang="ru-RU" sz="2000" b="1" i="1" dirty="0" smtClean="0">
              <a:latin typeface="Times New Roman" pitchFamily="18" charset="0"/>
              <a:cs typeface="Times New Roman" pitchFamily="18" charset="0"/>
            </a:endParaRPr>
          </a:p>
          <a:p>
            <a:r>
              <a:rPr lang="ru-RU" sz="2000" b="1" i="1" dirty="0" smtClean="0">
                <a:latin typeface="Times New Roman" pitchFamily="18" charset="0"/>
                <a:cs typeface="Times New Roman" pitchFamily="18" charset="0"/>
              </a:rPr>
              <a:t>Барса, </a:t>
            </a:r>
            <a:r>
              <a:rPr lang="ru-RU" sz="2000" b="1" i="1" dirty="0" err="1" smtClean="0">
                <a:latin typeface="Times New Roman" pitchFamily="18" charset="0"/>
                <a:cs typeface="Times New Roman" pitchFamily="18" charset="0"/>
              </a:rPr>
              <a:t>жерде</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шиқылдап сары</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ауыз</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балапан</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жатыр</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екен</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Бұл ағаш басындағы ұядан құлап түскен торғайдың балапаны</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болып</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шықты.</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Өзі кіп-кішкентай</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жүні жоқ, қызылшақа.Балапан шиқылдай береді</a:t>
            </a:r>
            <a:r>
              <a:rPr lang="ru-RU" sz="2000" b="1" i="1" dirty="0" smtClean="0">
                <a:latin typeface="Times New Roman" pitchFamily="18" charset="0"/>
                <a:cs typeface="Times New Roman" pitchFamily="18" charset="0"/>
              </a:rPr>
              <a:t>.</a:t>
            </a:r>
          </a:p>
          <a:p>
            <a:r>
              <a:rPr lang="ru-RU" sz="2000" b="1" i="1" dirty="0" err="1" smtClean="0">
                <a:latin typeface="Times New Roman" pitchFamily="18" charset="0"/>
                <a:cs typeface="Times New Roman" pitchFamily="18" charset="0"/>
              </a:rPr>
              <a:t>Арман</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басқышқа мініп</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балапанды</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ұясына қайта салды</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Арман</a:t>
            </a:r>
            <a:r>
              <a:rPr lang="ru-RU" sz="2000" b="1" i="1" dirty="0" smtClean="0">
                <a:latin typeface="Times New Roman" pitchFamily="18" charset="0"/>
                <a:cs typeface="Times New Roman" pitchFamily="18" charset="0"/>
              </a:rPr>
              <a:t> мен </a:t>
            </a:r>
            <a:r>
              <a:rPr lang="ru-RU" sz="2000" b="1" i="1" dirty="0" err="1" smtClean="0">
                <a:latin typeface="Times New Roman" pitchFamily="18" charset="0"/>
                <a:cs typeface="Times New Roman" pitchFamily="18" charset="0"/>
              </a:rPr>
              <a:t>Нұрлан балапанға қарайлап</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үнемі қамқорлық жасап</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жүретін болды</a:t>
            </a:r>
            <a:r>
              <a:rPr lang="ru-RU" sz="2000" b="1" i="1" dirty="0" smtClean="0">
                <a:latin typeface="Times New Roman" pitchFamily="18" charset="0"/>
                <a:cs typeface="Times New Roman" pitchFamily="18" charset="0"/>
              </a:rPr>
              <a:t>.</a:t>
            </a:r>
            <a:endParaRPr lang="ru-RU" sz="2000" b="1" i="1" dirty="0">
              <a:latin typeface="Times New Roman" pitchFamily="18" charset="0"/>
              <a:cs typeface="Times New Roman" pitchFamily="18" charset="0"/>
            </a:endParaRPr>
          </a:p>
        </p:txBody>
      </p:sp>
      <p:sp>
        <p:nvSpPr>
          <p:cNvPr id="6" name="Прямоугольник 5"/>
          <p:cNvSpPr/>
          <p:nvPr/>
        </p:nvSpPr>
        <p:spPr>
          <a:xfrm>
            <a:off x="1142976" y="4643446"/>
            <a:ext cx="7643866" cy="1323439"/>
          </a:xfrm>
          <a:prstGeom prst="rect">
            <a:avLst/>
          </a:prstGeom>
        </p:spPr>
        <p:txBody>
          <a:bodyPr wrap="square">
            <a:spAutoFit/>
          </a:bodyPr>
          <a:lstStyle/>
          <a:p>
            <a:pPr lvl="0" fontAlgn="base">
              <a:spcBef>
                <a:spcPct val="0"/>
              </a:spcBef>
              <a:spcAft>
                <a:spcPct val="0"/>
              </a:spcAft>
              <a:buFontTx/>
              <a:buChar char="•"/>
              <a:tabLst>
                <a:tab pos="3819525" algn="l"/>
              </a:tabLst>
            </a:pPr>
            <a:r>
              <a:rPr lang="kk-KZ" sz="2000" b="1" i="1" dirty="0" smtClean="0">
                <a:latin typeface="Times New Roman" pitchFamily="18" charset="0"/>
                <a:ea typeface="Calibri" pitchFamily="34" charset="0"/>
                <a:cs typeface="Times New Roman" pitchFamily="18" charset="0"/>
              </a:rPr>
              <a:t>Мәтінге сүйеніп, «Құстарға қамқорлық» тақырыбында әңгіме құрастырып айт. Берілген тірек сөздерді пайдалан. </a:t>
            </a:r>
            <a:endParaRPr lang="ru-RU" sz="2000" b="1" i="1" dirty="0" smtClean="0">
              <a:latin typeface="Times New Roman" pitchFamily="18" charset="0"/>
              <a:cs typeface="Times New Roman" pitchFamily="18" charset="0"/>
            </a:endParaRPr>
          </a:p>
          <a:p>
            <a:pPr lvl="0" eaLnBrk="0" fontAlgn="base" hangingPunct="0">
              <a:spcBef>
                <a:spcPct val="0"/>
              </a:spcBef>
              <a:spcAft>
                <a:spcPct val="0"/>
              </a:spcAft>
              <a:tabLst>
                <a:tab pos="3819525" algn="l"/>
              </a:tabLst>
            </a:pPr>
            <a:r>
              <a:rPr lang="kk-KZ" sz="2000" b="1" i="1" dirty="0" smtClean="0">
                <a:latin typeface="Times New Roman" pitchFamily="18" charset="0"/>
                <a:ea typeface="Calibri" pitchFamily="34" charset="0"/>
                <a:cs typeface="Times New Roman" pitchFamily="18" charset="0"/>
              </a:rPr>
              <a:t>Тірек сөздер:  жаз, демалыс, ағаш, балапан, торғай, балалар, көмек, ұя, басқыш, қамқорлық.  </a:t>
            </a:r>
            <a:r>
              <a:rPr lang="ru-RU" sz="2000" b="1" i="1" dirty="0" smtClean="0">
                <a:latin typeface="Times New Roman" pitchFamily="18" charset="0"/>
                <a:ea typeface="Calibri" pitchFamily="34" charset="0"/>
                <a:cs typeface="Times New Roman" pitchFamily="18" charset="0"/>
              </a:rPr>
              <a:t>          </a:t>
            </a:r>
            <a:r>
              <a:rPr lang="kk-KZ" sz="2000" b="1" i="1" dirty="0" smtClean="0">
                <a:latin typeface="Times New Roman" pitchFamily="18" charset="0"/>
                <a:ea typeface="Calibri" pitchFamily="34" charset="0"/>
                <a:cs typeface="Times New Roman" pitchFamily="18" charset="0"/>
              </a:rPr>
              <a:t>                   [5</a:t>
            </a:r>
            <a:r>
              <a:rPr lang="en-US" sz="2000" b="1" i="1" dirty="0" smtClean="0">
                <a:latin typeface="Times New Roman" pitchFamily="18" charset="0"/>
                <a:ea typeface="Calibri" pitchFamily="34" charset="0"/>
                <a:cs typeface="Times New Roman" pitchFamily="18" charset="0"/>
              </a:rPr>
              <a:t>]</a:t>
            </a:r>
            <a:r>
              <a:rPr lang="ru-RU" sz="2000" b="1" i="1"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642909" y="1000109"/>
          <a:ext cx="7858181" cy="4812265"/>
        </p:xfrm>
        <a:graphic>
          <a:graphicData uri="http://schemas.openxmlformats.org/drawingml/2006/table">
            <a:tbl>
              <a:tblPr/>
              <a:tblGrid>
                <a:gridCol w="1161644"/>
                <a:gridCol w="1981628"/>
                <a:gridCol w="956648"/>
                <a:gridCol w="3758261"/>
              </a:tblGrid>
              <a:tr h="681345">
                <a:tc>
                  <a:txBody>
                    <a:bodyPr/>
                    <a:lstStyle/>
                    <a:p>
                      <a:pPr algn="ctr">
                        <a:lnSpc>
                          <a:spcPct val="115000"/>
                        </a:lnSpc>
                        <a:spcAft>
                          <a:spcPts val="0"/>
                        </a:spcAft>
                        <a:tabLst>
                          <a:tab pos="269875" algn="l"/>
                          <a:tab pos="539750" algn="l"/>
                          <a:tab pos="810260" algn="l"/>
                          <a:tab pos="6299835" algn="r"/>
                        </a:tabLst>
                      </a:pPr>
                      <a:r>
                        <a:rPr lang="kk-KZ" sz="1600" b="1" i="0" dirty="0" smtClean="0">
                          <a:solidFill>
                            <a:schemeClr val="tx1"/>
                          </a:solidFill>
                          <a:latin typeface="Times New Roman" pitchFamily="18" charset="0"/>
                          <a:ea typeface="Calibri"/>
                          <a:cs typeface="Times New Roman" pitchFamily="18" charset="0"/>
                        </a:rPr>
                        <a:t>Тапсырма  </a:t>
                      </a:r>
                      <a:r>
                        <a:rPr lang="kk-KZ" sz="1600" b="1" i="0" dirty="0">
                          <a:solidFill>
                            <a:schemeClr val="tx1"/>
                          </a:solidFill>
                          <a:latin typeface="Times New Roman" pitchFamily="18" charset="0"/>
                          <a:ea typeface="Calibri"/>
                          <a:cs typeface="Times New Roman" pitchFamily="18" charset="0"/>
                        </a:rPr>
                        <a:t>№</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69875" algn="l"/>
                          <a:tab pos="539750" algn="l"/>
                          <a:tab pos="810260" algn="l"/>
                          <a:tab pos="6299835" algn="r"/>
                        </a:tabLst>
                      </a:pPr>
                      <a:r>
                        <a:rPr lang="kk-KZ" sz="1600" b="1" i="0" dirty="0" smtClean="0">
                          <a:solidFill>
                            <a:schemeClr val="tx1"/>
                          </a:solidFill>
                          <a:latin typeface="Times New Roman" pitchFamily="18" charset="0"/>
                          <a:ea typeface="Calibri"/>
                          <a:cs typeface="Times New Roman" pitchFamily="18" charset="0"/>
                        </a:rPr>
                        <a:t>Бағалау</a:t>
                      </a:r>
                      <a:r>
                        <a:rPr lang="kk-KZ" sz="1600" b="1" i="0" baseline="0" dirty="0" smtClean="0">
                          <a:solidFill>
                            <a:schemeClr val="tx1"/>
                          </a:solidFill>
                          <a:latin typeface="Times New Roman" pitchFamily="18" charset="0"/>
                          <a:ea typeface="Calibri"/>
                          <a:cs typeface="Times New Roman" pitchFamily="18" charset="0"/>
                        </a:rPr>
                        <a:t> критерийі</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69875" algn="l"/>
                          <a:tab pos="539750" algn="l"/>
                          <a:tab pos="810260" algn="l"/>
                          <a:tab pos="6299835" algn="r"/>
                        </a:tabLst>
                      </a:pPr>
                      <a:r>
                        <a:rPr lang="kk-KZ" sz="1600" b="1" i="0" dirty="0">
                          <a:solidFill>
                            <a:schemeClr val="tx1"/>
                          </a:solidFill>
                          <a:latin typeface="Times New Roman" pitchFamily="18" charset="0"/>
                          <a:ea typeface="Calibri"/>
                          <a:cs typeface="Times New Roman" pitchFamily="18" charset="0"/>
                        </a:rPr>
                        <a:t>Балл</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69875" algn="l"/>
                          <a:tab pos="539750" algn="l"/>
                          <a:tab pos="810260" algn="l"/>
                          <a:tab pos="6299835" algn="r"/>
                        </a:tabLst>
                      </a:pPr>
                      <a:r>
                        <a:rPr lang="kk-KZ" sz="1600" b="1" i="0" dirty="0">
                          <a:solidFill>
                            <a:schemeClr val="tx1"/>
                          </a:solidFill>
                          <a:latin typeface="Times New Roman" pitchFamily="18" charset="0"/>
                          <a:ea typeface="Calibri"/>
                          <a:cs typeface="Times New Roman" pitchFamily="18" charset="0"/>
                        </a:rPr>
                        <a:t>Қосымша ақпарат</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4027">
                <a:tc rowSpan="5">
                  <a:txBody>
                    <a:bodyPr/>
                    <a:lstStyle/>
                    <a:p>
                      <a:pPr algn="ctr">
                        <a:lnSpc>
                          <a:spcPct val="115000"/>
                        </a:lnSpc>
                        <a:spcAft>
                          <a:spcPts val="0"/>
                        </a:spcAft>
                      </a:pPr>
                      <a:r>
                        <a:rPr lang="kk-KZ" sz="1600" b="1" i="0" dirty="0">
                          <a:solidFill>
                            <a:schemeClr val="tx1"/>
                          </a:solidFill>
                          <a:latin typeface="Times New Roman" pitchFamily="18" charset="0"/>
                          <a:ea typeface="Calibri"/>
                          <a:cs typeface="Times New Roman" pitchFamily="18" charset="0"/>
                        </a:rPr>
                        <a:t>1</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lvl="0"/>
                      <a:r>
                        <a:rPr kumimoji="0" lang="kk-KZ" sz="1600" b="1" i="0" kern="1200" dirty="0" smtClean="0">
                          <a:solidFill>
                            <a:schemeClr val="tx1"/>
                          </a:solidFill>
                          <a:latin typeface="Times New Roman" pitchFamily="18" charset="0"/>
                          <a:ea typeface="+mn-ea"/>
                          <a:cs typeface="Times New Roman" pitchFamily="18" charset="0"/>
                        </a:rPr>
                        <a:t>Тақырып пен тірек сөздерге сүйеніп, мәтіннің мазмұнын болжайды.</a:t>
                      </a:r>
                    </a:p>
                    <a:p>
                      <a:pPr lvl="0"/>
                      <a:endParaRPr kumimoji="0" lang="ru-RU" sz="1600" b="1" i="0" kern="1200" dirty="0" smtClean="0">
                        <a:solidFill>
                          <a:schemeClr val="tx1"/>
                        </a:solidFill>
                        <a:latin typeface="Times New Roman" pitchFamily="18" charset="0"/>
                        <a:ea typeface="+mn-ea"/>
                        <a:cs typeface="Times New Roman" pitchFamily="18" charset="0"/>
                      </a:endParaRPr>
                    </a:p>
                    <a:p>
                      <a:pPr lvl="0"/>
                      <a:r>
                        <a:rPr kumimoji="0" lang="kk-KZ" sz="1600" b="1" i="0" kern="1200" dirty="0" smtClean="0">
                          <a:solidFill>
                            <a:schemeClr val="tx1"/>
                          </a:solidFill>
                          <a:latin typeface="Times New Roman" pitchFamily="18" charset="0"/>
                          <a:ea typeface="+mn-ea"/>
                          <a:cs typeface="Times New Roman" pitchFamily="18" charset="0"/>
                        </a:rPr>
                        <a:t>Тақырыпқа сәйкес әңгіме құрастырады.</a:t>
                      </a:r>
                      <a:endParaRPr kumimoji="0" lang="ru-RU" sz="1600" b="1" i="0" kern="1200" dirty="0" smtClean="0">
                        <a:solidFill>
                          <a:schemeClr val="tx1"/>
                        </a:solidFill>
                        <a:latin typeface="Times New Roman" pitchFamily="18" charset="0"/>
                        <a:ea typeface="+mn-ea"/>
                        <a:cs typeface="Times New Roman" pitchFamily="18" charset="0"/>
                      </a:endParaRPr>
                    </a:p>
                    <a:p>
                      <a:pPr>
                        <a:lnSpc>
                          <a:spcPct val="115000"/>
                        </a:lnSpc>
                        <a:spcAft>
                          <a:spcPts val="0"/>
                        </a:spcAft>
                      </a:pPr>
                      <a:endParaRPr lang="ru-RU" sz="1600" b="1" i="0" dirty="0">
                        <a:solidFill>
                          <a:schemeClr val="tx1"/>
                        </a:solidFill>
                        <a:latin typeface="Times New Roman" pitchFamily="18" charset="0"/>
                        <a:ea typeface="Calibri"/>
                        <a:cs typeface="Times New Roman" pitchFamily="18" charset="0"/>
                      </a:endParaRPr>
                    </a:p>
                    <a:p>
                      <a:pPr>
                        <a:lnSpc>
                          <a:spcPct val="115000"/>
                        </a:lnSpc>
                        <a:spcAft>
                          <a:spcPts val="0"/>
                        </a:spcAft>
                      </a:pP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kk-KZ" sz="1600" b="1" i="0" dirty="0">
                        <a:solidFill>
                          <a:schemeClr val="tx1"/>
                        </a:solidFill>
                        <a:latin typeface="Times New Roman" pitchFamily="18" charset="0"/>
                        <a:ea typeface="Calibri"/>
                        <a:cs typeface="Times New Roman" pitchFamily="18" charset="0"/>
                      </a:endParaRPr>
                    </a:p>
                    <a:p>
                      <a:pPr algn="ctr">
                        <a:lnSpc>
                          <a:spcPct val="115000"/>
                        </a:lnSpc>
                        <a:spcAft>
                          <a:spcPts val="0"/>
                        </a:spcAft>
                      </a:pPr>
                      <a:r>
                        <a:rPr lang="kk-KZ" sz="1600" b="1" i="0" dirty="0">
                          <a:solidFill>
                            <a:schemeClr val="tx1"/>
                          </a:solidFill>
                          <a:latin typeface="Times New Roman" pitchFamily="18" charset="0"/>
                          <a:ea typeface="Calibri"/>
                          <a:cs typeface="Times New Roman" pitchFamily="18" charset="0"/>
                        </a:rPr>
                        <a:t>1</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269875" algn="l"/>
                          <a:tab pos="539750" algn="l"/>
                          <a:tab pos="810260" algn="l"/>
                          <a:tab pos="6299835" algn="r"/>
                        </a:tabLst>
                      </a:pPr>
                      <a:r>
                        <a:rPr lang="kk-KZ" sz="1600" b="1" i="0" dirty="0">
                          <a:solidFill>
                            <a:schemeClr val="tx1"/>
                          </a:solidFill>
                          <a:latin typeface="Times New Roman" pitchFamily="18" charset="0"/>
                          <a:ea typeface="Calibri"/>
                          <a:cs typeface="Times New Roman" pitchFamily="18" charset="0"/>
                        </a:rPr>
                        <a:t>Тақырыпқа сәйкес баламалы мәтін қабылданады.  </a:t>
                      </a:r>
                      <a:endParaRPr lang="ru-RU" sz="1600" b="1" i="0" dirty="0">
                        <a:solidFill>
                          <a:schemeClr val="tx1"/>
                        </a:solidFill>
                        <a:latin typeface="Times New Roman" pitchFamily="18" charset="0"/>
                        <a:ea typeface="Calibri"/>
                        <a:cs typeface="Times New Roman" pitchFamily="18" charset="0"/>
                      </a:endParaRPr>
                    </a:p>
                    <a:p>
                      <a:pPr algn="l">
                        <a:lnSpc>
                          <a:spcPct val="115000"/>
                        </a:lnSpc>
                        <a:spcAft>
                          <a:spcPts val="0"/>
                        </a:spcAft>
                        <a:tabLst>
                          <a:tab pos="269875" algn="l"/>
                          <a:tab pos="539750" algn="l"/>
                          <a:tab pos="810260" algn="l"/>
                          <a:tab pos="6299835" algn="r"/>
                        </a:tabLst>
                      </a:pPr>
                      <a:r>
                        <a:rPr lang="kk-KZ" sz="1600" b="1" i="0" dirty="0">
                          <a:solidFill>
                            <a:schemeClr val="tx1"/>
                          </a:solidFill>
                          <a:latin typeface="Times New Roman" pitchFamily="18" charset="0"/>
                          <a:ea typeface="Calibri"/>
                          <a:cs typeface="Times New Roman" pitchFamily="18" charset="0"/>
                        </a:rPr>
                        <a:t>Тақырыпқа сәйкес жүйелі  әңгіме құрастырады.</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1345">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600" b="1" i="0" dirty="0">
                          <a:solidFill>
                            <a:schemeClr val="tx1"/>
                          </a:solidFill>
                          <a:latin typeface="Times New Roman" pitchFamily="18" charset="0"/>
                          <a:ea typeface="Calibri"/>
                          <a:cs typeface="Times New Roman" pitchFamily="18" charset="0"/>
                        </a:rPr>
                        <a:t>1</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269875" algn="l"/>
                          <a:tab pos="539750" algn="l"/>
                          <a:tab pos="810260" algn="l"/>
                          <a:tab pos="6299835" algn="r"/>
                        </a:tabLst>
                      </a:pPr>
                      <a:r>
                        <a:rPr lang="kk-KZ" sz="1600" b="1" i="0" dirty="0">
                          <a:solidFill>
                            <a:schemeClr val="tx1"/>
                          </a:solidFill>
                          <a:latin typeface="Times New Roman" pitchFamily="18" charset="0"/>
                          <a:ea typeface="Calibri"/>
                          <a:cs typeface="Times New Roman" pitchFamily="18" charset="0"/>
                        </a:rPr>
                        <a:t>Мәтіннің құрылымдық бөліктерін  сақтайды.</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654">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600" b="1" i="0" dirty="0">
                          <a:solidFill>
                            <a:schemeClr val="tx1"/>
                          </a:solidFill>
                          <a:latin typeface="Times New Roman" pitchFamily="18" charset="0"/>
                          <a:ea typeface="Calibri"/>
                          <a:cs typeface="Times New Roman" pitchFamily="18" charset="0"/>
                        </a:rPr>
                        <a:t>1</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269875" algn="l"/>
                          <a:tab pos="539750" algn="l"/>
                          <a:tab pos="810260" algn="l"/>
                          <a:tab pos="6299835" algn="r"/>
                        </a:tabLst>
                      </a:pPr>
                      <a:r>
                        <a:rPr lang="kk-KZ" sz="1600" b="1" i="0" dirty="0">
                          <a:solidFill>
                            <a:schemeClr val="tx1"/>
                          </a:solidFill>
                          <a:latin typeface="Times New Roman" pitchFamily="18" charset="0"/>
                          <a:ea typeface="Calibri"/>
                          <a:cs typeface="Times New Roman" pitchFamily="18" charset="0"/>
                        </a:rPr>
                        <a:t>Тірек сөздерді орынды </a:t>
                      </a:r>
                      <a:r>
                        <a:rPr lang="kk-KZ" sz="1600" b="1" i="0" dirty="0" smtClean="0">
                          <a:solidFill>
                            <a:schemeClr val="tx1"/>
                          </a:solidFill>
                          <a:latin typeface="Times New Roman" pitchFamily="18" charset="0"/>
                          <a:ea typeface="Calibri"/>
                          <a:cs typeface="Times New Roman" pitchFamily="18" charset="0"/>
                        </a:rPr>
                        <a:t>қолданады.</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654">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600" b="1" i="0" dirty="0">
                          <a:solidFill>
                            <a:schemeClr val="tx1"/>
                          </a:solidFill>
                          <a:latin typeface="Times New Roman" pitchFamily="18" charset="0"/>
                          <a:ea typeface="Calibri"/>
                          <a:cs typeface="Times New Roman" pitchFamily="18" charset="0"/>
                        </a:rPr>
                        <a:t>1</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269875" algn="l"/>
                          <a:tab pos="539750" algn="l"/>
                          <a:tab pos="810260" algn="l"/>
                          <a:tab pos="6299835" algn="r"/>
                        </a:tabLst>
                      </a:pPr>
                      <a:r>
                        <a:rPr lang="kk-KZ" sz="1600" b="1" i="0" dirty="0">
                          <a:solidFill>
                            <a:schemeClr val="tx1"/>
                          </a:solidFill>
                          <a:latin typeface="Times New Roman" pitchFamily="18" charset="0"/>
                          <a:ea typeface="Calibri"/>
                          <a:cs typeface="Times New Roman" pitchFamily="18" charset="0"/>
                        </a:rPr>
                        <a:t>Сөйлемдердің құрылымын сақтайды.</a:t>
                      </a:r>
                      <a:r>
                        <a:rPr lang="kk-KZ" sz="1600" b="1" i="0" spc="-75" dirty="0">
                          <a:solidFill>
                            <a:schemeClr val="tx1"/>
                          </a:solidFill>
                          <a:latin typeface="Times New Roman" pitchFamily="18" charset="0"/>
                          <a:ea typeface="Calibri"/>
                          <a:cs typeface="Times New Roman" pitchFamily="18" charset="0"/>
                        </a:rPr>
                        <a:t> </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373">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600" b="1" i="0">
                          <a:solidFill>
                            <a:schemeClr val="tx1"/>
                          </a:solidFill>
                          <a:latin typeface="Times New Roman" pitchFamily="18" charset="0"/>
                          <a:ea typeface="Calibri"/>
                          <a:cs typeface="Times New Roman" pitchFamily="18" charset="0"/>
                        </a:rPr>
                        <a:t>1</a:t>
                      </a:r>
                      <a:endParaRPr lang="ru-RU" sz="1600" b="1" i="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269875" algn="l"/>
                          <a:tab pos="539750" algn="l"/>
                          <a:tab pos="810260" algn="l"/>
                          <a:tab pos="6299835" algn="r"/>
                        </a:tabLst>
                      </a:pPr>
                      <a:r>
                        <a:rPr lang="kk-KZ" sz="1600" b="1" i="0" dirty="0">
                          <a:solidFill>
                            <a:schemeClr val="tx1"/>
                          </a:solidFill>
                          <a:latin typeface="Times New Roman" pitchFamily="18" charset="0"/>
                          <a:ea typeface="Calibri"/>
                          <a:cs typeface="Times New Roman" pitchFamily="18" charset="0"/>
                        </a:rPr>
                        <a:t>Сөйлеу барысында тілдік нормаларды сақтайды.</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945">
                <a:tc gridSpan="2">
                  <a:txBody>
                    <a:bodyPr/>
                    <a:lstStyle/>
                    <a:p>
                      <a:pPr>
                        <a:lnSpc>
                          <a:spcPct val="115000"/>
                        </a:lnSpc>
                        <a:spcAft>
                          <a:spcPts val="0"/>
                        </a:spcAft>
                      </a:pPr>
                      <a:r>
                        <a:rPr lang="kk-KZ" sz="1600" b="1" i="0" dirty="0" smtClean="0">
                          <a:solidFill>
                            <a:schemeClr val="tx1"/>
                          </a:solidFill>
                          <a:latin typeface="Times New Roman" pitchFamily="18" charset="0"/>
                          <a:ea typeface="Calibri"/>
                          <a:cs typeface="Times New Roman" pitchFamily="18" charset="0"/>
                        </a:rPr>
                        <a:t>  Барлығы                                        </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r>
                        <a:rPr lang="kk-KZ" sz="1600" b="1" i="0" dirty="0">
                          <a:solidFill>
                            <a:schemeClr val="tx1"/>
                          </a:solidFill>
                          <a:latin typeface="Times New Roman" pitchFamily="18" charset="0"/>
                          <a:ea typeface="Calibri"/>
                          <a:cs typeface="Times New Roman" pitchFamily="18" charset="0"/>
                        </a:rPr>
                        <a:t>5</a:t>
                      </a:r>
                      <a:endParaRPr lang="ru-RU"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269875" algn="l"/>
                          <a:tab pos="539750" algn="l"/>
                          <a:tab pos="810260" algn="l"/>
                          <a:tab pos="6299835" algn="r"/>
                        </a:tabLst>
                      </a:pPr>
                      <a:endParaRPr lang="kk-KZ" sz="1600" b="1" i="0" dirty="0">
                        <a:solidFill>
                          <a:schemeClr val="tx1"/>
                        </a:solidFill>
                        <a:latin typeface="Times New Roman" pitchFamily="18" charset="0"/>
                        <a:ea typeface="Calibri"/>
                        <a:cs typeface="Times New Roman" pitchFamily="18" charset="0"/>
                      </a:endParaRPr>
                    </a:p>
                  </a:txBody>
                  <a:tcPr marL="63784" marR="63784" marT="66737" marB="66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500035" y="285728"/>
            <a:ext cx="3000395" cy="523220"/>
          </a:xfrm>
          <a:prstGeom prst="rect">
            <a:avLst/>
          </a:prstGeom>
        </p:spPr>
        <p:txBody>
          <a:bodyPr wrap="square">
            <a:spAutoFit/>
          </a:bodyPr>
          <a:lstStyle/>
          <a:p>
            <a:pPr lvl="0" fontAlgn="base">
              <a:spcBef>
                <a:spcPct val="0"/>
              </a:spcBef>
              <a:spcAft>
                <a:spcPct val="0"/>
              </a:spcAft>
              <a:tabLst>
                <a:tab pos="269875" algn="l"/>
                <a:tab pos="539750" algn="l"/>
                <a:tab pos="809625" algn="l"/>
                <a:tab pos="6299200" algn="r"/>
              </a:tabLst>
            </a:pPr>
            <a:r>
              <a:rPr lang="kk-KZ" sz="2800" b="1" i="1" dirty="0" smtClean="0">
                <a:solidFill>
                  <a:srgbClr val="0070C0"/>
                </a:solidFill>
                <a:latin typeface="Times New Roman" pitchFamily="18" charset="0"/>
                <a:ea typeface="Calibri" pitchFamily="34" charset="0"/>
                <a:cs typeface="Times New Roman" pitchFamily="18" charset="0"/>
              </a:rPr>
              <a:t>Балл қою кестесі</a:t>
            </a:r>
            <a:endParaRPr lang="ru-RU" sz="2800" b="1" i="1"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1752" y="1268760"/>
            <a:ext cx="8503920" cy="3946190"/>
          </a:xfrm>
        </p:spPr>
        <p:txBody>
          <a:bodyPr>
            <a:normAutofit/>
          </a:bodyPr>
          <a:lstStyle/>
          <a:p>
            <a:endParaRPr lang="ru-RU" dirty="0" smtClean="0">
              <a:latin typeface="Arial Narrow" panose="020B0606020202030204" pitchFamily="34" charset="0"/>
            </a:endParaRPr>
          </a:p>
          <a:p>
            <a:endParaRPr lang="ru-RU" dirty="0">
              <a:latin typeface="Arial Narrow" panose="020B0606020202030204" pitchFamily="34" charset="0"/>
            </a:endParaRPr>
          </a:p>
          <a:p>
            <a:endParaRPr lang="ru-RU" dirty="0">
              <a:latin typeface="Arial Narrow" panose="020B0606020202030204" pitchFamily="34" charset="0"/>
            </a:endParaRPr>
          </a:p>
        </p:txBody>
      </p:sp>
      <p:sp>
        <p:nvSpPr>
          <p:cNvPr id="7174" name="AutoShape 6"/>
          <p:cNvSpPr>
            <a:spLocks noChangeArrowheads="1"/>
          </p:cNvSpPr>
          <p:nvPr/>
        </p:nvSpPr>
        <p:spPr bwMode="auto">
          <a:xfrm>
            <a:off x="428596" y="1500174"/>
            <a:ext cx="8358246" cy="2605097"/>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7176" name="Rectangle 8"/>
          <p:cNvSpPr>
            <a:spLocks noChangeArrowheads="1"/>
          </p:cNvSpPr>
          <p:nvPr/>
        </p:nvSpPr>
        <p:spPr bwMode="auto">
          <a:xfrm>
            <a:off x="214282" y="4214818"/>
            <a:ext cx="871543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19525" algn="l"/>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Әкесі Жомарттың туған күніне қандай сыйлық жасайды? Жаз. </a:t>
            </a:r>
            <a:endParaRPr kumimoji="0" lang="ru-RU" sz="20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________________________________________________________</a:t>
            </a:r>
            <a:endParaRPr kumimoji="0" lang="ru-RU" sz="20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Жомарт қазір неше жаста деп ойлайсың? Белгіле (</a:t>
            </a: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Wingdings 2" pitchFamily="18" charset="2"/>
              </a:rPr>
              <a:t></a:t>
            </a: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2000" b="1" i="1" u="none" strike="noStrike" cap="none" normalizeH="0" baseline="0" dirty="0" smtClean="0">
              <a:ln>
                <a:noFill/>
              </a:ln>
              <a:solidFill>
                <a:schemeClr val="tx1"/>
              </a:solidFill>
              <a:effectLst/>
              <a:latin typeface="Times New Roman" pitchFamily="18" charset="0"/>
              <a:cs typeface="Times New Roman" pitchFamily="18"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Wingdings 2" pitchFamily="18" charset="2"/>
            </a:endParaRPr>
          </a:p>
        </p:txBody>
      </p:sp>
      <p:sp>
        <p:nvSpPr>
          <p:cNvPr id="7181" name="Rectangle 13"/>
          <p:cNvSpPr>
            <a:spLocks noChangeArrowheads="1"/>
          </p:cNvSpPr>
          <p:nvPr/>
        </p:nvSpPr>
        <p:spPr bwMode="auto">
          <a:xfrm>
            <a:off x="26987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1952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0" name="Group 1"/>
          <p:cNvGrpSpPr>
            <a:grpSpLocks/>
          </p:cNvGrpSpPr>
          <p:nvPr/>
        </p:nvGrpSpPr>
        <p:grpSpPr bwMode="auto">
          <a:xfrm>
            <a:off x="3786182" y="5500702"/>
            <a:ext cx="4143404" cy="1000132"/>
            <a:chOff x="2430" y="3886"/>
            <a:chExt cx="3030" cy="1071"/>
          </a:xfrm>
        </p:grpSpPr>
        <p:sp>
          <p:nvSpPr>
            <p:cNvPr id="21" name="AutoShape 5"/>
            <p:cNvSpPr>
              <a:spLocks noChangeArrowheads="1"/>
            </p:cNvSpPr>
            <p:nvPr/>
          </p:nvSpPr>
          <p:spPr bwMode="auto">
            <a:xfrm>
              <a:off x="2430" y="3886"/>
              <a:ext cx="2230" cy="414"/>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Алты жаста</a:t>
              </a:r>
              <a:endParaRPr kumimoji="0" lang="kk-KZ" sz="2000" b="1" i="1" u="none" strike="noStrike" cap="none" normalizeH="0" baseline="0" dirty="0" smtClean="0">
                <a:ln>
                  <a:noFill/>
                </a:ln>
                <a:solidFill>
                  <a:schemeClr val="tx1"/>
                </a:solidFill>
                <a:effectLst/>
                <a:latin typeface="Arial" pitchFamily="34" charset="0"/>
                <a:cs typeface="Arial" pitchFamily="34" charset="0"/>
              </a:endParaRPr>
            </a:p>
          </p:txBody>
        </p:sp>
        <p:sp>
          <p:nvSpPr>
            <p:cNvPr id="22" name="AutoShape 4"/>
            <p:cNvSpPr>
              <a:spLocks noChangeArrowheads="1"/>
            </p:cNvSpPr>
            <p:nvPr/>
          </p:nvSpPr>
          <p:spPr bwMode="auto">
            <a:xfrm>
              <a:off x="2430" y="4543"/>
              <a:ext cx="2230" cy="414"/>
            </a:xfrm>
            <a:prstGeom prst="roundRect">
              <a:avLst>
                <a:gd name="adj" fmla="val 16667"/>
              </a:avLst>
            </a:prstGeom>
            <a:solidFill>
              <a:srgbClr val="FFFFFF"/>
            </a:solidFill>
            <a:ln w="1270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Жеті жаста</a:t>
              </a:r>
              <a:endParaRPr kumimoji="0" lang="kk-KZ" sz="2000" b="1" i="1" u="none" strike="noStrike" cap="none" normalizeH="0" baseline="0" dirty="0" smtClean="0">
                <a:ln>
                  <a:noFill/>
                </a:ln>
                <a:solidFill>
                  <a:schemeClr val="tx1"/>
                </a:solidFill>
                <a:effectLst/>
                <a:latin typeface="Arial" pitchFamily="34" charset="0"/>
                <a:cs typeface="Arial" pitchFamily="34" charset="0"/>
              </a:endParaRPr>
            </a:p>
          </p:txBody>
        </p:sp>
        <p:sp>
          <p:nvSpPr>
            <p:cNvPr id="23" name="AutoShape 3"/>
            <p:cNvSpPr>
              <a:spLocks noChangeArrowheads="1"/>
            </p:cNvSpPr>
            <p:nvPr/>
          </p:nvSpPr>
          <p:spPr bwMode="auto">
            <a:xfrm>
              <a:off x="4930" y="3886"/>
              <a:ext cx="530" cy="414"/>
            </a:xfrm>
            <a:prstGeom prst="roundRect">
              <a:avLst>
                <a:gd name="adj" fmla="val 16667"/>
              </a:avLst>
            </a:prstGeom>
            <a:solidFill>
              <a:srgbClr val="FFFFFF"/>
            </a:solidFill>
            <a:ln w="1270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AutoShape 2"/>
            <p:cNvSpPr>
              <a:spLocks noChangeArrowheads="1"/>
            </p:cNvSpPr>
            <p:nvPr/>
          </p:nvSpPr>
          <p:spPr bwMode="auto">
            <a:xfrm>
              <a:off x="4930" y="4543"/>
              <a:ext cx="530" cy="414"/>
            </a:xfrm>
            <a:prstGeom prst="roundRect">
              <a:avLst>
                <a:gd name="adj" fmla="val 16667"/>
              </a:avLst>
            </a:prstGeom>
            <a:solidFill>
              <a:srgbClr val="FFFFFF"/>
            </a:solidFill>
            <a:ln w="1270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graphicFrame>
        <p:nvGraphicFramePr>
          <p:cNvPr id="25" name="Таблица 24"/>
          <p:cNvGraphicFramePr>
            <a:graphicFrameLocks noGrp="1"/>
          </p:cNvGraphicFramePr>
          <p:nvPr/>
        </p:nvGraphicFramePr>
        <p:xfrm>
          <a:off x="642910" y="285728"/>
          <a:ext cx="8001056" cy="1220282"/>
        </p:xfrm>
        <a:graphic>
          <a:graphicData uri="http://schemas.openxmlformats.org/drawingml/2006/table">
            <a:tbl>
              <a:tblPr/>
              <a:tblGrid>
                <a:gridCol w="8001056"/>
              </a:tblGrid>
              <a:tr h="1220282">
                <a:tc>
                  <a:txBody>
                    <a:bodyPr/>
                    <a:lstStyle/>
                    <a:p>
                      <a:pPr algn="l">
                        <a:lnSpc>
                          <a:spcPct val="115000"/>
                        </a:lnSpc>
                        <a:spcAft>
                          <a:spcPts val="1000"/>
                        </a:spcAft>
                        <a:tabLst>
                          <a:tab pos="457200" algn="l"/>
                        </a:tabLst>
                      </a:pPr>
                      <a:r>
                        <a:rPr lang="kk-KZ" sz="2800" b="1" i="1" dirty="0" smtClean="0">
                          <a:solidFill>
                            <a:srgbClr val="0070C0"/>
                          </a:solidFill>
                          <a:latin typeface="Times New Roman" pitchFamily="18" charset="0"/>
                          <a:ea typeface="Calibri"/>
                          <a:cs typeface="Times New Roman" pitchFamily="18" charset="0"/>
                        </a:rPr>
                        <a:t>1-нұсқа. Оқылым</a:t>
                      </a:r>
                      <a:endParaRPr lang="ru-RU" sz="2800" i="1" dirty="0">
                        <a:solidFill>
                          <a:srgbClr val="0070C0"/>
                        </a:solidFill>
                        <a:latin typeface="Times New Roman" pitchFamily="18" charset="0"/>
                        <a:ea typeface="Calibri"/>
                        <a:cs typeface="Times New Roman" pitchFamily="18" charset="0"/>
                      </a:endParaRPr>
                    </a:p>
                    <a:p>
                      <a:pPr marL="342900" lvl="0" indent="-342900" algn="l">
                        <a:lnSpc>
                          <a:spcPct val="115000"/>
                        </a:lnSpc>
                        <a:spcAft>
                          <a:spcPts val="0"/>
                        </a:spcAft>
                        <a:buFont typeface="+mj-lt"/>
                        <a:buAutoNum type="arabicPeriod"/>
                      </a:pPr>
                      <a:r>
                        <a:rPr lang="kk-KZ" sz="2400" b="1" i="1" dirty="0">
                          <a:solidFill>
                            <a:srgbClr val="0070C0"/>
                          </a:solidFill>
                          <a:latin typeface="Times New Roman" pitchFamily="18" charset="0"/>
                          <a:ea typeface="Calibri"/>
                          <a:cs typeface="Times New Roman" pitchFamily="18" charset="0"/>
                        </a:rPr>
                        <a:t>Мәтінді түсініп оқы. Сұрақтарға жауап бер.  </a:t>
                      </a:r>
                      <a:endParaRPr lang="ru-RU" sz="2400" i="1" dirty="0">
                        <a:solidFill>
                          <a:srgbClr val="0070C0"/>
                        </a:solidFill>
                        <a:latin typeface="Times New Roman" pitchFamily="18" charset="0"/>
                        <a:ea typeface="Calibri"/>
                        <a:cs typeface="Times New Roman" pitchFamily="18" charset="0"/>
                      </a:endParaRPr>
                    </a:p>
                  </a:txBody>
                  <a:tcPr marL="114300" marR="114300" marT="0" marB="0">
                    <a:lnL>
                      <a:noFill/>
                    </a:lnL>
                    <a:lnR>
                      <a:noFill/>
                    </a:lnR>
                    <a:lnT>
                      <a:noFill/>
                    </a:lnT>
                    <a:lnB>
                      <a:noFill/>
                    </a:lnB>
                  </a:tcPr>
                </a:tc>
              </a:tr>
            </a:tbl>
          </a:graphicData>
        </a:graphic>
      </p:graphicFrame>
      <p:sp>
        <p:nvSpPr>
          <p:cNvPr id="7183" name="Rectangle 15"/>
          <p:cNvSpPr>
            <a:spLocks noChangeArrowheads="1"/>
          </p:cNvSpPr>
          <p:nvPr/>
        </p:nvSpPr>
        <p:spPr bwMode="auto">
          <a:xfrm>
            <a:off x="500034" y="1357298"/>
            <a:ext cx="821537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Жыл сайын мамыр айында Жомарттың әкесі үйінің жанына бір түп жас қарағай көшетін  отырғызады.  Қазір олардың үйінің алдында жап-жасыл алты түп қарағай иық тіресе өсіп тұр.  Жомарт дүниеге келгелі  бері әкесі баласының туған күніне арнап, белгі ретінде бір түп қарағай отырғызуды  әдетке айналдырған.  </a:t>
            </a:r>
            <a:endParaRPr kumimoji="0" lang="ru-RU" sz="22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Енді, міне, жетінші қарағай да осы мекеннің сәні болып жайқалады.  </a:t>
            </a:r>
            <a:endParaRPr kumimoji="0" lang="ru-RU" sz="22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1"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23879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611560" y="188640"/>
            <a:ext cx="8229600" cy="1143000"/>
          </a:xfrm>
          <a:prstGeom prst="rect">
            <a:avLst/>
          </a:prstGeom>
        </p:spPr>
        <p:txBody>
          <a:bodyPr>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en-US" sz="3600" dirty="0">
              <a:solidFill>
                <a:srgbClr val="0070C0"/>
              </a:solidFill>
              <a:latin typeface="Arial Narrow" panose="020B0606020202030204" pitchFamily="34" charset="0"/>
            </a:endParaRPr>
          </a:p>
        </p:txBody>
      </p:sp>
      <p:sp>
        <p:nvSpPr>
          <p:cNvPr id="4" name="Объект 1"/>
          <p:cNvSpPr txBox="1">
            <a:spLocks/>
          </p:cNvSpPr>
          <p:nvPr/>
        </p:nvSpPr>
        <p:spPr>
          <a:xfrm>
            <a:off x="457200" y="500042"/>
            <a:ext cx="8229600" cy="5857916"/>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en-GB" sz="2800" dirty="0" smtClean="0">
              <a:latin typeface="Times New Roman" panose="02020603050405020304" pitchFamily="18" charset="0"/>
              <a:cs typeface="Times New Roman" panose="02020603050405020304" pitchFamily="18" charset="0"/>
            </a:endParaRPr>
          </a:p>
          <a:p>
            <a:endParaRPr lang="en-GB" sz="2800" dirty="0" smtClean="0">
              <a:latin typeface="Times New Roman" panose="02020603050405020304" pitchFamily="18" charset="0"/>
              <a:cs typeface="Times New Roman" panose="02020603050405020304" pitchFamily="18" charset="0"/>
            </a:endParaRPr>
          </a:p>
          <a:p>
            <a:endParaRPr lang="ru-RU" dirty="0"/>
          </a:p>
        </p:txBody>
      </p:sp>
      <p:graphicFrame>
        <p:nvGraphicFramePr>
          <p:cNvPr id="5" name="Таблица 4"/>
          <p:cNvGraphicFramePr>
            <a:graphicFrameLocks noGrp="1"/>
          </p:cNvGraphicFramePr>
          <p:nvPr/>
        </p:nvGraphicFramePr>
        <p:xfrm>
          <a:off x="1524000" y="3323844"/>
          <a:ext cx="6096000" cy="210312"/>
        </p:xfrm>
        <a:graphic>
          <a:graphicData uri="http://schemas.openxmlformats.org/drawingml/2006/table">
            <a:tbl>
              <a:tblPr/>
              <a:tblGrid>
                <a:gridCol w="6096000"/>
              </a:tblGrid>
              <a:tr h="0">
                <a:tc>
                  <a:txBody>
                    <a:bodyPr/>
                    <a:lstStyle/>
                    <a:p>
                      <a:pPr algn="l">
                        <a:lnSpc>
                          <a:spcPct val="115000"/>
                        </a:lnSpc>
                        <a:spcAft>
                          <a:spcPts val="0"/>
                        </a:spcAft>
                      </a:pPr>
                      <a:endParaRPr lang="kk-KZ" sz="1200" dirty="0">
                        <a:latin typeface="Times New Roman"/>
                        <a:ea typeface="Calibri"/>
                        <a:cs typeface="Times New Roman"/>
                      </a:endParaRPr>
                    </a:p>
                  </a:txBody>
                  <a:tcPr marL="114300" marR="114300" marT="0" marB="0">
                    <a:lnL>
                      <a:noFill/>
                    </a:lnL>
                    <a:lnR>
                      <a:noFill/>
                    </a:lnR>
                    <a:lnT>
                      <a:noFill/>
                    </a:lnT>
                    <a:lnB>
                      <a:noFill/>
                    </a:lnB>
                  </a:tcPr>
                </a:tc>
              </a:tr>
            </a:tbl>
          </a:graphicData>
        </a:graphic>
      </p:graphicFrame>
      <p:sp>
        <p:nvSpPr>
          <p:cNvPr id="6150" name="Rectangle 6"/>
          <p:cNvSpPr>
            <a:spLocks noChangeArrowheads="1"/>
          </p:cNvSpPr>
          <p:nvPr/>
        </p:nvSpPr>
        <p:spPr bwMode="auto">
          <a:xfrm>
            <a:off x="357158" y="0"/>
            <a:ext cx="850112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19525" algn="l"/>
              </a:tabLst>
            </a:pPr>
            <a:endParaRPr kumimoji="0" lang="kk-KZ"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819525" algn="l"/>
              </a:tabLst>
            </a:pPr>
            <a:endParaRPr lang="kk-KZ" sz="1200"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819525" algn="l"/>
              </a:tabLst>
            </a:pPr>
            <a:r>
              <a:rPr kumimoji="0" lang="kk-KZ"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Мәтіннің мазмұнына сәйкес келетін мақалды белгіле (</a:t>
            </a:r>
            <a:r>
              <a:rPr kumimoji="0" lang="kk-KZ"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Wingdings 2" pitchFamily="18" charset="2"/>
              </a:rPr>
              <a:t></a:t>
            </a:r>
            <a:r>
              <a:rPr kumimoji="0" lang="kk-KZ"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2400" b="1" i="1" u="none" strike="noStrike" cap="none" normalizeH="0" baseline="0" dirty="0" smtClean="0">
              <a:ln>
                <a:noFill/>
              </a:ln>
              <a:solidFill>
                <a:schemeClr val="tx1"/>
              </a:solidFill>
              <a:effectLst/>
              <a:latin typeface="Times New Roman" pitchFamily="18" charset="0"/>
              <a:cs typeface="Times New Roman" pitchFamily="18"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endParaRPr kumimoji="0" lang="ru-RU"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Wingdings 2" pitchFamily="18" charset="2"/>
            </a:endParaRPr>
          </a:p>
        </p:txBody>
      </p:sp>
      <p:sp>
        <p:nvSpPr>
          <p:cNvPr id="6155" name="Rectangle 11"/>
          <p:cNvSpPr>
            <a:spLocks noChangeArrowheads="1"/>
          </p:cNvSpPr>
          <p:nvPr/>
        </p:nvSpPr>
        <p:spPr bwMode="auto">
          <a:xfrm>
            <a:off x="357158" y="457200"/>
            <a:ext cx="8429685"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19525" algn="l"/>
              </a:tabLst>
            </a:pPr>
            <a:r>
              <a:rPr kumimoji="0" lang="ru-RU" sz="800" b="0" i="0" u="none" strike="noStrike" cap="none" normalizeH="0" baseline="0" dirty="0" smtClean="0">
                <a:ln>
                  <a:noFill/>
                </a:ln>
                <a:solidFill>
                  <a:schemeClr val="tx1"/>
                </a:solidFill>
                <a:effectLst/>
                <a:latin typeface="Arial" pitchFamily="34" charset="0"/>
                <a:cs typeface="Arial" pitchFamily="34" charset="0"/>
              </a:rPr>
              <a:t/>
            </a:r>
            <a:br>
              <a:rPr kumimoji="0" lang="ru-RU" sz="800" b="0" i="0" u="none" strike="noStrike" cap="none" normalizeH="0" baseline="0" dirty="0" smtClean="0">
                <a:ln>
                  <a:noFill/>
                </a:ln>
                <a:solidFill>
                  <a:schemeClr val="tx1"/>
                </a:solidFill>
                <a:effectLst/>
                <a:latin typeface="Arial" pitchFamily="34"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endParaRPr kumimoji="0" lang="kk-KZ"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endParaRPr kumimoji="0" lang="ru-RU" sz="2400" b="1" i="1"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12" name="Group 1"/>
          <p:cNvGrpSpPr>
            <a:grpSpLocks/>
          </p:cNvGrpSpPr>
          <p:nvPr/>
        </p:nvGrpSpPr>
        <p:grpSpPr bwMode="auto">
          <a:xfrm>
            <a:off x="287338" y="1000108"/>
            <a:ext cx="7356496" cy="2071702"/>
            <a:chOff x="2154" y="5911"/>
            <a:chExt cx="6323" cy="1384"/>
          </a:xfrm>
        </p:grpSpPr>
        <p:sp>
          <p:nvSpPr>
            <p:cNvPr id="13" name="AutoShape 5"/>
            <p:cNvSpPr>
              <a:spLocks noChangeArrowheads="1"/>
            </p:cNvSpPr>
            <p:nvPr/>
          </p:nvSpPr>
          <p:spPr bwMode="auto">
            <a:xfrm>
              <a:off x="2154" y="5911"/>
              <a:ext cx="4852" cy="541"/>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kk-KZ" sz="2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Бір тал кессең, он тал ек.</a:t>
              </a:r>
              <a:endParaRPr kumimoji="0" lang="kk-KZ" sz="24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kk-KZ" sz="2000" b="1" i="1"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4"/>
            <p:cNvSpPr>
              <a:spLocks noChangeArrowheads="1"/>
            </p:cNvSpPr>
            <p:nvPr/>
          </p:nvSpPr>
          <p:spPr bwMode="auto">
            <a:xfrm>
              <a:off x="2154" y="6729"/>
              <a:ext cx="4852" cy="566"/>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Бабалар</a:t>
              </a:r>
              <a:r>
                <a:rPr kumimoji="0" lang="ru-RU"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еккен</a:t>
              </a:r>
              <a:r>
                <a:rPr kumimoji="0" lang="ru-RU"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шынарды</a:t>
              </a:r>
              <a:r>
                <a:rPr kumimoji="0" lang="ru-RU"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балалар</a:t>
              </a:r>
              <a:r>
                <a:rPr kumimoji="0" lang="ru-RU"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саялайды</a:t>
              </a:r>
              <a:r>
                <a:rPr kumimoji="0" lang="kk-KZ"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kk-KZ" sz="2400" b="1" i="1" u="none" strike="noStrike" cap="none" normalizeH="0" baseline="0" dirty="0" smtClean="0">
                <a:ln>
                  <a:noFill/>
                </a:ln>
                <a:solidFill>
                  <a:schemeClr val="tx1"/>
                </a:solidFill>
                <a:effectLst/>
                <a:latin typeface="Arial" pitchFamily="34" charset="0"/>
                <a:cs typeface="Arial" pitchFamily="34" charset="0"/>
              </a:endParaRPr>
            </a:p>
          </p:txBody>
        </p:sp>
        <p:sp>
          <p:nvSpPr>
            <p:cNvPr id="15" name="AutoShape 3"/>
            <p:cNvSpPr>
              <a:spLocks noChangeArrowheads="1"/>
            </p:cNvSpPr>
            <p:nvPr/>
          </p:nvSpPr>
          <p:spPr bwMode="auto">
            <a:xfrm>
              <a:off x="7947" y="6038"/>
              <a:ext cx="530" cy="414"/>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AutoShape 2"/>
            <p:cNvSpPr>
              <a:spLocks noChangeArrowheads="1"/>
            </p:cNvSpPr>
            <p:nvPr/>
          </p:nvSpPr>
          <p:spPr bwMode="auto">
            <a:xfrm>
              <a:off x="7943" y="6800"/>
              <a:ext cx="530" cy="414"/>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7" name="Прямоугольник 16"/>
          <p:cNvSpPr/>
          <p:nvPr/>
        </p:nvSpPr>
        <p:spPr>
          <a:xfrm>
            <a:off x="8001024" y="5786454"/>
            <a:ext cx="785818" cy="461665"/>
          </a:xfrm>
          <a:prstGeom prst="rect">
            <a:avLst/>
          </a:prstGeom>
        </p:spPr>
        <p:txBody>
          <a:bodyPr wrap="square">
            <a:spAutoFit/>
          </a:bodyPr>
          <a:lstStyle/>
          <a:p>
            <a:r>
              <a:rPr lang="en-US" sz="2400" dirty="0" smtClean="0">
                <a:latin typeface="Times New Roman" pitchFamily="18" charset="0"/>
                <a:cs typeface="Times New Roman" pitchFamily="18" charset="0"/>
              </a:rPr>
              <a:t>[5]</a:t>
            </a:r>
            <a:endParaRPr lang="ru-RU" sz="2400" dirty="0">
              <a:latin typeface="Times New Roman" pitchFamily="18" charset="0"/>
              <a:cs typeface="Times New Roman" pitchFamily="18" charset="0"/>
            </a:endParaRPr>
          </a:p>
        </p:txBody>
      </p:sp>
      <p:sp>
        <p:nvSpPr>
          <p:cNvPr id="18" name="Прямоугольник 17"/>
          <p:cNvSpPr/>
          <p:nvPr/>
        </p:nvSpPr>
        <p:spPr>
          <a:xfrm>
            <a:off x="428596" y="3571876"/>
            <a:ext cx="8001056" cy="2308324"/>
          </a:xfrm>
          <a:prstGeom prst="rect">
            <a:avLst/>
          </a:prstGeom>
        </p:spPr>
        <p:txBody>
          <a:bodyPr wrap="square">
            <a:spAutoFit/>
          </a:bodyPr>
          <a:lstStyle/>
          <a:p>
            <a:pPr lvl="0" eaLnBrk="0" fontAlgn="base" hangingPunct="0">
              <a:spcBef>
                <a:spcPct val="0"/>
              </a:spcBef>
              <a:spcAft>
                <a:spcPct val="0"/>
              </a:spcAft>
              <a:tabLst>
                <a:tab pos="3819525" algn="l"/>
              </a:tabLst>
            </a:pPr>
            <a:r>
              <a:rPr lang="kk-KZ" sz="2400" b="1" i="1" dirty="0" smtClean="0">
                <a:solidFill>
                  <a:srgbClr val="000000"/>
                </a:solidFill>
                <a:latin typeface="Times New Roman" pitchFamily="18" charset="0"/>
                <a:ea typeface="Calibri" pitchFamily="34" charset="0"/>
                <a:cs typeface="Times New Roman" pitchFamily="18" charset="0"/>
              </a:rPr>
              <a:t>4)   Мәтіннен дара және күрделі сын есімдерді теріп жаз. </a:t>
            </a:r>
            <a:endParaRPr lang="ru-RU" sz="2400" b="1" i="1" dirty="0" smtClean="0">
              <a:latin typeface="Times New Roman" pitchFamily="18" charset="0"/>
              <a:cs typeface="Times New Roman" pitchFamily="18" charset="0"/>
            </a:endParaRPr>
          </a:p>
          <a:p>
            <a:pPr lvl="0" eaLnBrk="0" fontAlgn="base" hangingPunct="0">
              <a:spcBef>
                <a:spcPct val="0"/>
              </a:spcBef>
              <a:spcAft>
                <a:spcPct val="0"/>
              </a:spcAft>
              <a:tabLst>
                <a:tab pos="3819525" algn="l"/>
              </a:tabLst>
            </a:pPr>
            <a:r>
              <a:rPr lang="kk-KZ" sz="2400" b="1" i="1" dirty="0" smtClean="0">
                <a:latin typeface="Times New Roman" pitchFamily="18" charset="0"/>
                <a:ea typeface="Calibri" pitchFamily="34" charset="0"/>
                <a:cs typeface="Times New Roman" pitchFamily="18" charset="0"/>
              </a:rPr>
              <a:t> </a:t>
            </a:r>
            <a:r>
              <a:rPr lang="kk-KZ" sz="2400" b="1" i="1" dirty="0" smtClean="0">
                <a:solidFill>
                  <a:srgbClr val="000000"/>
                </a:solidFill>
                <a:latin typeface="Times New Roman" pitchFamily="18" charset="0"/>
                <a:ea typeface="Calibri" pitchFamily="34" charset="0"/>
                <a:cs typeface="Times New Roman" pitchFamily="18" charset="0"/>
              </a:rPr>
              <a:t>Дара сын есім:  </a:t>
            </a:r>
          </a:p>
          <a:p>
            <a:pPr lvl="0" eaLnBrk="0" fontAlgn="base" hangingPunct="0">
              <a:spcBef>
                <a:spcPct val="0"/>
              </a:spcBef>
              <a:spcAft>
                <a:spcPct val="0"/>
              </a:spcAft>
              <a:tabLst>
                <a:tab pos="3819525" algn="l"/>
              </a:tabLst>
            </a:pPr>
            <a:r>
              <a:rPr lang="kk-KZ" sz="2400" b="1" i="1" dirty="0" smtClean="0">
                <a:solidFill>
                  <a:srgbClr val="000000"/>
                </a:solidFill>
                <a:latin typeface="Times New Roman" pitchFamily="18" charset="0"/>
                <a:ea typeface="Calibri" pitchFamily="34" charset="0"/>
                <a:cs typeface="Times New Roman" pitchFamily="18" charset="0"/>
              </a:rPr>
              <a:t>   _________________________________________________</a:t>
            </a:r>
            <a:endParaRPr lang="ru-RU" sz="2400" b="1" i="1" dirty="0" smtClean="0">
              <a:latin typeface="Times New Roman" pitchFamily="18" charset="0"/>
              <a:cs typeface="Times New Roman" pitchFamily="18" charset="0"/>
            </a:endParaRPr>
          </a:p>
          <a:p>
            <a:pPr lvl="0" eaLnBrk="0" fontAlgn="base" hangingPunct="0">
              <a:spcBef>
                <a:spcPct val="0"/>
              </a:spcBef>
              <a:spcAft>
                <a:spcPct val="0"/>
              </a:spcAft>
              <a:tabLst>
                <a:tab pos="3819525" algn="l"/>
              </a:tabLst>
            </a:pPr>
            <a:r>
              <a:rPr lang="kk-KZ" sz="2400" b="1" i="1" dirty="0" smtClean="0">
                <a:solidFill>
                  <a:srgbClr val="000000"/>
                </a:solidFill>
                <a:latin typeface="Times New Roman" pitchFamily="18" charset="0"/>
                <a:ea typeface="Calibri" pitchFamily="34" charset="0"/>
                <a:cs typeface="Times New Roman" pitchFamily="18" charset="0"/>
              </a:rPr>
              <a:t>Күрделі сын есім: </a:t>
            </a:r>
          </a:p>
          <a:p>
            <a:pPr lvl="0" eaLnBrk="0" fontAlgn="base" hangingPunct="0">
              <a:spcBef>
                <a:spcPct val="0"/>
              </a:spcBef>
              <a:spcAft>
                <a:spcPct val="0"/>
              </a:spcAft>
              <a:tabLst>
                <a:tab pos="3819525" algn="l"/>
              </a:tabLst>
            </a:pPr>
            <a:r>
              <a:rPr lang="kk-KZ" sz="2400" b="1" i="1" dirty="0" smtClean="0">
                <a:solidFill>
                  <a:srgbClr val="000000"/>
                </a:solidFill>
                <a:latin typeface="Times New Roman" pitchFamily="18" charset="0"/>
                <a:ea typeface="Calibri" pitchFamily="34" charset="0"/>
                <a:cs typeface="Times New Roman" pitchFamily="18" charset="0"/>
              </a:rPr>
              <a:t>________________________________________________</a:t>
            </a:r>
            <a:endParaRPr lang="ru-RU" sz="2400" b="1" i="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171573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1752" y="1268760"/>
            <a:ext cx="8503920" cy="3946190"/>
          </a:xfrm>
        </p:spPr>
        <p:txBody>
          <a:bodyPr>
            <a:normAutofit/>
          </a:bodyPr>
          <a:lstStyle/>
          <a:p>
            <a:endParaRPr lang="ru-RU" dirty="0" smtClean="0">
              <a:latin typeface="Arial Narrow" panose="020B0606020202030204" pitchFamily="34" charset="0"/>
            </a:endParaRPr>
          </a:p>
          <a:p>
            <a:endParaRPr lang="ru-RU" dirty="0">
              <a:latin typeface="Arial Narrow" panose="020B0606020202030204" pitchFamily="34" charset="0"/>
            </a:endParaRPr>
          </a:p>
          <a:p>
            <a:endParaRPr lang="ru-RU" dirty="0">
              <a:latin typeface="Arial Narrow" panose="020B0606020202030204" pitchFamily="34" charset="0"/>
            </a:endParaRPr>
          </a:p>
        </p:txBody>
      </p:sp>
      <p:sp>
        <p:nvSpPr>
          <p:cNvPr id="7174" name="AutoShape 6"/>
          <p:cNvSpPr>
            <a:spLocks noChangeArrowheads="1"/>
          </p:cNvSpPr>
          <p:nvPr/>
        </p:nvSpPr>
        <p:spPr bwMode="auto">
          <a:xfrm>
            <a:off x="285720" y="1500174"/>
            <a:ext cx="8429684" cy="2786082"/>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Алматы</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облысы</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Есік</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қаласынан табылған</a:t>
            </a:r>
            <a:endParaRPr lang="ru-RU" sz="2200" b="1" i="1" dirty="0" smtClean="0">
              <a:latin typeface="Times New Roman" pitchFamily="18" charset="0"/>
              <a:cs typeface="Times New Roman" pitchFamily="18" charset="0"/>
            </a:endParaRPr>
          </a:p>
          <a:p>
            <a:r>
              <a:rPr lang="ru-RU" sz="2200" b="1" i="1" dirty="0" smtClean="0">
                <a:latin typeface="Times New Roman" pitchFamily="18" charset="0"/>
                <a:cs typeface="Times New Roman" pitchFamily="18" charset="0"/>
              </a:rPr>
              <a:t>алтын </a:t>
            </a:r>
            <a:r>
              <a:rPr lang="ru-RU" sz="2200" b="1" i="1" dirty="0" err="1" smtClean="0">
                <a:latin typeface="Times New Roman" pitchFamily="18" charset="0"/>
                <a:cs typeface="Times New Roman" pitchFamily="18" charset="0"/>
              </a:rPr>
              <a:t>адам</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бейнесі</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дүние жүзін таңғалдырды</a:t>
            </a:r>
            <a:r>
              <a:rPr lang="ru-RU" sz="2200" b="1" i="1" dirty="0" smtClean="0">
                <a:latin typeface="Times New Roman" pitchFamily="18" charset="0"/>
                <a:cs typeface="Times New Roman" pitchFamily="18" charset="0"/>
              </a:rPr>
              <a:t>.</a:t>
            </a:r>
          </a:p>
          <a:p>
            <a:r>
              <a:rPr lang="ru-RU" sz="2200" b="1" i="1" dirty="0" err="1" smtClean="0">
                <a:latin typeface="Times New Roman" pitchFamily="18" charset="0"/>
                <a:cs typeface="Times New Roman" pitchFamily="18" charset="0"/>
              </a:rPr>
              <a:t>Қорғаннан </a:t>
            </a:r>
            <a:r>
              <a:rPr lang="ru-RU" sz="2200" b="1" i="1" dirty="0" smtClean="0">
                <a:latin typeface="Times New Roman" pitchFamily="18" charset="0"/>
                <a:cs typeface="Times New Roman" pitchFamily="18" charset="0"/>
              </a:rPr>
              <a:t>7 метр </a:t>
            </a:r>
            <a:r>
              <a:rPr lang="ru-RU" sz="2200" b="1" i="1" dirty="0" err="1" smtClean="0">
                <a:latin typeface="Times New Roman" pitchFamily="18" charset="0"/>
                <a:cs typeface="Times New Roman" pitchFamily="18" charset="0"/>
              </a:rPr>
              <a:t>тереңдікте жерленген</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жас</a:t>
            </a:r>
            <a:endParaRPr lang="ru-RU" sz="2200" b="1" i="1" dirty="0" smtClean="0">
              <a:latin typeface="Times New Roman" pitchFamily="18" charset="0"/>
              <a:cs typeface="Times New Roman" pitchFamily="18" charset="0"/>
            </a:endParaRPr>
          </a:p>
          <a:p>
            <a:r>
              <a:rPr lang="ru-RU" sz="2200" b="1" i="1" dirty="0" err="1" smtClean="0">
                <a:latin typeface="Times New Roman" pitchFamily="18" charset="0"/>
                <a:cs typeface="Times New Roman" pitchFamily="18" charset="0"/>
              </a:rPr>
              <a:t>сақ көсемінің сүйегі табылды</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Оның басындағы</a:t>
            </a:r>
            <a:endParaRPr lang="ru-RU" sz="2200" b="1" i="1" dirty="0" smtClean="0">
              <a:latin typeface="Times New Roman" pitchFamily="18" charset="0"/>
              <a:cs typeface="Times New Roman" pitchFamily="18" charset="0"/>
            </a:endParaRPr>
          </a:p>
          <a:p>
            <a:r>
              <a:rPr lang="ru-RU" sz="2200" b="1" i="1" dirty="0" err="1" smtClean="0">
                <a:latin typeface="Times New Roman" pitchFamily="18" charset="0"/>
                <a:cs typeface="Times New Roman" pitchFamily="18" charset="0"/>
              </a:rPr>
              <a:t>тәжінен* бастап</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аяқкиіміне дейін</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атты</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жолбарысты</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тауешкіні</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түрлі құстарды бейнелейтін</a:t>
            </a:r>
            <a:r>
              <a:rPr lang="ru-RU" sz="2200" b="1" i="1" dirty="0" smtClean="0">
                <a:latin typeface="Times New Roman" pitchFamily="18" charset="0"/>
                <a:cs typeface="Times New Roman" pitchFamily="18" charset="0"/>
              </a:rPr>
              <a:t> 4 </a:t>
            </a:r>
            <a:r>
              <a:rPr lang="ru-RU" sz="2200" b="1" i="1" dirty="0" err="1" smtClean="0">
                <a:latin typeface="Times New Roman" pitchFamily="18" charset="0"/>
                <a:cs typeface="Times New Roman" pitchFamily="18" charset="0"/>
              </a:rPr>
              <a:t>мың </a:t>
            </a:r>
            <a:r>
              <a:rPr lang="ru-RU" sz="2200" b="1" i="1" dirty="0" smtClean="0">
                <a:latin typeface="Times New Roman" pitchFamily="18" charset="0"/>
                <a:cs typeface="Times New Roman" pitchFamily="18" charset="0"/>
              </a:rPr>
              <a:t>алтын </a:t>
            </a:r>
            <a:r>
              <a:rPr lang="ru-RU" sz="2200" b="1" i="1" dirty="0" err="1" smtClean="0">
                <a:latin typeface="Times New Roman" pitchFamily="18" charset="0"/>
                <a:cs typeface="Times New Roman" pitchFamily="18" charset="0"/>
              </a:rPr>
              <a:t>алқа қадалған</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Баскиімінде</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екі</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тұлпар аттың бейнесі</a:t>
            </a:r>
            <a:r>
              <a:rPr lang="ru-RU" sz="2200" b="1" i="1" dirty="0" smtClean="0">
                <a:latin typeface="Times New Roman" pitchFamily="18" charset="0"/>
                <a:cs typeface="Times New Roman" pitchFamily="18" charset="0"/>
              </a:rPr>
              <a:t> бар.</a:t>
            </a:r>
            <a:endParaRPr kumimoji="0" lang="ru-RU" sz="2200" b="1"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176" name="Rectangle 8"/>
          <p:cNvSpPr>
            <a:spLocks noChangeArrowheads="1"/>
          </p:cNvSpPr>
          <p:nvPr/>
        </p:nvSpPr>
        <p:spPr bwMode="auto">
          <a:xfrm>
            <a:off x="214282" y="4214818"/>
            <a:ext cx="871543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19525" algn="l"/>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lang="kk-KZ" sz="2000" b="1" i="1" dirty="0" smtClean="0">
                <a:latin typeface="Times New Roman" pitchFamily="18" charset="0"/>
                <a:ea typeface="Calibri" pitchFamily="34" charset="0"/>
                <a:cs typeface="Times New Roman" pitchFamily="18" charset="0"/>
              </a:rPr>
              <a:t>Алтын адам бейнесі қай жерден табылған</a:t>
            </a: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Жаз. </a:t>
            </a:r>
            <a:endParaRPr kumimoji="0" lang="ru-RU" sz="20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________________________________________________________</a:t>
            </a:r>
            <a:endParaRPr kumimoji="0" lang="ru-RU" sz="20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lang="kk-KZ" sz="2000" b="1" i="1" dirty="0" smtClean="0">
                <a:latin typeface="Times New Roman" pitchFamily="18" charset="0"/>
                <a:ea typeface="Calibri" pitchFamily="34" charset="0"/>
                <a:cs typeface="Times New Roman" pitchFamily="18" charset="0"/>
              </a:rPr>
              <a:t>Оның киімдерінде не қадалған</a:t>
            </a: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Белгіле (</a:t>
            </a: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Wingdings 2" pitchFamily="18" charset="2"/>
              </a:rPr>
              <a:t></a:t>
            </a: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2000" b="1" i="1" u="none" strike="noStrike" cap="none" normalizeH="0" baseline="0" dirty="0" smtClean="0">
              <a:ln>
                <a:noFill/>
              </a:ln>
              <a:solidFill>
                <a:schemeClr val="tx1"/>
              </a:solidFill>
              <a:effectLst/>
              <a:latin typeface="Times New Roman" pitchFamily="18" charset="0"/>
              <a:cs typeface="Times New Roman" pitchFamily="18"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Wingdings 2" pitchFamily="18" charset="2"/>
            </a:endParaRPr>
          </a:p>
        </p:txBody>
      </p:sp>
      <p:sp>
        <p:nvSpPr>
          <p:cNvPr id="7181" name="Rectangle 13"/>
          <p:cNvSpPr>
            <a:spLocks noChangeArrowheads="1"/>
          </p:cNvSpPr>
          <p:nvPr/>
        </p:nvSpPr>
        <p:spPr bwMode="auto">
          <a:xfrm>
            <a:off x="26987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1952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
          <p:cNvGrpSpPr>
            <a:grpSpLocks/>
          </p:cNvGrpSpPr>
          <p:nvPr/>
        </p:nvGrpSpPr>
        <p:grpSpPr bwMode="auto">
          <a:xfrm>
            <a:off x="3786182" y="5500702"/>
            <a:ext cx="4143404" cy="1000132"/>
            <a:chOff x="2430" y="3886"/>
            <a:chExt cx="3030" cy="1071"/>
          </a:xfrm>
        </p:grpSpPr>
        <p:sp>
          <p:nvSpPr>
            <p:cNvPr id="21" name="AutoShape 5"/>
            <p:cNvSpPr>
              <a:spLocks noChangeArrowheads="1"/>
            </p:cNvSpPr>
            <p:nvPr/>
          </p:nvSpPr>
          <p:spPr bwMode="auto">
            <a:xfrm>
              <a:off x="2430" y="3886"/>
              <a:ext cx="2230" cy="414"/>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kk-KZ" sz="2000" b="1" i="1" dirty="0" smtClean="0">
                  <a:latin typeface="Times New Roman" pitchFamily="18" charset="0"/>
                  <a:cs typeface="Times New Roman" pitchFamily="18" charset="0"/>
                </a:rPr>
                <a:t>Ою-өрнек</a:t>
              </a:r>
              <a:endParaRPr kumimoji="0" lang="kk-KZ" sz="2000" b="1" i="1" u="none" strike="noStrike" cap="none" normalizeH="0" baseline="0" dirty="0" smtClean="0">
                <a:ln>
                  <a:noFill/>
                </a:ln>
                <a:solidFill>
                  <a:schemeClr val="tx1"/>
                </a:solidFill>
                <a:effectLst/>
                <a:latin typeface="Arial" pitchFamily="34" charset="0"/>
                <a:cs typeface="Arial" pitchFamily="34" charset="0"/>
              </a:endParaRPr>
            </a:p>
          </p:txBody>
        </p:sp>
        <p:sp>
          <p:nvSpPr>
            <p:cNvPr id="22" name="AutoShape 4"/>
            <p:cNvSpPr>
              <a:spLocks noChangeArrowheads="1"/>
            </p:cNvSpPr>
            <p:nvPr/>
          </p:nvSpPr>
          <p:spPr bwMode="auto">
            <a:xfrm>
              <a:off x="2430" y="4543"/>
              <a:ext cx="2230" cy="414"/>
            </a:xfrm>
            <a:prstGeom prst="roundRect">
              <a:avLst>
                <a:gd name="adj" fmla="val 16667"/>
              </a:avLst>
            </a:prstGeom>
            <a:solidFill>
              <a:srgbClr val="FFFFFF"/>
            </a:solidFill>
            <a:ln w="1270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cs typeface="Times New Roman" pitchFamily="18" charset="0"/>
                </a:rPr>
                <a:t>Алтын</a:t>
              </a:r>
              <a:r>
                <a:rPr kumimoji="0" lang="kk-KZ" sz="2000" b="1" i="1" u="none" strike="noStrike" cap="none" normalizeH="0" dirty="0" smtClean="0">
                  <a:ln>
                    <a:noFill/>
                  </a:ln>
                  <a:solidFill>
                    <a:schemeClr val="tx1"/>
                  </a:solidFill>
                  <a:effectLst/>
                  <a:latin typeface="Times New Roman" pitchFamily="18" charset="0"/>
                  <a:cs typeface="Times New Roman" pitchFamily="18" charset="0"/>
                </a:rPr>
                <a:t> алқа</a:t>
              </a:r>
              <a:endParaRPr kumimoji="0" lang="kk-KZ" sz="2000" b="1" i="1" u="none" strike="noStrike" cap="none" normalizeH="0" baseline="0" dirty="0" smtClean="0">
                <a:ln>
                  <a:noFill/>
                </a:ln>
                <a:solidFill>
                  <a:schemeClr val="tx1"/>
                </a:solidFill>
                <a:effectLst/>
                <a:latin typeface="Arial" pitchFamily="34" charset="0"/>
                <a:cs typeface="Arial" pitchFamily="34" charset="0"/>
              </a:endParaRPr>
            </a:p>
          </p:txBody>
        </p:sp>
        <p:sp>
          <p:nvSpPr>
            <p:cNvPr id="23" name="AutoShape 3"/>
            <p:cNvSpPr>
              <a:spLocks noChangeArrowheads="1"/>
            </p:cNvSpPr>
            <p:nvPr/>
          </p:nvSpPr>
          <p:spPr bwMode="auto">
            <a:xfrm>
              <a:off x="4930" y="3886"/>
              <a:ext cx="530" cy="414"/>
            </a:xfrm>
            <a:prstGeom prst="roundRect">
              <a:avLst>
                <a:gd name="adj" fmla="val 16667"/>
              </a:avLst>
            </a:prstGeom>
            <a:solidFill>
              <a:srgbClr val="FFFFFF"/>
            </a:solidFill>
            <a:ln w="1270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AutoShape 2"/>
            <p:cNvSpPr>
              <a:spLocks noChangeArrowheads="1"/>
            </p:cNvSpPr>
            <p:nvPr/>
          </p:nvSpPr>
          <p:spPr bwMode="auto">
            <a:xfrm>
              <a:off x="4930" y="4543"/>
              <a:ext cx="530" cy="414"/>
            </a:xfrm>
            <a:prstGeom prst="roundRect">
              <a:avLst>
                <a:gd name="adj" fmla="val 16667"/>
              </a:avLst>
            </a:prstGeom>
            <a:solidFill>
              <a:srgbClr val="FFFFFF"/>
            </a:solidFill>
            <a:ln w="1270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graphicFrame>
        <p:nvGraphicFramePr>
          <p:cNvPr id="25" name="Таблица 24"/>
          <p:cNvGraphicFramePr>
            <a:graphicFrameLocks noGrp="1"/>
          </p:cNvGraphicFramePr>
          <p:nvPr/>
        </p:nvGraphicFramePr>
        <p:xfrm>
          <a:off x="642910" y="285728"/>
          <a:ext cx="8001056" cy="1220282"/>
        </p:xfrm>
        <a:graphic>
          <a:graphicData uri="http://schemas.openxmlformats.org/drawingml/2006/table">
            <a:tbl>
              <a:tblPr/>
              <a:tblGrid>
                <a:gridCol w="8001056"/>
              </a:tblGrid>
              <a:tr h="1220282">
                <a:tc>
                  <a:txBody>
                    <a:bodyPr/>
                    <a:lstStyle/>
                    <a:p>
                      <a:pPr algn="l">
                        <a:lnSpc>
                          <a:spcPct val="115000"/>
                        </a:lnSpc>
                        <a:spcAft>
                          <a:spcPts val="1000"/>
                        </a:spcAft>
                        <a:tabLst>
                          <a:tab pos="457200" algn="l"/>
                        </a:tabLst>
                      </a:pPr>
                      <a:r>
                        <a:rPr lang="kk-KZ" sz="2800" b="1" i="1" dirty="0" smtClean="0">
                          <a:solidFill>
                            <a:srgbClr val="0070C0"/>
                          </a:solidFill>
                          <a:latin typeface="Times New Roman" pitchFamily="18" charset="0"/>
                          <a:ea typeface="Calibri"/>
                          <a:cs typeface="Times New Roman" pitchFamily="18" charset="0"/>
                        </a:rPr>
                        <a:t>2-нұсқа. Оқылым</a:t>
                      </a:r>
                      <a:endParaRPr lang="ru-RU" sz="2800" i="1" dirty="0">
                        <a:solidFill>
                          <a:srgbClr val="0070C0"/>
                        </a:solidFill>
                        <a:latin typeface="Times New Roman" pitchFamily="18" charset="0"/>
                        <a:ea typeface="Calibri"/>
                        <a:cs typeface="Times New Roman" pitchFamily="18" charset="0"/>
                      </a:endParaRPr>
                    </a:p>
                    <a:p>
                      <a:pPr marL="342900" lvl="0" indent="-342900" algn="l">
                        <a:lnSpc>
                          <a:spcPct val="115000"/>
                        </a:lnSpc>
                        <a:spcAft>
                          <a:spcPts val="0"/>
                        </a:spcAft>
                        <a:buFont typeface="+mj-lt"/>
                        <a:buAutoNum type="arabicPeriod"/>
                      </a:pPr>
                      <a:r>
                        <a:rPr lang="kk-KZ" sz="2400" b="1" i="1" dirty="0">
                          <a:solidFill>
                            <a:srgbClr val="0070C0"/>
                          </a:solidFill>
                          <a:latin typeface="Times New Roman" pitchFamily="18" charset="0"/>
                          <a:ea typeface="Calibri"/>
                          <a:cs typeface="Times New Roman" pitchFamily="18" charset="0"/>
                        </a:rPr>
                        <a:t>Мәтінді түсініп оқы. Сұрақтарға жауап бер.  </a:t>
                      </a:r>
                      <a:endParaRPr lang="ru-RU" sz="2400" i="1" dirty="0">
                        <a:solidFill>
                          <a:srgbClr val="0070C0"/>
                        </a:solidFill>
                        <a:latin typeface="Times New Roman" pitchFamily="18" charset="0"/>
                        <a:ea typeface="Calibri"/>
                        <a:cs typeface="Times New Roman" pitchFamily="18" charset="0"/>
                      </a:endParaRPr>
                    </a:p>
                  </a:txBody>
                  <a:tcPr marL="114300" marR="114300" marT="0" marB="0">
                    <a:lnL>
                      <a:noFill/>
                    </a:lnL>
                    <a:lnR>
                      <a:noFill/>
                    </a:lnR>
                    <a:lnT>
                      <a:noFill/>
                    </a:lnT>
                    <a:lnB>
                      <a:noFill/>
                    </a:lnB>
                  </a:tcPr>
                </a:tc>
              </a:tr>
            </a:tbl>
          </a:graphicData>
        </a:graphic>
      </p:graphicFrame>
    </p:spTree>
    <p:extLst>
      <p:ext uri="{BB962C8B-B14F-4D97-AF65-F5344CB8AC3E}">
        <p14:creationId xmlns="" xmlns:p14="http://schemas.microsoft.com/office/powerpoint/2010/main" val="23879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611560" y="188640"/>
            <a:ext cx="8229600" cy="1143000"/>
          </a:xfrm>
          <a:prstGeom prst="rect">
            <a:avLst/>
          </a:prstGeom>
        </p:spPr>
        <p:txBody>
          <a:bodyPr>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en-US" sz="3600" dirty="0">
              <a:solidFill>
                <a:srgbClr val="0070C0"/>
              </a:solidFill>
              <a:latin typeface="Arial Narrow" panose="020B0606020202030204" pitchFamily="34" charset="0"/>
            </a:endParaRPr>
          </a:p>
        </p:txBody>
      </p:sp>
      <p:sp>
        <p:nvSpPr>
          <p:cNvPr id="4" name="Объект 1"/>
          <p:cNvSpPr txBox="1">
            <a:spLocks/>
          </p:cNvSpPr>
          <p:nvPr/>
        </p:nvSpPr>
        <p:spPr>
          <a:xfrm>
            <a:off x="457200" y="500042"/>
            <a:ext cx="8229600" cy="5857916"/>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en-GB" sz="2800" dirty="0" smtClean="0">
              <a:latin typeface="Times New Roman" panose="02020603050405020304" pitchFamily="18" charset="0"/>
              <a:cs typeface="Times New Roman" panose="02020603050405020304" pitchFamily="18" charset="0"/>
            </a:endParaRPr>
          </a:p>
          <a:p>
            <a:endParaRPr lang="en-GB" sz="2800" dirty="0" smtClean="0">
              <a:latin typeface="Times New Roman" panose="02020603050405020304" pitchFamily="18" charset="0"/>
              <a:cs typeface="Times New Roman" panose="02020603050405020304" pitchFamily="18" charset="0"/>
            </a:endParaRPr>
          </a:p>
          <a:p>
            <a:endParaRPr lang="ru-RU" dirty="0"/>
          </a:p>
        </p:txBody>
      </p:sp>
      <p:graphicFrame>
        <p:nvGraphicFramePr>
          <p:cNvPr id="5" name="Таблица 4"/>
          <p:cNvGraphicFramePr>
            <a:graphicFrameLocks noGrp="1"/>
          </p:cNvGraphicFramePr>
          <p:nvPr/>
        </p:nvGraphicFramePr>
        <p:xfrm>
          <a:off x="1524000" y="3323844"/>
          <a:ext cx="6096000" cy="210312"/>
        </p:xfrm>
        <a:graphic>
          <a:graphicData uri="http://schemas.openxmlformats.org/drawingml/2006/table">
            <a:tbl>
              <a:tblPr/>
              <a:tblGrid>
                <a:gridCol w="6096000"/>
              </a:tblGrid>
              <a:tr h="0">
                <a:tc>
                  <a:txBody>
                    <a:bodyPr/>
                    <a:lstStyle/>
                    <a:p>
                      <a:pPr algn="l">
                        <a:lnSpc>
                          <a:spcPct val="115000"/>
                        </a:lnSpc>
                        <a:spcAft>
                          <a:spcPts val="0"/>
                        </a:spcAft>
                      </a:pPr>
                      <a:endParaRPr lang="kk-KZ" sz="1200" dirty="0">
                        <a:latin typeface="Times New Roman"/>
                        <a:ea typeface="Calibri"/>
                        <a:cs typeface="Times New Roman"/>
                      </a:endParaRPr>
                    </a:p>
                  </a:txBody>
                  <a:tcPr marL="114300" marR="114300" marT="0" marB="0">
                    <a:lnL>
                      <a:noFill/>
                    </a:lnL>
                    <a:lnR>
                      <a:noFill/>
                    </a:lnR>
                    <a:lnT>
                      <a:noFill/>
                    </a:lnT>
                    <a:lnB>
                      <a:noFill/>
                    </a:lnB>
                  </a:tcPr>
                </a:tc>
              </a:tr>
            </a:tbl>
          </a:graphicData>
        </a:graphic>
      </p:graphicFrame>
      <p:sp>
        <p:nvSpPr>
          <p:cNvPr id="6150" name="Rectangle 6"/>
          <p:cNvSpPr>
            <a:spLocks noChangeArrowheads="1"/>
          </p:cNvSpPr>
          <p:nvPr/>
        </p:nvSpPr>
        <p:spPr bwMode="auto">
          <a:xfrm>
            <a:off x="357158" y="0"/>
            <a:ext cx="850112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19525" algn="l"/>
              </a:tabLst>
            </a:pPr>
            <a:endParaRPr kumimoji="0" lang="kk-KZ"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819525" algn="l"/>
              </a:tabLst>
            </a:pPr>
            <a:endParaRPr lang="kk-KZ" sz="1200"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819525" algn="l"/>
              </a:tabLst>
            </a:pPr>
            <a:r>
              <a:rPr kumimoji="0" lang="kk-KZ"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Мәтіннің мазмұнына сәйкес келетін мақалды белгіле (</a:t>
            </a:r>
            <a:r>
              <a:rPr kumimoji="0" lang="kk-KZ"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Wingdings 2" pitchFamily="18" charset="2"/>
              </a:rPr>
              <a:t></a:t>
            </a:r>
            <a:r>
              <a:rPr kumimoji="0" lang="kk-KZ"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2400" b="1" i="1" u="none" strike="noStrike" cap="none" normalizeH="0" baseline="0" dirty="0" smtClean="0">
              <a:ln>
                <a:noFill/>
              </a:ln>
              <a:solidFill>
                <a:schemeClr val="tx1"/>
              </a:solidFill>
              <a:effectLst/>
              <a:latin typeface="Times New Roman" pitchFamily="18" charset="0"/>
              <a:cs typeface="Times New Roman" pitchFamily="18"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endParaRPr kumimoji="0" lang="ru-RU"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Wingdings 2" pitchFamily="18" charset="2"/>
            </a:endParaRPr>
          </a:p>
        </p:txBody>
      </p:sp>
      <p:sp>
        <p:nvSpPr>
          <p:cNvPr id="6155" name="Rectangle 11"/>
          <p:cNvSpPr>
            <a:spLocks noChangeArrowheads="1"/>
          </p:cNvSpPr>
          <p:nvPr/>
        </p:nvSpPr>
        <p:spPr bwMode="auto">
          <a:xfrm>
            <a:off x="357158" y="457200"/>
            <a:ext cx="8429685"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19525" algn="l"/>
              </a:tabLst>
            </a:pPr>
            <a:r>
              <a:rPr kumimoji="0" lang="ru-RU" sz="800" b="0" i="0" u="none" strike="noStrike" cap="none" normalizeH="0" baseline="0" dirty="0" smtClean="0">
                <a:ln>
                  <a:noFill/>
                </a:ln>
                <a:solidFill>
                  <a:schemeClr val="tx1"/>
                </a:solidFill>
                <a:effectLst/>
                <a:latin typeface="Arial" pitchFamily="34" charset="0"/>
                <a:cs typeface="Arial" pitchFamily="34" charset="0"/>
              </a:rPr>
              <a:t/>
            </a:r>
            <a:br>
              <a:rPr kumimoji="0" lang="ru-RU" sz="800" b="0" i="0" u="none" strike="noStrike" cap="none" normalizeH="0" baseline="0" dirty="0" smtClean="0">
                <a:ln>
                  <a:noFill/>
                </a:ln>
                <a:solidFill>
                  <a:schemeClr val="tx1"/>
                </a:solidFill>
                <a:effectLst/>
                <a:latin typeface="Arial" pitchFamily="34"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endParaRPr kumimoji="0" lang="kk-KZ"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19525" algn="l"/>
              </a:tabLst>
            </a:pPr>
            <a:endParaRPr kumimoji="0" lang="ru-RU" sz="2400" b="1" i="1"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3" name="Group 1"/>
          <p:cNvGrpSpPr>
            <a:grpSpLocks/>
          </p:cNvGrpSpPr>
          <p:nvPr/>
        </p:nvGrpSpPr>
        <p:grpSpPr bwMode="auto">
          <a:xfrm>
            <a:off x="599921" y="1071546"/>
            <a:ext cx="6829599" cy="2285758"/>
            <a:chOff x="2424" y="5911"/>
            <a:chExt cx="6053" cy="1527"/>
          </a:xfrm>
        </p:grpSpPr>
        <p:sp>
          <p:nvSpPr>
            <p:cNvPr id="13" name="AutoShape 5"/>
            <p:cNvSpPr>
              <a:spLocks noChangeArrowheads="1"/>
            </p:cNvSpPr>
            <p:nvPr/>
          </p:nvSpPr>
          <p:spPr bwMode="auto">
            <a:xfrm>
              <a:off x="2424" y="5911"/>
              <a:ext cx="3622" cy="620"/>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kk-KZ" sz="2400" b="1" i="1" u="none" strike="noStrike" cap="none" normalizeH="0" baseline="0" dirty="0" smtClean="0">
                  <a:ln>
                    <a:noFill/>
                  </a:ln>
                  <a:solidFill>
                    <a:srgbClr val="000000"/>
                  </a:solidFill>
                  <a:effectLst/>
                  <a:latin typeface="Times New Roman" pitchFamily="18" charset="0"/>
                  <a:cs typeface="Times New Roman" pitchFamily="18" charset="0"/>
                </a:rPr>
                <a:t>Ақыл</a:t>
              </a:r>
              <a:r>
                <a:rPr kumimoji="0" lang="kk-KZ" sz="2400" b="1" i="1" u="none" strike="noStrike" cap="none" normalizeH="0" dirty="0" smtClean="0">
                  <a:ln>
                    <a:noFill/>
                  </a:ln>
                  <a:solidFill>
                    <a:srgbClr val="000000"/>
                  </a:solidFill>
                  <a:effectLst/>
                  <a:latin typeface="Times New Roman" pitchFamily="18" charset="0"/>
                  <a:cs typeface="Times New Roman" pitchFamily="18" charset="0"/>
                </a:rPr>
                <a:t> ескірмейді,</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kk-KZ" sz="2400" b="1" i="1" u="none" strike="noStrike" cap="none" normalizeH="0" dirty="0" smtClean="0">
                  <a:ln>
                    <a:noFill/>
                  </a:ln>
                  <a:solidFill>
                    <a:srgbClr val="000000"/>
                  </a:solidFill>
                  <a:effectLst/>
                  <a:latin typeface="Times New Roman" pitchFamily="18" charset="0"/>
                  <a:cs typeface="Times New Roman" pitchFamily="18" charset="0"/>
                </a:rPr>
                <a:t>Алтын шірімейді.</a:t>
              </a:r>
              <a:endParaRPr kumimoji="0" lang="kk-KZ" sz="24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kk-KZ" sz="2000" b="1" i="1"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4"/>
            <p:cNvSpPr>
              <a:spLocks noChangeArrowheads="1"/>
            </p:cNvSpPr>
            <p:nvPr/>
          </p:nvSpPr>
          <p:spPr bwMode="auto">
            <a:xfrm>
              <a:off x="2461" y="6729"/>
              <a:ext cx="3561" cy="709"/>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cs typeface="Times New Roman" pitchFamily="18" charset="0"/>
                </a:rPr>
                <a:t>Арпа,</a:t>
              </a:r>
              <a:r>
                <a:rPr kumimoji="0" lang="kk-KZ" sz="2400" b="1" i="1" u="none" strike="noStrike" cap="none" normalizeH="0" dirty="0" smtClean="0">
                  <a:ln>
                    <a:noFill/>
                  </a:ln>
                  <a:solidFill>
                    <a:schemeClr val="tx1"/>
                  </a:solidFill>
                  <a:effectLst/>
                  <a:latin typeface="Times New Roman" pitchFamily="18" charset="0"/>
                  <a:cs typeface="Times New Roman" pitchFamily="18" charset="0"/>
                </a:rPr>
                <a:t> бидай –ас екен, </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1" u="none" strike="noStrike" cap="none" normalizeH="0" dirty="0" smtClean="0">
                  <a:ln>
                    <a:noFill/>
                  </a:ln>
                  <a:solidFill>
                    <a:schemeClr val="tx1"/>
                  </a:solidFill>
                  <a:effectLst/>
                  <a:latin typeface="Times New Roman" pitchFamily="18" charset="0"/>
                  <a:cs typeface="Times New Roman" pitchFamily="18" charset="0"/>
                </a:rPr>
                <a:t>Алтын, күміс- тас екен.</a:t>
              </a:r>
              <a:endParaRPr kumimoji="0" lang="kk-KZ" sz="2400" b="1" i="1" u="none" strike="noStrike" cap="none" normalizeH="0" baseline="0" dirty="0" smtClean="0">
                <a:ln>
                  <a:noFill/>
                </a:ln>
                <a:solidFill>
                  <a:schemeClr val="tx1"/>
                </a:solidFill>
                <a:effectLst/>
                <a:latin typeface="Arial" pitchFamily="34" charset="0"/>
                <a:cs typeface="Arial" pitchFamily="34" charset="0"/>
              </a:endParaRPr>
            </a:p>
          </p:txBody>
        </p:sp>
        <p:sp>
          <p:nvSpPr>
            <p:cNvPr id="15" name="AutoShape 3"/>
            <p:cNvSpPr>
              <a:spLocks noChangeArrowheads="1"/>
            </p:cNvSpPr>
            <p:nvPr/>
          </p:nvSpPr>
          <p:spPr bwMode="auto">
            <a:xfrm>
              <a:off x="7947" y="6038"/>
              <a:ext cx="530" cy="414"/>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AutoShape 2"/>
            <p:cNvSpPr>
              <a:spLocks noChangeArrowheads="1"/>
            </p:cNvSpPr>
            <p:nvPr/>
          </p:nvSpPr>
          <p:spPr bwMode="auto">
            <a:xfrm>
              <a:off x="7943" y="6800"/>
              <a:ext cx="530" cy="414"/>
            </a:xfrm>
            <a:prstGeom prst="roundRect">
              <a:avLst>
                <a:gd name="adj" fmla="val 16667"/>
              </a:avLst>
            </a:prstGeom>
            <a:solidFill>
              <a:srgbClr val="FFFFFF"/>
            </a:solidFill>
            <a:ln w="63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7" name="Прямоугольник 16"/>
          <p:cNvSpPr/>
          <p:nvPr/>
        </p:nvSpPr>
        <p:spPr>
          <a:xfrm>
            <a:off x="8001024" y="5786454"/>
            <a:ext cx="785818" cy="461665"/>
          </a:xfrm>
          <a:prstGeom prst="rect">
            <a:avLst/>
          </a:prstGeom>
        </p:spPr>
        <p:txBody>
          <a:bodyPr wrap="square">
            <a:spAutoFit/>
          </a:bodyPr>
          <a:lstStyle/>
          <a:p>
            <a:r>
              <a:rPr lang="en-US" sz="2400" dirty="0" smtClean="0">
                <a:latin typeface="Times New Roman" pitchFamily="18" charset="0"/>
                <a:cs typeface="Times New Roman" pitchFamily="18" charset="0"/>
              </a:rPr>
              <a:t>[5]</a:t>
            </a:r>
            <a:endParaRPr lang="ru-RU" sz="2400" dirty="0">
              <a:latin typeface="Times New Roman" pitchFamily="18" charset="0"/>
              <a:cs typeface="Times New Roman" pitchFamily="18" charset="0"/>
            </a:endParaRPr>
          </a:p>
        </p:txBody>
      </p:sp>
      <p:sp>
        <p:nvSpPr>
          <p:cNvPr id="18" name="Прямоугольник 17"/>
          <p:cNvSpPr/>
          <p:nvPr/>
        </p:nvSpPr>
        <p:spPr>
          <a:xfrm>
            <a:off x="428596" y="3571876"/>
            <a:ext cx="8001056" cy="1938992"/>
          </a:xfrm>
          <a:prstGeom prst="rect">
            <a:avLst/>
          </a:prstGeom>
        </p:spPr>
        <p:txBody>
          <a:bodyPr wrap="square">
            <a:spAutoFit/>
          </a:bodyPr>
          <a:lstStyle/>
          <a:p>
            <a:pPr lvl="0" eaLnBrk="0" fontAlgn="base" hangingPunct="0">
              <a:spcBef>
                <a:spcPct val="0"/>
              </a:spcBef>
              <a:spcAft>
                <a:spcPct val="0"/>
              </a:spcAft>
              <a:tabLst>
                <a:tab pos="3819525" algn="l"/>
              </a:tabLst>
            </a:pPr>
            <a:r>
              <a:rPr lang="kk-KZ" sz="2400" b="1" i="1" dirty="0" smtClean="0">
                <a:solidFill>
                  <a:srgbClr val="000000"/>
                </a:solidFill>
                <a:latin typeface="Times New Roman" pitchFamily="18" charset="0"/>
                <a:ea typeface="Calibri" pitchFamily="34" charset="0"/>
                <a:cs typeface="Times New Roman" pitchFamily="18" charset="0"/>
              </a:rPr>
              <a:t>4)   Мәтіннен дара және күрделі сан есімдерді теріп жаз. </a:t>
            </a:r>
            <a:endParaRPr lang="ru-RU" sz="2400" b="1" i="1" dirty="0" smtClean="0">
              <a:latin typeface="Times New Roman" pitchFamily="18" charset="0"/>
              <a:cs typeface="Times New Roman" pitchFamily="18" charset="0"/>
            </a:endParaRPr>
          </a:p>
          <a:p>
            <a:pPr lvl="0" eaLnBrk="0" fontAlgn="base" hangingPunct="0">
              <a:spcBef>
                <a:spcPct val="0"/>
              </a:spcBef>
              <a:spcAft>
                <a:spcPct val="0"/>
              </a:spcAft>
              <a:tabLst>
                <a:tab pos="3819525" algn="l"/>
              </a:tabLst>
            </a:pPr>
            <a:r>
              <a:rPr lang="kk-KZ" sz="2400" b="1" i="1" dirty="0" smtClean="0">
                <a:latin typeface="Times New Roman" pitchFamily="18" charset="0"/>
                <a:ea typeface="Calibri" pitchFamily="34" charset="0"/>
                <a:cs typeface="Times New Roman" pitchFamily="18" charset="0"/>
              </a:rPr>
              <a:t> </a:t>
            </a:r>
            <a:r>
              <a:rPr lang="kk-KZ" sz="2400" b="1" i="1" dirty="0" smtClean="0">
                <a:solidFill>
                  <a:srgbClr val="000000"/>
                </a:solidFill>
                <a:latin typeface="Times New Roman" pitchFamily="18" charset="0"/>
                <a:ea typeface="Calibri" pitchFamily="34" charset="0"/>
                <a:cs typeface="Times New Roman" pitchFamily="18" charset="0"/>
              </a:rPr>
              <a:t>Дара сан есім:  </a:t>
            </a:r>
          </a:p>
          <a:p>
            <a:pPr lvl="0" eaLnBrk="0" fontAlgn="base" hangingPunct="0">
              <a:spcBef>
                <a:spcPct val="0"/>
              </a:spcBef>
              <a:spcAft>
                <a:spcPct val="0"/>
              </a:spcAft>
              <a:tabLst>
                <a:tab pos="3819525" algn="l"/>
              </a:tabLst>
            </a:pPr>
            <a:r>
              <a:rPr lang="kk-KZ" sz="2400" b="1" i="1" dirty="0" smtClean="0">
                <a:solidFill>
                  <a:srgbClr val="000000"/>
                </a:solidFill>
                <a:latin typeface="Times New Roman" pitchFamily="18" charset="0"/>
                <a:ea typeface="Calibri" pitchFamily="34" charset="0"/>
                <a:cs typeface="Times New Roman" pitchFamily="18" charset="0"/>
              </a:rPr>
              <a:t>   _________________________________________________</a:t>
            </a:r>
            <a:endParaRPr lang="ru-RU" sz="2400" b="1" i="1" dirty="0" smtClean="0">
              <a:latin typeface="Times New Roman" pitchFamily="18" charset="0"/>
              <a:cs typeface="Times New Roman" pitchFamily="18" charset="0"/>
            </a:endParaRPr>
          </a:p>
          <a:p>
            <a:pPr lvl="0" eaLnBrk="0" fontAlgn="base" hangingPunct="0">
              <a:spcBef>
                <a:spcPct val="0"/>
              </a:spcBef>
              <a:spcAft>
                <a:spcPct val="0"/>
              </a:spcAft>
              <a:tabLst>
                <a:tab pos="3819525" algn="l"/>
              </a:tabLst>
            </a:pPr>
            <a:r>
              <a:rPr lang="kk-KZ" sz="2400" b="1" i="1" dirty="0" smtClean="0">
                <a:solidFill>
                  <a:srgbClr val="000000"/>
                </a:solidFill>
                <a:latin typeface="Times New Roman" pitchFamily="18" charset="0"/>
                <a:ea typeface="Calibri" pitchFamily="34" charset="0"/>
                <a:cs typeface="Times New Roman" pitchFamily="18" charset="0"/>
              </a:rPr>
              <a:t>Күрделі сан есім: </a:t>
            </a:r>
          </a:p>
          <a:p>
            <a:pPr lvl="0" eaLnBrk="0" fontAlgn="base" hangingPunct="0">
              <a:spcBef>
                <a:spcPct val="0"/>
              </a:spcBef>
              <a:spcAft>
                <a:spcPct val="0"/>
              </a:spcAft>
              <a:tabLst>
                <a:tab pos="3819525" algn="l"/>
              </a:tabLst>
            </a:pPr>
            <a:r>
              <a:rPr lang="kk-KZ" sz="2400" b="1" i="1" dirty="0" smtClean="0">
                <a:solidFill>
                  <a:srgbClr val="000000"/>
                </a:solidFill>
                <a:latin typeface="Times New Roman" pitchFamily="18" charset="0"/>
                <a:ea typeface="Calibri" pitchFamily="34" charset="0"/>
                <a:cs typeface="Times New Roman" pitchFamily="18" charset="0"/>
              </a:rPr>
              <a:t>________________________________________________</a:t>
            </a:r>
            <a:endParaRPr lang="ru-RU" sz="2400" b="1" i="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17157309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Открытая">
  <a:themeElements>
    <a:clrScheme name="Составная">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2350</TotalTime>
  <Words>952</Words>
  <Application>Microsoft Office PowerPoint</Application>
  <PresentationFormat>Экран (4:3)</PresentationFormat>
  <Paragraphs>225</Paragraphs>
  <Slides>12</Slides>
  <Notes>2</Notes>
  <HiddenSlides>0</HiddenSlides>
  <MMClips>0</MMClips>
  <ScaleCrop>false</ScaleCrop>
  <HeadingPairs>
    <vt:vector size="4" baseType="variant">
      <vt:variant>
        <vt:lpstr>Тема</vt:lpstr>
      </vt:variant>
      <vt:variant>
        <vt:i4>2</vt:i4>
      </vt:variant>
      <vt:variant>
        <vt:lpstr>Заголовки слайдов</vt:lpstr>
      </vt:variant>
      <vt:variant>
        <vt:i4>12</vt:i4>
      </vt:variant>
    </vt:vector>
  </HeadingPairs>
  <TitlesOfParts>
    <vt:vector size="14" baseType="lpstr">
      <vt:lpstr>HDOfficeLightV0</vt:lpstr>
      <vt:lpstr>Открытая</vt:lpstr>
      <vt:lpstr>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Балл қою кестесі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128</cp:revision>
  <cp:lastPrinted>2016-01-21T05:35:44Z</cp:lastPrinted>
  <dcterms:created xsi:type="dcterms:W3CDTF">2016-01-18T04:24:37Z</dcterms:created>
  <dcterms:modified xsi:type="dcterms:W3CDTF">2020-03-31T10:18:05Z</dcterms:modified>
</cp:coreProperties>
</file>