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88" r:id="rId3"/>
    <p:sldId id="265" r:id="rId4"/>
    <p:sldId id="308" r:id="rId5"/>
    <p:sldId id="287" r:id="rId6"/>
    <p:sldId id="280" r:id="rId7"/>
    <p:sldId id="298" r:id="rId8"/>
    <p:sldId id="272" r:id="rId9"/>
    <p:sldId id="299" r:id="rId10"/>
    <p:sldId id="283" r:id="rId11"/>
    <p:sldId id="300" r:id="rId12"/>
    <p:sldId id="301" r:id="rId13"/>
    <p:sldId id="307" r:id="rId14"/>
    <p:sldId id="302" r:id="rId15"/>
    <p:sldId id="304" r:id="rId16"/>
    <p:sldId id="305" r:id="rId17"/>
    <p:sldId id="27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3399"/>
    <a:srgbClr val="FFFF99"/>
    <a:srgbClr val="00FFCC"/>
    <a:srgbClr val="99FF66"/>
    <a:srgbClr val="FF99FF"/>
    <a:srgbClr val="66FF99"/>
    <a:srgbClr val="FF66FF"/>
    <a:srgbClr val="6CA5D8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1897" autoAdjust="0"/>
  </p:normalViewPr>
  <p:slideViewPr>
    <p:cSldViewPr>
      <p:cViewPr varScale="1">
        <p:scale>
          <a:sx n="68" d="100"/>
          <a:sy n="68" d="100"/>
        </p:scale>
        <p:origin x="11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AutoShape 34"/>
          <p:cNvSpPr>
            <a:spLocks noChangeArrowheads="1"/>
          </p:cNvSpPr>
          <p:nvPr/>
        </p:nvSpPr>
        <p:spPr bwMode="gray">
          <a:xfrm flipH="1">
            <a:off x="684213" y="4494213"/>
            <a:ext cx="647700" cy="444500"/>
          </a:xfrm>
          <a:prstGeom prst="homePlate">
            <a:avLst>
              <a:gd name="adj" fmla="val 36429"/>
            </a:avLst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0" name="AutoShape 38"/>
          <p:cNvSpPr>
            <a:spLocks noChangeArrowheads="1"/>
          </p:cNvSpPr>
          <p:nvPr/>
        </p:nvSpPr>
        <p:spPr bwMode="gray">
          <a:xfrm flipH="1">
            <a:off x="914400" y="4495800"/>
            <a:ext cx="647700" cy="449263"/>
          </a:xfrm>
          <a:prstGeom prst="homePlate">
            <a:avLst>
              <a:gd name="adj" fmla="val 36042"/>
            </a:avLst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20" name="Group 48"/>
          <p:cNvGrpSpPr>
            <a:grpSpLocks/>
          </p:cNvGrpSpPr>
          <p:nvPr/>
        </p:nvGrpSpPr>
        <p:grpSpPr bwMode="auto">
          <a:xfrm>
            <a:off x="1204913" y="4495800"/>
            <a:ext cx="7939087" cy="471488"/>
            <a:chOff x="759" y="2832"/>
            <a:chExt cx="5001" cy="297"/>
          </a:xfrm>
        </p:grpSpPr>
        <p:sp>
          <p:nvSpPr>
            <p:cNvPr id="3114" name="Rectangle 42"/>
            <p:cNvSpPr>
              <a:spLocks noChangeArrowheads="1"/>
            </p:cNvSpPr>
            <p:nvPr userDrawn="1"/>
          </p:nvSpPr>
          <p:spPr bwMode="gray">
            <a:xfrm>
              <a:off x="953" y="2832"/>
              <a:ext cx="4807" cy="297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" name="AutoShape 44"/>
            <p:cNvSpPr>
              <a:spLocks noChangeArrowheads="1"/>
            </p:cNvSpPr>
            <p:nvPr userDrawn="1"/>
          </p:nvSpPr>
          <p:spPr bwMode="gray">
            <a:xfrm flipH="1">
              <a:off x="759" y="2832"/>
              <a:ext cx="393" cy="288"/>
            </a:xfrm>
            <a:prstGeom prst="homePlate">
              <a:avLst>
                <a:gd name="adj" fmla="val 34115"/>
              </a:avLst>
            </a:prstGeom>
            <a:solidFill>
              <a:srgbClr val="00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685800" y="3033713"/>
            <a:ext cx="7239000" cy="1371600"/>
          </a:xfrm>
          <a:effectLst>
            <a:outerShdw dist="28398" dir="1593903" algn="ctr" rotWithShape="0">
              <a:schemeClr val="bg1"/>
            </a:outerShdw>
          </a:effectLst>
        </p:spPr>
        <p:txBody>
          <a:bodyPr/>
          <a:lstStyle>
            <a:lvl1pPr algn="l">
              <a:defRPr sz="4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  <a:endParaRPr lang="en-US" alt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53200"/>
            <a:ext cx="2133600" cy="168275"/>
          </a:xfrm>
        </p:spPr>
        <p:txBody>
          <a:bodyPr/>
          <a:lstStyle>
            <a:lvl1pPr>
              <a:defRPr sz="1400">
                <a:effectLst/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553200"/>
            <a:ext cx="2895600" cy="168275"/>
          </a:xfrm>
        </p:spPr>
        <p:txBody>
          <a:bodyPr/>
          <a:lstStyle>
            <a:lvl1pPr algn="ctr">
              <a:defRPr sz="1400">
                <a:effectLst/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553200"/>
            <a:ext cx="2133600" cy="168275"/>
          </a:xfrm>
        </p:spPr>
        <p:txBody>
          <a:bodyPr/>
          <a:lstStyle>
            <a:lvl1pPr algn="r">
              <a:defRPr sz="1400">
                <a:effectLst/>
              </a:defRPr>
            </a:lvl1pPr>
          </a:lstStyle>
          <a:p>
            <a:fld id="{C34182E3-FB37-4653-9987-94F542882B0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black">
          <a:xfrm>
            <a:off x="7302500" y="304800"/>
            <a:ext cx="1460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solidFill>
                  <a:schemeClr val="bg1"/>
                </a:solidFill>
                <a:latin typeface="Verdana" panose="020B0604030504040204" pitchFamily="34" charset="0"/>
              </a:rPr>
              <a:t>LOGO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600200" y="4505325"/>
            <a:ext cx="7543800" cy="3810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  <a:endParaRPr lang="en-US" alt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www.thmemgallery.com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F6D51-8594-4553-8161-9436F84E7D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13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202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202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www.thmemgallery.com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80E7F-35A0-4C67-8EEC-08D4DB2BEA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107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467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524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www.thmemgallery.com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862638" y="64611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048000" y="6483350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EBCA8500-BB8F-4392-827A-F1DF58B571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73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www.thmemgallery.com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F4123-9F47-49C5-BFC7-1378753B25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50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www.thmemgallery.com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9FDB1-D4E7-4B95-8E60-2F6E364D44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777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www.thmemgallery.com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22545-1BD4-41FD-9339-2380A5041A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433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www.thmemgallery.com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0E0A4-3AF9-4C4A-BDF0-76F88DF33E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11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www.thmemgallery.com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CDB00-15DD-4E57-A9EB-DEA08EC5B1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66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www.thmemgallery.com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75CFA-D745-46B6-B3B7-DF3A44925D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073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www.thmemgallery.com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1B14C-0198-46E7-99DC-526396AF19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67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www.thmemgallery.com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46F58-35A9-40DD-9BBF-1315D03D23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09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Line 30"/>
          <p:cNvSpPr>
            <a:spLocks noChangeShapeType="1"/>
          </p:cNvSpPr>
          <p:nvPr/>
        </p:nvSpPr>
        <p:spPr bwMode="auto">
          <a:xfrm>
            <a:off x="250825" y="650875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gray">
          <a:xfrm>
            <a:off x="8859838" y="0"/>
            <a:ext cx="284162" cy="6884988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4" name="AutoShape 40"/>
          <p:cNvSpPr>
            <a:spLocks noChangeArrowheads="1"/>
          </p:cNvSpPr>
          <p:nvPr/>
        </p:nvSpPr>
        <p:spPr bwMode="gray">
          <a:xfrm rot="10800000" flipH="1">
            <a:off x="8353425" y="0"/>
            <a:ext cx="685800" cy="755650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rgbClr val="000066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" name="AutoShape 41"/>
          <p:cNvSpPr>
            <a:spLocks noChangeArrowheads="1"/>
          </p:cNvSpPr>
          <p:nvPr/>
        </p:nvSpPr>
        <p:spPr bwMode="gray">
          <a:xfrm rot="10800000" flipH="1">
            <a:off x="7896225" y="0"/>
            <a:ext cx="685800" cy="755650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rgbClr val="000066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611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US" altLang="en-US"/>
              <a:t>www.thmemgallery.com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2638" y="646112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US" altLang="en-US"/>
              <a:t>Company Logo</a:t>
            </a: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ltGray">
          <a:xfrm>
            <a:off x="8859838" y="0"/>
            <a:ext cx="284162" cy="6884988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7" name="AutoShape 33"/>
          <p:cNvSpPr>
            <a:spLocks noChangeArrowheads="1"/>
          </p:cNvSpPr>
          <p:nvPr/>
        </p:nvSpPr>
        <p:spPr bwMode="ltGray">
          <a:xfrm rot="10800000" flipH="1">
            <a:off x="8353425" y="0"/>
            <a:ext cx="685800" cy="755650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rgbClr val="000066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AutoShape 31"/>
          <p:cNvSpPr>
            <a:spLocks noChangeArrowheads="1"/>
          </p:cNvSpPr>
          <p:nvPr/>
        </p:nvSpPr>
        <p:spPr bwMode="ltGray">
          <a:xfrm rot="10800000" flipH="1">
            <a:off x="7896225" y="0"/>
            <a:ext cx="685800" cy="755650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rgbClr val="000066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7" name="AutoShape 43"/>
          <p:cNvSpPr>
            <a:spLocks noChangeArrowheads="1"/>
          </p:cNvSpPr>
          <p:nvPr/>
        </p:nvSpPr>
        <p:spPr bwMode="gray">
          <a:xfrm rot="10800000" flipH="1">
            <a:off x="7604125" y="0"/>
            <a:ext cx="549275" cy="755650"/>
          </a:xfrm>
          <a:prstGeom prst="homePlate">
            <a:avLst>
              <a:gd name="adj" fmla="val 25000"/>
            </a:avLst>
          </a:prstGeom>
          <a:solidFill>
            <a:srgbClr val="6CA5D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gray">
          <a:xfrm>
            <a:off x="3886200" y="0"/>
            <a:ext cx="3825875" cy="758825"/>
          </a:xfrm>
          <a:prstGeom prst="rect">
            <a:avLst/>
          </a:prstGeom>
          <a:gradFill rotWithShape="1">
            <a:gsLst>
              <a:gs pos="0">
                <a:srgbClr val="6CA5D8">
                  <a:gamma/>
                  <a:tint val="0"/>
                  <a:invGamma/>
                </a:srgbClr>
              </a:gs>
              <a:gs pos="100000">
                <a:srgbClr val="6CA5D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8" name="AutoShape 34"/>
          <p:cNvSpPr>
            <a:spLocks noChangeArrowheads="1"/>
          </p:cNvSpPr>
          <p:nvPr/>
        </p:nvSpPr>
        <p:spPr bwMode="gray">
          <a:xfrm rot="10800000" flipH="1">
            <a:off x="7477125" y="0"/>
            <a:ext cx="676275" cy="752475"/>
          </a:xfrm>
          <a:prstGeom prst="homePlate">
            <a:avLst>
              <a:gd name="adj" fmla="val 25000"/>
            </a:avLst>
          </a:prstGeom>
          <a:solidFill>
            <a:srgbClr val="6CA5D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52" name="Object 28"/>
          <p:cNvGraphicFramePr>
            <a:graphicFrameLocks noChangeAspect="1"/>
          </p:cNvGraphicFramePr>
          <p:nvPr/>
        </p:nvGraphicFramePr>
        <p:xfrm>
          <a:off x="0" y="11113"/>
          <a:ext cx="3910013" cy="375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Image" r:id="rId15" imgW="5320635" imgH="5168254" progId="Photoshop.Image.6">
                  <p:embed/>
                </p:oleObj>
              </mc:Choice>
              <mc:Fallback>
                <p:oleObj name="Image" r:id="rId15" imgW="5320635" imgH="5168254" progId="Photoshop.Image.6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2345" t="23158"/>
                      <a:stretch>
                        <a:fillRect/>
                      </a:stretch>
                    </p:blipFill>
                    <p:spPr bwMode="ltGray">
                      <a:xfrm>
                        <a:off x="0" y="11113"/>
                        <a:ext cx="3910013" cy="3757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22238"/>
            <a:ext cx="7467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0" y="6483350"/>
            <a:ext cx="21336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A9087683-45A5-4201-8F3B-2E782A19CC2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z4-LkCEHCU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75656" y="1399523"/>
            <a:ext cx="74307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Алматы қаласы Білім </a:t>
            </a:r>
            <a:r>
              <a:rPr lang="ru-RU" sz="2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басқармасы</a:t>
            </a:r>
            <a:r>
              <a:rPr lang="ru-RU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МКҚК «Алматы </a:t>
            </a:r>
            <a:r>
              <a:rPr lang="ru-RU" sz="2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</a:t>
            </a:r>
            <a:r>
              <a:rPr lang="en-GB" sz="2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en-GB" sz="2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флористика </a:t>
            </a:r>
            <a:r>
              <a:rPr lang="ru-RU" sz="26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колледжі</a:t>
            </a:r>
            <a:r>
              <a:rPr lang="ru-RU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26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399523"/>
            <a:ext cx="1237595" cy="126807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944978" y="4198593"/>
            <a:ext cx="72540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auto">
              <a:spcBef>
                <a:spcPts val="0"/>
              </a:spcBef>
              <a:spcAft>
                <a:spcPts val="0"/>
              </a:spcAft>
            </a:pPr>
            <a:r>
              <a:rPr lang="kk-KZ" sz="2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Оспангалиева Гүлгерім </a:t>
            </a:r>
          </a:p>
          <a:p>
            <a:pPr lvl="0" algn="r" fontAlgn="auto">
              <a:spcBef>
                <a:spcPts val="0"/>
              </a:spcBef>
              <a:spcAft>
                <a:spcPts val="0"/>
              </a:spcAft>
            </a:pPr>
            <a:r>
              <a:rPr lang="kk-KZ" sz="2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Төленқызы</a:t>
            </a:r>
            <a:endParaRPr lang="en-US" sz="28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 fontAlgn="auto">
              <a:spcBef>
                <a:spcPts val="0"/>
              </a:spcBef>
              <a:spcAft>
                <a:spcPts val="0"/>
              </a:spcAft>
            </a:pPr>
            <a:r>
              <a:rPr lang="kk-KZ" sz="2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Ағылшын тілі </a:t>
            </a:r>
          </a:p>
          <a:p>
            <a:pPr lvl="0" algn="r" fontAlgn="auto">
              <a:spcBef>
                <a:spcPts val="0"/>
              </a:spcBef>
              <a:spcAft>
                <a:spcPts val="0"/>
              </a:spcAft>
            </a:pPr>
            <a:r>
              <a:rPr lang="en-GB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kk-KZ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-курс </a:t>
            </a:r>
            <a:endParaRPr lang="kk-KZ" sz="28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71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9" name="Group 3"/>
          <p:cNvGrpSpPr>
            <a:grpSpLocks/>
          </p:cNvGrpSpPr>
          <p:nvPr/>
        </p:nvGrpSpPr>
        <p:grpSpPr bwMode="auto">
          <a:xfrm>
            <a:off x="1219200" y="1179513"/>
            <a:ext cx="2170113" cy="4687888"/>
            <a:chOff x="720" y="885"/>
            <a:chExt cx="1367" cy="2953"/>
          </a:xfrm>
        </p:grpSpPr>
        <p:sp>
          <p:nvSpPr>
            <p:cNvPr id="96260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1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2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3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4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5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6266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8" y="582"/>
              <a:chExt cx="668" cy="668"/>
            </a:xfrm>
          </p:grpSpPr>
          <p:sp>
            <p:nvSpPr>
              <p:cNvPr id="96267" name="Oval 11"/>
              <p:cNvSpPr>
                <a:spLocks noChangeArrowheads="1"/>
              </p:cNvSpPr>
              <p:nvPr/>
            </p:nvSpPr>
            <p:spPr bwMode="gray">
              <a:xfrm>
                <a:off x="1288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6268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96269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96270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96271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96272" name="Text Box 16"/>
            <p:cNvSpPr txBox="1">
              <a:spLocks noChangeArrowheads="1"/>
            </p:cNvSpPr>
            <p:nvPr/>
          </p:nvSpPr>
          <p:spPr bwMode="gray">
            <a:xfrm>
              <a:off x="1007" y="885"/>
              <a:ext cx="678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40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Will</a:t>
              </a:r>
              <a:endPara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6274" name="Group 18"/>
          <p:cNvGrpSpPr>
            <a:grpSpLocks/>
          </p:cNvGrpSpPr>
          <p:nvPr/>
        </p:nvGrpSpPr>
        <p:grpSpPr bwMode="auto">
          <a:xfrm>
            <a:off x="3581400" y="1190626"/>
            <a:ext cx="2166938" cy="4676776"/>
            <a:chOff x="2208" y="892"/>
            <a:chExt cx="1365" cy="2946"/>
          </a:xfrm>
        </p:grpSpPr>
        <p:sp>
          <p:nvSpPr>
            <p:cNvPr id="96275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6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7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8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9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6280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6281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6282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6283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6284" name="Text Box 28"/>
            <p:cNvSpPr txBox="1">
              <a:spLocks noChangeArrowheads="1"/>
            </p:cNvSpPr>
            <p:nvPr/>
          </p:nvSpPr>
          <p:spPr bwMode="gray">
            <a:xfrm>
              <a:off x="2346" y="892"/>
              <a:ext cx="1086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40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Subject</a:t>
              </a:r>
              <a:endPara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285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altLang="en-US" dirty="0"/>
            </a:p>
          </p:txBody>
        </p:sp>
        <p:sp>
          <p:nvSpPr>
            <p:cNvPr id="96286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87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88" name="Group 32"/>
          <p:cNvGrpSpPr>
            <a:grpSpLocks/>
          </p:cNvGrpSpPr>
          <p:nvPr/>
        </p:nvGrpSpPr>
        <p:grpSpPr bwMode="auto">
          <a:xfrm>
            <a:off x="5937250" y="1190626"/>
            <a:ext cx="2170113" cy="4676776"/>
            <a:chOff x="3692" y="892"/>
            <a:chExt cx="1367" cy="2946"/>
          </a:xfrm>
        </p:grpSpPr>
        <p:sp>
          <p:nvSpPr>
            <p:cNvPr id="96289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90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91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92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6293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96294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6295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96296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96297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96298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96299" name="Text Box 43"/>
            <p:cNvSpPr txBox="1">
              <a:spLocks noChangeArrowheads="1"/>
            </p:cNvSpPr>
            <p:nvPr/>
          </p:nvSpPr>
          <p:spPr bwMode="gray">
            <a:xfrm>
              <a:off x="4021" y="892"/>
              <a:ext cx="655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40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V1?</a:t>
              </a:r>
              <a:endPara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301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02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729450" y="3027401"/>
            <a:ext cx="13036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endParaRPr 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33838" y="2210822"/>
            <a:ext cx="140954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lvl="0"/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</a:p>
          <a:p>
            <a:pPr lvl="0"/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</a:p>
          <a:p>
            <a:pPr lvl="0"/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</a:p>
          <a:p>
            <a:pPr lvl="0"/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</a:p>
          <a:p>
            <a:pPr lvl="0"/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73386" y="3088956"/>
            <a:ext cx="16514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ome ?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141997" y="97689"/>
            <a:ext cx="4842992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/>
            <a:r>
              <a:rPr lang="en-US" sz="6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r>
              <a:rPr lang="en-US" sz="6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71600" y="1340768"/>
            <a:ext cx="7200800" cy="48320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i="1" u="sng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4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go?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i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4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come early?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i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4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be cold?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i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4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 dance?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i="1" u="sng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4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arrive soon?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4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cook?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leave?</a:t>
            </a:r>
            <a:endParaRPr lang="en-US" sz="4400" b="0" i="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88640"/>
            <a:ext cx="4248472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6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endParaRPr lang="en-US" sz="6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35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717" y="332656"/>
            <a:ext cx="8075240" cy="714474"/>
          </a:xfrm>
        </p:spPr>
        <p:txBody>
          <a:bodyPr/>
          <a:lstStyle/>
          <a:p>
            <a:r>
              <a:rPr lang="en-GB" dirty="0" smtClean="0"/>
              <a:t>How do we use the Future Simple</a:t>
            </a:r>
            <a:endParaRPr lang="en-US" dirty="0"/>
          </a:p>
        </p:txBody>
      </p:sp>
      <p:pic>
        <p:nvPicPr>
          <p:cNvPr id="6" name="hz4-LkCEHCU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98692" y="1268760"/>
            <a:ext cx="8192910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8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xercise Colored Rainbow Word Text Suitable For Logo Design Stock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60"/>
          <a:stretch/>
        </p:blipFill>
        <p:spPr bwMode="auto">
          <a:xfrm>
            <a:off x="179512" y="1052736"/>
            <a:ext cx="8545715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68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1305342"/>
            <a:ext cx="8352928" cy="48936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the verbs into the correct </a:t>
            </a:r>
            <a:r>
              <a:rPr lang="en-US" sz="3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form. </a:t>
            </a:r>
            <a:r>
              <a:rPr lang="en-US" sz="32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 </a:t>
            </a:r>
            <a:r>
              <a:rPr lang="en-US" sz="32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32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US" sz="28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(earn)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a lot of money.</a:t>
            </a:r>
          </a:p>
          <a:p>
            <a:pPr>
              <a:buFont typeface="+mj-lt"/>
              <a:buAutoNum type="arabicPeriod"/>
            </a:pP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 </a:t>
            </a:r>
            <a:r>
              <a:rPr lang="en-US" sz="2800" dirty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(travel)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around the world.</a:t>
            </a:r>
          </a:p>
          <a:p>
            <a:pPr>
              <a:buFont typeface="+mj-lt"/>
              <a:buAutoNum type="arabicPeriod"/>
            </a:pP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 </a:t>
            </a:r>
            <a:r>
              <a:rPr lang="en-US" sz="2800" dirty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(meet)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lots of interesting people.</a:t>
            </a:r>
          </a:p>
          <a:p>
            <a:pPr>
              <a:buFont typeface="+mj-lt"/>
              <a:buAutoNum type="arabicPeriod"/>
            </a:pP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Everybody </a:t>
            </a:r>
            <a:r>
              <a:rPr lang="en-US" sz="2800" dirty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(adore)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you.</a:t>
            </a:r>
          </a:p>
          <a:p>
            <a:pPr>
              <a:buFont typeface="+mj-lt"/>
              <a:buAutoNum type="arabicPeriod"/>
            </a:pP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 </a:t>
            </a:r>
            <a:r>
              <a:rPr lang="en-US" sz="2800" dirty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(not / have)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any problems.</a:t>
            </a:r>
          </a:p>
          <a:p>
            <a:pPr>
              <a:buFont typeface="+mj-lt"/>
              <a:buAutoNum type="arabicPeriod"/>
            </a:pP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people </a:t>
            </a:r>
            <a:r>
              <a:rPr lang="en-US" sz="2800" dirty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(serve)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you.</a:t>
            </a:r>
          </a:p>
          <a:p>
            <a:pPr>
              <a:buFont typeface="+mj-lt"/>
              <a:buAutoNum type="arabicPeriod"/>
            </a:pP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 </a:t>
            </a:r>
            <a:r>
              <a:rPr lang="en-US" sz="2800" dirty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(anticipate)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your wishes.</a:t>
            </a:r>
          </a:p>
          <a:p>
            <a:pPr>
              <a:buFont typeface="+mj-lt"/>
              <a:buAutoNum type="arabicPeriod"/>
            </a:pP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 </a:t>
            </a:r>
            <a:r>
              <a:rPr lang="en-US" sz="2800" dirty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(not / be)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anything left to wish for.</a:t>
            </a:r>
          </a:p>
          <a:p>
            <a:pPr>
              <a:buFont typeface="+mj-lt"/>
              <a:buAutoNum type="arabicPeriod"/>
            </a:pP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 </a:t>
            </a:r>
            <a:r>
              <a:rPr lang="en-US" sz="2800" dirty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(be)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perfect.</a:t>
            </a:r>
          </a:p>
          <a:p>
            <a:pPr>
              <a:buFont typeface="+mj-lt"/>
              <a:buAutoNum type="arabicPeriod"/>
            </a:pP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all these things </a:t>
            </a:r>
            <a:r>
              <a:rPr lang="en-US" sz="2800" dirty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smtClean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happen / only)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if you marry me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59594" y="0"/>
            <a:ext cx="340990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6000" dirty="0" smtClean="0">
                <a:solidFill>
                  <a:srgbClr val="8971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1</a:t>
            </a:r>
            <a:endParaRPr lang="en-US" sz="6000" dirty="0">
              <a:solidFill>
                <a:srgbClr val="8971E1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2064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1305342"/>
            <a:ext cx="8352928" cy="48936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Put the verbs into the correct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form.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Use 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will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will earn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a lot of money.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 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will travel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around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world.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 </a:t>
            </a:r>
            <a:r>
              <a:rPr lang="en-US" sz="2800" dirty="0" smtClean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meet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lots of interesting people.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Everybody </a:t>
            </a:r>
            <a:r>
              <a:rPr lang="en-US" sz="2800" dirty="0" smtClean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adore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66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 </a:t>
            </a:r>
            <a:r>
              <a:rPr lang="en-US" sz="2800" dirty="0" smtClean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not have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66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problems.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Many people </a:t>
            </a:r>
            <a:r>
              <a:rPr lang="en-US" sz="2800" dirty="0" smtClean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serve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66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They </a:t>
            </a:r>
            <a:r>
              <a:rPr lang="en-US" sz="2800" dirty="0" smtClean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anticipate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66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wishes.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There </a:t>
            </a:r>
            <a:r>
              <a:rPr lang="en-US" sz="2800" dirty="0" smtClean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not be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66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anything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left to wish for.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Everything </a:t>
            </a:r>
            <a:r>
              <a:rPr lang="en-US" sz="2800" dirty="0" smtClean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6666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perfect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lvl="0">
              <a:buFont typeface="+mj-lt"/>
              <a:buAutoNum type="arabicPeriod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But all these things </a:t>
            </a:r>
            <a:r>
              <a:rPr lang="en-US" sz="2800" dirty="0" smtClean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only happen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if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 marry me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59594" y="0"/>
            <a:ext cx="340990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71E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Exercise 1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8971E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638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816476"/>
              </p:ext>
            </p:extLst>
          </p:nvPr>
        </p:nvGraphicFramePr>
        <p:xfrm>
          <a:off x="395537" y="2852936"/>
          <a:ext cx="8231558" cy="33832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736941">
                  <a:extLst>
                    <a:ext uri="{9D8B030D-6E8A-4147-A177-3AD203B41FA5}">
                      <a16:colId xmlns:a16="http://schemas.microsoft.com/office/drawing/2014/main" val="906908735"/>
                    </a:ext>
                  </a:extLst>
                </a:gridCol>
                <a:gridCol w="2156378">
                  <a:extLst>
                    <a:ext uri="{9D8B030D-6E8A-4147-A177-3AD203B41FA5}">
                      <a16:colId xmlns:a16="http://schemas.microsoft.com/office/drawing/2014/main" val="1595899105"/>
                    </a:ext>
                  </a:extLst>
                </a:gridCol>
                <a:gridCol w="3338239">
                  <a:extLst>
                    <a:ext uri="{9D8B030D-6E8A-4147-A177-3AD203B41FA5}">
                      <a16:colId xmlns:a16="http://schemas.microsoft.com/office/drawing/2014/main" val="1405626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  <a:p>
                      <a:pPr fontAlgn="base"/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 Mummy</a:t>
                      </a:r>
                    </a:p>
                    <a:p>
                      <a:pPr fontAlgn="base"/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 Dad</a:t>
                      </a:r>
                    </a:p>
                    <a:p>
                      <a:pPr fontAlgn="base"/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 Granny</a:t>
                      </a:r>
                    </a:p>
                    <a:p>
                      <a:pPr fontAlgn="base"/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 sister</a:t>
                      </a:r>
                    </a:p>
                    <a:p>
                      <a:pPr fontAlgn="base"/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 brother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/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/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fontAlgn="base"/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</a:t>
                      </a:r>
                    </a:p>
                    <a:p>
                      <a:pPr fontAlgn="base"/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/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 to the park</a:t>
                      </a:r>
                    </a:p>
                    <a:p>
                      <a:pPr fontAlgn="base"/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walk out a dog</a:t>
                      </a:r>
                    </a:p>
                    <a:p>
                      <a:pPr fontAlgn="base"/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 a book</a:t>
                      </a:r>
                    </a:p>
                    <a:p>
                      <a:pPr fontAlgn="base"/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play games</a:t>
                      </a:r>
                    </a:p>
                    <a:p>
                      <a:pPr fontAlgn="base"/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listen to music</a:t>
                      </a:r>
                    </a:p>
                    <a:p>
                      <a:pPr fontAlgn="base"/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cook dinner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20098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537" y="1160253"/>
            <a:ext cx="8231560" cy="147732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will be Sunday tomorrow. Say what you and your family will do, making use of the following table.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2496" y="24125"/>
            <a:ext cx="3496471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 smtClean="0">
                <a:solidFill>
                  <a:srgbClr val="8971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task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8971E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792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WordArt 5"/>
          <p:cNvSpPr>
            <a:spLocks noChangeArrowheads="1" noChangeShapeType="1" noTextEdit="1"/>
          </p:cNvSpPr>
          <p:nvPr/>
        </p:nvSpPr>
        <p:spPr bwMode="gray">
          <a:xfrm>
            <a:off x="827584" y="2492896"/>
            <a:ext cx="7920880" cy="172819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Thank You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36912"/>
            <a:ext cx="7239000" cy="1371600"/>
          </a:xfrm>
        </p:spPr>
        <p:txBody>
          <a:bodyPr/>
          <a:lstStyle/>
          <a:p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simple tense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34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AutoShape 3"/>
          <p:cNvSpPr>
            <a:spLocks noChangeArrowheads="1"/>
          </p:cNvSpPr>
          <p:nvPr/>
        </p:nvSpPr>
        <p:spPr bwMode="ltGray">
          <a:xfrm>
            <a:off x="1259632" y="635049"/>
            <a:ext cx="6635080" cy="5907360"/>
          </a:xfrm>
          <a:prstGeom prst="rightArrow">
            <a:avLst>
              <a:gd name="adj1" fmla="val 79306"/>
              <a:gd name="adj2" fmla="val 3239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blackWhite">
          <a:xfrm>
            <a:off x="323528" y="626170"/>
            <a:ext cx="5409768" cy="1722710"/>
          </a:xfrm>
          <a:prstGeom prst="roundRect">
            <a:avLst>
              <a:gd name="adj" fmla="val 9106"/>
            </a:avLst>
          </a:prstGeom>
          <a:solidFill>
            <a:srgbClr val="FF99FF"/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altLang="en-US" b="1" dirty="0">
              <a:solidFill>
                <a:schemeClr val="bg1"/>
              </a:solidFill>
            </a:endParaRPr>
          </a:p>
          <a:p>
            <a:pPr algn="ctr" eaLnBrk="0" hangingPunct="0"/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blackWhite">
          <a:xfrm>
            <a:off x="323528" y="2636912"/>
            <a:ext cx="5409768" cy="1741185"/>
          </a:xfrm>
          <a:prstGeom prst="roundRect">
            <a:avLst>
              <a:gd name="adj" fmla="val 9106"/>
            </a:avLst>
          </a:prstGeom>
          <a:solidFill>
            <a:srgbClr val="FFFF99"/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altLang="en-US" b="1" dirty="0">
              <a:solidFill>
                <a:schemeClr val="bg1"/>
              </a:solidFill>
            </a:endParaRPr>
          </a:p>
          <a:p>
            <a:pPr algn="ctr" eaLnBrk="0" hangingPunct="0"/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76806" name="AutoShape 6"/>
          <p:cNvSpPr>
            <a:spLocks noChangeArrowheads="1"/>
          </p:cNvSpPr>
          <p:nvPr/>
        </p:nvSpPr>
        <p:spPr bwMode="blackWhite">
          <a:xfrm>
            <a:off x="323528" y="4600971"/>
            <a:ext cx="5409767" cy="1810004"/>
          </a:xfrm>
          <a:prstGeom prst="roundRect">
            <a:avLst>
              <a:gd name="adj" fmla="val 9106"/>
            </a:avLst>
          </a:prstGeom>
          <a:solidFill>
            <a:srgbClr val="66FF99"/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altLang="en-US" b="1" smtClean="0">
              <a:solidFill>
                <a:schemeClr val="bg1"/>
              </a:solidFill>
            </a:endParaRPr>
          </a:p>
          <a:p>
            <a:pPr algn="ctr" eaLnBrk="0" hangingPunct="0"/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76807" name="AutoShape 7"/>
          <p:cNvSpPr>
            <a:spLocks noChangeArrowheads="1"/>
          </p:cNvSpPr>
          <p:nvPr/>
        </p:nvSpPr>
        <p:spPr bwMode="auto">
          <a:xfrm>
            <a:off x="5733296" y="2859804"/>
            <a:ext cx="3096344" cy="1295400"/>
          </a:xfrm>
          <a:prstGeom prst="roundRect">
            <a:avLst>
              <a:gd name="adj" fmla="val 910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ACDD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3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Learning aims</a:t>
            </a:r>
            <a:endParaRPr lang="en-US" altLang="en-US" sz="3600" b="1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8946" y="659693"/>
            <a:ext cx="537435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buFontTx/>
              <a:buAutoNum type="arabicParenR"/>
            </a:pP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eaLnBrk="0" hangingPunct="0">
              <a:buFont typeface="Arial" panose="020B0604020202020204" pitchFamily="34" charset="0"/>
              <a:buChar char="•"/>
            </a:pP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understand what the future tense is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eaLnBrk="0" hangingPunct="0">
              <a:buFont typeface="Arial" panose="020B0604020202020204" pitchFamily="34" charset="0"/>
              <a:buChar char="•"/>
            </a:pP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able to identify future tense verbs in simple sentences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3231" y="3055548"/>
            <a:ext cx="5374349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developing</a:t>
            </a:r>
            <a:endParaRPr lang="en-US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 reading, writing, listening skills.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3231" y="4862994"/>
            <a:ext cx="5360063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teaching</a:t>
            </a:r>
          </a:p>
          <a:p>
            <a:pPr marL="342900" lvl="0" indent="-3429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educate respect mother tongue and other languages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1268760"/>
            <a:ext cx="75608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54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Future simple tense is often called the “WILL Tense” because, we make the future simple with the auxiliary verb </a:t>
            </a:r>
            <a:r>
              <a:rPr lang="en-US" altLang="en-US" sz="5400" b="1" i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“WILL”</a:t>
            </a:r>
            <a:endParaRPr lang="en-US" sz="5400" b="1" i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32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AutoShape 3"/>
          <p:cNvSpPr>
            <a:spLocks noChangeArrowheads="1"/>
          </p:cNvSpPr>
          <p:nvPr/>
        </p:nvSpPr>
        <p:spPr bwMode="gray">
          <a:xfrm rot="10800000">
            <a:off x="1998109" y="1242477"/>
            <a:ext cx="4975423" cy="2113635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AutoShape 4"/>
          <p:cNvSpPr>
            <a:spLocks noChangeArrowheads="1"/>
          </p:cNvSpPr>
          <p:nvPr/>
        </p:nvSpPr>
        <p:spPr bwMode="gray">
          <a:xfrm>
            <a:off x="903170" y="1086902"/>
            <a:ext cx="7010107" cy="810677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the Future Simple tense</a:t>
            </a:r>
          </a:p>
        </p:txBody>
      </p:sp>
      <p:grpSp>
        <p:nvGrpSpPr>
          <p:cNvPr id="100358" name="Group 6"/>
          <p:cNvGrpSpPr>
            <a:grpSpLocks/>
          </p:cNvGrpSpPr>
          <p:nvPr/>
        </p:nvGrpSpPr>
        <p:grpSpPr bwMode="auto">
          <a:xfrm>
            <a:off x="800439" y="3638425"/>
            <a:ext cx="1579563" cy="2070100"/>
            <a:chOff x="576" y="2476"/>
            <a:chExt cx="995" cy="1304"/>
          </a:xfrm>
        </p:grpSpPr>
        <p:grpSp>
          <p:nvGrpSpPr>
            <p:cNvPr id="100359" name="Group 7"/>
            <p:cNvGrpSpPr>
              <a:grpSpLocks/>
            </p:cNvGrpSpPr>
            <p:nvPr/>
          </p:nvGrpSpPr>
          <p:grpSpPr bwMode="auto">
            <a:xfrm>
              <a:off x="576" y="2476"/>
              <a:ext cx="936" cy="954"/>
              <a:chOff x="624" y="1584"/>
              <a:chExt cx="1248" cy="1296"/>
            </a:xfrm>
          </p:grpSpPr>
          <p:grpSp>
            <p:nvGrpSpPr>
              <p:cNvPr id="100360" name="Group 8"/>
              <p:cNvGrpSpPr>
                <a:grpSpLocks/>
              </p:cNvGrpSpPr>
              <p:nvPr/>
            </p:nvGrpSpPr>
            <p:grpSpPr bwMode="auto">
              <a:xfrm>
                <a:off x="624" y="1584"/>
                <a:ext cx="1248" cy="1296"/>
                <a:chOff x="2016" y="1920"/>
                <a:chExt cx="1680" cy="1680"/>
              </a:xfrm>
            </p:grpSpPr>
            <p:sp>
              <p:nvSpPr>
                <p:cNvPr id="100361" name="Oval 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3529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362" name="Freeform 1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363" name="Text Box 11"/>
              <p:cNvSpPr txBox="1">
                <a:spLocks noChangeArrowheads="1"/>
              </p:cNvSpPr>
              <p:nvPr/>
            </p:nvSpPr>
            <p:spPr bwMode="gray">
              <a:xfrm>
                <a:off x="776" y="2168"/>
                <a:ext cx="933" cy="3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GB" altLang="en-US" sz="20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Subject</a:t>
                </a:r>
                <a:endParaRPr lang="en-US" altLang="en-US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00364" name="Oval 12"/>
            <p:cNvSpPr>
              <a:spLocks noChangeArrowheads="1"/>
            </p:cNvSpPr>
            <p:nvPr/>
          </p:nvSpPr>
          <p:spPr bwMode="gray">
            <a:xfrm>
              <a:off x="576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</p:grpSp>
      <p:grpSp>
        <p:nvGrpSpPr>
          <p:cNvPr id="100365" name="Group 13"/>
          <p:cNvGrpSpPr>
            <a:grpSpLocks/>
          </p:cNvGrpSpPr>
          <p:nvPr/>
        </p:nvGrpSpPr>
        <p:grpSpPr bwMode="auto">
          <a:xfrm>
            <a:off x="3736180" y="3619322"/>
            <a:ext cx="1617663" cy="2070100"/>
            <a:chOff x="1776" y="2476"/>
            <a:chExt cx="1019" cy="1304"/>
          </a:xfrm>
        </p:grpSpPr>
        <p:grpSp>
          <p:nvGrpSpPr>
            <p:cNvPr id="100366" name="Group 14"/>
            <p:cNvGrpSpPr>
              <a:grpSpLocks/>
            </p:cNvGrpSpPr>
            <p:nvPr/>
          </p:nvGrpSpPr>
          <p:grpSpPr bwMode="auto">
            <a:xfrm>
              <a:off x="1776" y="2476"/>
              <a:ext cx="960" cy="958"/>
              <a:chOff x="2016" y="1920"/>
              <a:chExt cx="1680" cy="1680"/>
            </a:xfrm>
          </p:grpSpPr>
          <p:sp>
            <p:nvSpPr>
              <p:cNvPr id="100367" name="Oval 15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sy="50000" kx="-2453608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68" name="Freeform 16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0369" name="Text Box 17"/>
            <p:cNvSpPr txBox="1">
              <a:spLocks noChangeArrowheads="1"/>
            </p:cNvSpPr>
            <p:nvPr/>
          </p:nvSpPr>
          <p:spPr bwMode="gray">
            <a:xfrm>
              <a:off x="1824" y="2936"/>
              <a:ext cx="8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altLang="en-US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will</a:t>
              </a:r>
              <a:endParaRPr lang="en-US" alt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0370" name="Oval 18"/>
            <p:cNvSpPr>
              <a:spLocks noChangeArrowheads="1"/>
            </p:cNvSpPr>
            <p:nvPr/>
          </p:nvSpPr>
          <p:spPr bwMode="gray">
            <a:xfrm>
              <a:off x="1800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</p:grpSp>
      <p:grpSp>
        <p:nvGrpSpPr>
          <p:cNvPr id="100371" name="Group 19"/>
          <p:cNvGrpSpPr>
            <a:grpSpLocks/>
          </p:cNvGrpSpPr>
          <p:nvPr/>
        </p:nvGrpSpPr>
        <p:grpSpPr bwMode="auto">
          <a:xfrm>
            <a:off x="6532563" y="3593975"/>
            <a:ext cx="1631950" cy="2114550"/>
            <a:chOff x="3072" y="2448"/>
            <a:chExt cx="1028" cy="1332"/>
          </a:xfrm>
        </p:grpSpPr>
        <p:grpSp>
          <p:nvGrpSpPr>
            <p:cNvPr id="100372" name="Group 20"/>
            <p:cNvGrpSpPr>
              <a:grpSpLocks/>
            </p:cNvGrpSpPr>
            <p:nvPr/>
          </p:nvGrpSpPr>
          <p:grpSpPr bwMode="auto">
            <a:xfrm>
              <a:off x="3072" y="2448"/>
              <a:ext cx="960" cy="958"/>
              <a:chOff x="2016" y="1920"/>
              <a:chExt cx="1680" cy="1680"/>
            </a:xfrm>
          </p:grpSpPr>
          <p:sp>
            <p:nvSpPr>
              <p:cNvPr id="100373" name="Oval 2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sy="50000" kx="-2453608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74" name="Freeform 22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0375" name="Text Box 23"/>
            <p:cNvSpPr txBox="1">
              <a:spLocks noChangeArrowheads="1"/>
            </p:cNvSpPr>
            <p:nvPr/>
          </p:nvSpPr>
          <p:spPr bwMode="gray">
            <a:xfrm>
              <a:off x="3120" y="2908"/>
              <a:ext cx="8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altLang="en-US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V1</a:t>
              </a:r>
              <a:endParaRPr lang="en-US" alt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0376" name="Oval 24"/>
            <p:cNvSpPr>
              <a:spLocks noChangeArrowheads="1"/>
            </p:cNvSpPr>
            <p:nvPr/>
          </p:nvSpPr>
          <p:spPr bwMode="gray">
            <a:xfrm>
              <a:off x="3105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5652704" y="3949433"/>
            <a:ext cx="86897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0" i="0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66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817902" y="4008087"/>
            <a:ext cx="86897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0" i="0" dirty="0" smtClean="0">
                <a:solidFill>
                  <a:srgbClr val="FF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66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2"/>
          <p:cNvSpPr>
            <a:spLocks noChangeArrowheads="1"/>
          </p:cNvSpPr>
          <p:nvPr/>
        </p:nvSpPr>
        <p:spPr bwMode="auto">
          <a:xfrm>
            <a:off x="3722688" y="3657600"/>
            <a:ext cx="1839912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1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endParaRPr lang="en-US" altLang="en-US" sz="1400" dirty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93187" name="AutoShape 3"/>
          <p:cNvSpPr>
            <a:spLocks noChangeArrowheads="1"/>
          </p:cNvSpPr>
          <p:nvPr/>
        </p:nvSpPr>
        <p:spPr bwMode="auto">
          <a:xfrm>
            <a:off x="1219200" y="3657600"/>
            <a:ext cx="1828800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31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endParaRPr lang="en-US" altLang="en-US" sz="1400" dirty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6248400" y="3657600"/>
            <a:ext cx="1752600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31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endParaRPr lang="en-US" altLang="en-US" sz="1400" dirty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93190" name="AutoShape 6"/>
          <p:cNvSpPr>
            <a:spLocks noChangeArrowheads="1"/>
          </p:cNvSpPr>
          <p:nvPr/>
        </p:nvSpPr>
        <p:spPr bwMode="gray">
          <a:xfrm>
            <a:off x="3151188" y="2452688"/>
            <a:ext cx="400050" cy="449262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AutoShape 7"/>
          <p:cNvSpPr>
            <a:spLocks noChangeArrowheads="1"/>
          </p:cNvSpPr>
          <p:nvPr/>
        </p:nvSpPr>
        <p:spPr bwMode="gray">
          <a:xfrm>
            <a:off x="5613400" y="2452688"/>
            <a:ext cx="398463" cy="449262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Oval 8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3193" name="Oval 9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solidFill>
            <a:srgbClr val="FFFF99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3194" name="Oval 10"/>
          <p:cNvSpPr>
            <a:spLocks noChangeArrowheads="1"/>
          </p:cNvSpPr>
          <p:nvPr/>
        </p:nvSpPr>
        <p:spPr bwMode="gray">
          <a:xfrm>
            <a:off x="6332538" y="1944688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3195" name="Oval 11"/>
          <p:cNvSpPr>
            <a:spLocks noChangeArrowheads="1"/>
          </p:cNvSpPr>
          <p:nvPr/>
        </p:nvSpPr>
        <p:spPr bwMode="gray">
          <a:xfrm>
            <a:off x="6357938" y="195262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3196" name="Oval 12"/>
          <p:cNvSpPr>
            <a:spLocks noChangeArrowheads="1"/>
          </p:cNvSpPr>
          <p:nvPr/>
        </p:nvSpPr>
        <p:spPr bwMode="gray">
          <a:xfrm>
            <a:off x="6411913" y="2016125"/>
            <a:ext cx="1335087" cy="1320800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3197" name="Oval 13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3198" name="Oval 14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solidFill>
            <a:srgbClr val="00FFCC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3199" name="Oval 15"/>
          <p:cNvSpPr>
            <a:spLocks noChangeArrowheads="1"/>
          </p:cNvSpPr>
          <p:nvPr/>
        </p:nvSpPr>
        <p:spPr bwMode="gray">
          <a:xfrm>
            <a:off x="1406525" y="193833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3200" name="Oval 16"/>
          <p:cNvSpPr>
            <a:spLocks noChangeArrowheads="1"/>
          </p:cNvSpPr>
          <p:nvPr/>
        </p:nvSpPr>
        <p:spPr bwMode="gray">
          <a:xfrm>
            <a:off x="1408113" y="1941513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3201" name="Oval 17"/>
          <p:cNvSpPr>
            <a:spLocks noChangeArrowheads="1"/>
          </p:cNvSpPr>
          <p:nvPr/>
        </p:nvSpPr>
        <p:spPr bwMode="gray">
          <a:xfrm>
            <a:off x="1481138" y="2012950"/>
            <a:ext cx="1333500" cy="1320800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93202" name="Group 18"/>
          <p:cNvGrpSpPr>
            <a:grpSpLocks/>
          </p:cNvGrpSpPr>
          <p:nvPr/>
        </p:nvGrpSpPr>
        <p:grpSpPr bwMode="auto">
          <a:xfrm>
            <a:off x="1501775" y="2032000"/>
            <a:ext cx="1290638" cy="1277938"/>
            <a:chOff x="4166" y="1706"/>
            <a:chExt cx="1252" cy="1252"/>
          </a:xfrm>
        </p:grpSpPr>
        <p:sp>
          <p:nvSpPr>
            <p:cNvPr id="93203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3204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3205" name="Oval 2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3206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93207" name="Oval 23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solidFill>
            <a:srgbClr val="FF99FF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3209" name="Oval 25"/>
          <p:cNvSpPr>
            <a:spLocks noChangeArrowheads="1"/>
          </p:cNvSpPr>
          <p:nvPr/>
        </p:nvSpPr>
        <p:spPr bwMode="gray">
          <a:xfrm>
            <a:off x="3870325" y="194468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3210" name="Oval 26"/>
          <p:cNvSpPr>
            <a:spLocks noChangeArrowheads="1"/>
          </p:cNvSpPr>
          <p:nvPr/>
        </p:nvSpPr>
        <p:spPr bwMode="gray">
          <a:xfrm>
            <a:off x="3871913" y="194627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3211" name="Oval 27"/>
          <p:cNvSpPr>
            <a:spLocks noChangeArrowheads="1"/>
          </p:cNvSpPr>
          <p:nvPr/>
        </p:nvSpPr>
        <p:spPr bwMode="gray">
          <a:xfrm>
            <a:off x="3943350" y="2016125"/>
            <a:ext cx="1333500" cy="1320800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93212" name="Group 28"/>
          <p:cNvGrpSpPr>
            <a:grpSpLocks/>
          </p:cNvGrpSpPr>
          <p:nvPr/>
        </p:nvGrpSpPr>
        <p:grpSpPr bwMode="auto">
          <a:xfrm>
            <a:off x="3965575" y="2032000"/>
            <a:ext cx="1290638" cy="1277938"/>
            <a:chOff x="4166" y="1706"/>
            <a:chExt cx="1252" cy="1252"/>
          </a:xfrm>
        </p:grpSpPr>
        <p:sp>
          <p:nvSpPr>
            <p:cNvPr id="93213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3214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3215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3216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93217" name="Group 33"/>
          <p:cNvGrpSpPr>
            <a:grpSpLocks/>
          </p:cNvGrpSpPr>
          <p:nvPr/>
        </p:nvGrpSpPr>
        <p:grpSpPr bwMode="auto">
          <a:xfrm>
            <a:off x="6435725" y="2032000"/>
            <a:ext cx="1292225" cy="1277938"/>
            <a:chOff x="4166" y="1706"/>
            <a:chExt cx="1252" cy="1252"/>
          </a:xfrm>
        </p:grpSpPr>
        <p:sp>
          <p:nvSpPr>
            <p:cNvPr id="93218" name="Oval 34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3219" name="Oval 35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3220" name="Oval 36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3221" name="Oval 37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93222" name="Text Box 38"/>
          <p:cNvSpPr txBox="1">
            <a:spLocks noChangeArrowheads="1"/>
          </p:cNvSpPr>
          <p:nvPr/>
        </p:nvSpPr>
        <p:spPr bwMode="gray">
          <a:xfrm>
            <a:off x="1527143" y="2432790"/>
            <a:ext cx="12811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en-US" sz="280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endParaRPr lang="en-US" altLang="en-US" sz="2800" b="1" i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223" name="Text Box 39"/>
          <p:cNvSpPr txBox="1">
            <a:spLocks noChangeArrowheads="1"/>
          </p:cNvSpPr>
          <p:nvPr/>
        </p:nvSpPr>
        <p:spPr bwMode="gray">
          <a:xfrm>
            <a:off x="3755213" y="2277800"/>
            <a:ext cx="172996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Auxiliary </a:t>
            </a:r>
          </a:p>
          <a:p>
            <a:pPr algn="ctr" eaLnBrk="0" hangingPunct="0"/>
            <a:r>
              <a:rPr lang="en-US" altLang="en-US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</a:t>
            </a:r>
            <a:endParaRPr lang="en-US" altLang="en-US" sz="28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224" name="Text Box 40"/>
          <p:cNvSpPr txBox="1">
            <a:spLocks noChangeArrowheads="1"/>
          </p:cNvSpPr>
          <p:nvPr/>
        </p:nvSpPr>
        <p:spPr bwMode="gray">
          <a:xfrm>
            <a:off x="6540522" y="2239140"/>
            <a:ext cx="109196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en-US" sz="2800" b="1" i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</a:t>
            </a:r>
          </a:p>
          <a:p>
            <a:pPr algn="ctr" eaLnBrk="0" hangingPunct="0"/>
            <a:r>
              <a:rPr lang="en-GB" altLang="en-US" sz="2800" b="1" i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</a:t>
            </a:r>
            <a:endParaRPr lang="en-US" altLang="en-US" sz="2800" b="1" i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644815" y="3521076"/>
            <a:ext cx="192199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r>
              <a:rPr lang="en-GB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</a:p>
          <a:p>
            <a:r>
              <a:rPr lang="en-GB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</a:p>
          <a:p>
            <a:r>
              <a:rPr lang="en-GB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endParaRPr lang="en-GB" sz="2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endParaRPr lang="en-US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</a:p>
          <a:p>
            <a:r>
              <a:rPr lang="en-GB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4022458" y="4412396"/>
            <a:ext cx="14401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endParaRPr lang="en-US" sz="48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337743" y="4381619"/>
            <a:ext cx="15215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22784" y="607980"/>
            <a:ext cx="4543231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form </a:t>
            </a:r>
            <a:endParaRPr lang="en-US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1340768"/>
            <a:ext cx="8064896" cy="48320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 him later </a:t>
            </a:r>
            <a:endParaRPr lang="en-US" sz="44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4400" i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4400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</a:t>
            </a:r>
            <a:endParaRPr lang="en-US" sz="4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4400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4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rain tomorrow </a:t>
            </a:r>
            <a:endParaRPr lang="en-US" sz="44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4400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the laundry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4400" i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4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help us later </a:t>
            </a:r>
            <a:endParaRPr lang="en-US" sz="4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4400" i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44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married in September </a:t>
            </a:r>
            <a:endParaRPr lang="en-US" sz="4400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4400" i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4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cook 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dinner</a:t>
            </a:r>
            <a:endParaRPr lang="en-US" sz="4400" b="0" i="0" dirty="0"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88640"/>
            <a:ext cx="4248472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6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67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6148911" y="3179454"/>
            <a:ext cx="1620837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AutoShape 4"/>
          <p:cNvSpPr>
            <a:spLocks noChangeArrowheads="1"/>
          </p:cNvSpPr>
          <p:nvPr/>
        </p:nvSpPr>
        <p:spPr bwMode="auto">
          <a:xfrm>
            <a:off x="4468020" y="3204831"/>
            <a:ext cx="1611312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762250" y="3179454"/>
            <a:ext cx="1563687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4" name="AutoShape 6"/>
          <p:cNvSpPr>
            <a:spLocks noChangeArrowheads="1"/>
          </p:cNvSpPr>
          <p:nvPr/>
        </p:nvSpPr>
        <p:spPr bwMode="auto">
          <a:xfrm>
            <a:off x="1021556" y="3161488"/>
            <a:ext cx="1620838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3975" name="Group 7"/>
          <p:cNvGrpSpPr>
            <a:grpSpLocks/>
          </p:cNvGrpSpPr>
          <p:nvPr/>
        </p:nvGrpSpPr>
        <p:grpSpPr bwMode="auto">
          <a:xfrm>
            <a:off x="1261914" y="1719982"/>
            <a:ext cx="5895975" cy="936625"/>
            <a:chOff x="624" y="1152"/>
            <a:chExt cx="4080" cy="720"/>
          </a:xfrm>
        </p:grpSpPr>
        <p:sp>
          <p:nvSpPr>
            <p:cNvPr id="83976" name="Rectangle 8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83977" name="Group 9"/>
            <p:cNvGrpSpPr>
              <a:grpSpLocks/>
            </p:cNvGrpSpPr>
            <p:nvPr/>
          </p:nvGrpSpPr>
          <p:grpSpPr bwMode="auto">
            <a:xfrm>
              <a:off x="1296" y="1296"/>
              <a:ext cx="624" cy="96"/>
              <a:chOff x="2003" y="3439"/>
              <a:chExt cx="468" cy="244"/>
            </a:xfrm>
          </p:grpSpPr>
          <p:sp>
            <p:nvSpPr>
              <p:cNvPr id="83978" name="Oval 10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79" name="Rectangle 11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0" name="Oval 12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1" name="Oval 13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3982" name="Rectangle 14"/>
            <p:cNvSpPr>
              <a:spLocks noChangeArrowheads="1"/>
            </p:cNvSpPr>
            <p:nvPr/>
          </p:nvSpPr>
          <p:spPr bwMode="gray">
            <a:xfrm rot="3419336">
              <a:off x="1776" y="1152"/>
              <a:ext cx="672" cy="67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83983" name="Group 15"/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83984" name="Oval 16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5" name="Rectangle 17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6" name="Oval 18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7" name="Oval 19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3988" name="Rectangle 20"/>
            <p:cNvSpPr>
              <a:spLocks noChangeArrowheads="1"/>
            </p:cNvSpPr>
            <p:nvPr/>
          </p:nvSpPr>
          <p:spPr bwMode="gray">
            <a:xfrm rot="3419336">
              <a:off x="2880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83989" name="Group 21"/>
            <p:cNvGrpSpPr>
              <a:grpSpLocks/>
            </p:cNvGrpSpPr>
            <p:nvPr/>
          </p:nvGrpSpPr>
          <p:grpSpPr bwMode="auto">
            <a:xfrm>
              <a:off x="3600" y="1296"/>
              <a:ext cx="816" cy="96"/>
              <a:chOff x="2003" y="3439"/>
              <a:chExt cx="468" cy="244"/>
            </a:xfrm>
          </p:grpSpPr>
          <p:sp>
            <p:nvSpPr>
              <p:cNvPr id="83990" name="Oval 22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1" name="Rectangle 23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2" name="Oval 24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3" name="Oval 25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3994" name="Rectangle 26"/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sp>
        <p:nvSpPr>
          <p:cNvPr id="83995" name="Rectangle 27"/>
          <p:cNvSpPr>
            <a:spLocks noChangeArrowheads="1"/>
          </p:cNvSpPr>
          <p:nvPr/>
        </p:nvSpPr>
        <p:spPr bwMode="gray">
          <a:xfrm>
            <a:off x="1251886" y="1944796"/>
            <a:ext cx="11769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997" name="Rectangle 29"/>
          <p:cNvSpPr>
            <a:spLocks noChangeArrowheads="1"/>
          </p:cNvSpPr>
          <p:nvPr/>
        </p:nvSpPr>
        <p:spPr bwMode="gray">
          <a:xfrm>
            <a:off x="4788222" y="1942713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998" name="Rectangle 30"/>
          <p:cNvSpPr>
            <a:spLocks noChangeArrowheads="1"/>
          </p:cNvSpPr>
          <p:nvPr/>
        </p:nvSpPr>
        <p:spPr bwMode="gray">
          <a:xfrm>
            <a:off x="6498415" y="1950031"/>
            <a:ext cx="5613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V1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001" name="Rectangle 33"/>
          <p:cNvSpPr>
            <a:spLocks noChangeArrowheads="1"/>
          </p:cNvSpPr>
          <p:nvPr/>
        </p:nvSpPr>
        <p:spPr bwMode="auto">
          <a:xfrm>
            <a:off x="4821739" y="4118103"/>
            <a:ext cx="8402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endParaRPr lang="en-US" altLang="en-US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9065" y="1965909"/>
            <a:ext cx="662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altLang="en-US" sz="2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endParaRPr lang="en-US" altLang="en-US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75674" y="3232890"/>
            <a:ext cx="125730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lvl="0"/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</a:p>
          <a:p>
            <a:pPr lvl="0"/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</a:p>
          <a:p>
            <a:pPr lvl="0"/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</a:p>
          <a:p>
            <a:pPr lvl="0"/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</a:p>
          <a:p>
            <a:pPr lvl="0"/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97429" y="4083699"/>
            <a:ext cx="11432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4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endParaRPr lang="en-US" sz="48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142516" y="4118103"/>
            <a:ext cx="15215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40520" y="252211"/>
            <a:ext cx="484139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sz="6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</a:t>
            </a:r>
            <a:r>
              <a:rPr lang="en-US" sz="6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1484784"/>
            <a:ext cx="8208912" cy="48320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400" i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not 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</a:t>
            </a:r>
            <a:endParaRPr lang="en-US" sz="44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4400" i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not </a:t>
            </a:r>
            <a:r>
              <a:rPr lang="en-US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late </a:t>
            </a:r>
            <a:endParaRPr lang="en-US" sz="44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4400" i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not </a:t>
            </a:r>
            <a:r>
              <a:rPr lang="en-US" sz="4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snow 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tomorrow</a:t>
            </a:r>
            <a:endParaRPr lang="en-US" sz="44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4400" i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not </a:t>
            </a:r>
            <a:r>
              <a:rPr lang="en-US" sz="4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the job </a:t>
            </a:r>
            <a:endParaRPr lang="en-US" sz="4400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4400" i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not </a:t>
            </a:r>
            <a:r>
              <a:rPr lang="en-US" sz="4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 the exam </a:t>
            </a:r>
            <a:endParaRPr lang="en-US" sz="4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4400" i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not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4400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not 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 </a:t>
            </a:r>
            <a:endParaRPr lang="en-US" sz="4400" b="0" i="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188640"/>
            <a:ext cx="4248472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6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">
  <a:themeElements>
    <a:clrScheme name="Красный и фиолетовый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333333"/>
        </a:dk1>
        <a:lt1>
          <a:srgbClr val="FFFFFF"/>
        </a:lt1>
        <a:dk2>
          <a:srgbClr val="003366"/>
        </a:dk2>
        <a:lt2>
          <a:srgbClr val="B2B2B2"/>
        </a:lt2>
        <a:accent1>
          <a:srgbClr val="3C96C8"/>
        </a:accent1>
        <a:accent2>
          <a:srgbClr val="E2AF52"/>
        </a:accent2>
        <a:accent3>
          <a:srgbClr val="FFFFFF"/>
        </a:accent3>
        <a:accent4>
          <a:srgbClr val="2A2A2A"/>
        </a:accent4>
        <a:accent5>
          <a:srgbClr val="AFC9E0"/>
        </a:accent5>
        <a:accent6>
          <a:srgbClr val="CD9E49"/>
        </a:accent6>
        <a:hlink>
          <a:srgbClr val="576CD5"/>
        </a:hlink>
        <a:folHlink>
          <a:srgbClr val="6EBC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000066"/>
        </a:dk2>
        <a:lt2>
          <a:srgbClr val="DDDDDD"/>
        </a:lt2>
        <a:accent1>
          <a:srgbClr val="E47F6E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EFC0BA"/>
        </a:accent5>
        <a:accent6>
          <a:srgbClr val="00B98A"/>
        </a:accent6>
        <a:hlink>
          <a:srgbClr val="7648EA"/>
        </a:hlink>
        <a:folHlink>
          <a:srgbClr val="6E96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175B5B"/>
        </a:dk2>
        <a:lt2>
          <a:srgbClr val="C0C0C0"/>
        </a:lt2>
        <a:accent1>
          <a:srgbClr val="7DB038"/>
        </a:accent1>
        <a:accent2>
          <a:srgbClr val="6CA5D8"/>
        </a:accent2>
        <a:accent3>
          <a:srgbClr val="FFFFFF"/>
        </a:accent3>
        <a:accent4>
          <a:srgbClr val="000056"/>
        </a:accent4>
        <a:accent5>
          <a:srgbClr val="BFD4AE"/>
        </a:accent5>
        <a:accent6>
          <a:srgbClr val="6195C4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557</Words>
  <Application>Microsoft Office PowerPoint</Application>
  <PresentationFormat>Экран (4:3)</PresentationFormat>
  <Paragraphs>135</Paragraphs>
  <Slides>17</Slides>
  <Notes>0</Notes>
  <HiddenSlides>0</HiddenSlides>
  <MMClips>1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Times New Roman</vt:lpstr>
      <vt:lpstr>Verdana</vt:lpstr>
      <vt:lpstr>Wingdings</vt:lpstr>
      <vt:lpstr>sample</vt:lpstr>
      <vt:lpstr>Image</vt:lpstr>
      <vt:lpstr>Презентация PowerPoint</vt:lpstr>
      <vt:lpstr>Future simple tense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How do we use the Future Simple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29</cp:revision>
  <dcterms:created xsi:type="dcterms:W3CDTF">2020-04-16T18:27:04Z</dcterms:created>
  <dcterms:modified xsi:type="dcterms:W3CDTF">2020-04-25T09:21:47Z</dcterms:modified>
</cp:coreProperties>
</file>