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notesMasterIdLst>
    <p:notesMasterId r:id="rId15"/>
  </p:notesMasterIdLst>
  <p:sldIdLst>
    <p:sldId id="303" r:id="rId3"/>
    <p:sldId id="313" r:id="rId4"/>
    <p:sldId id="295" r:id="rId5"/>
    <p:sldId id="307" r:id="rId6"/>
    <p:sldId id="312" r:id="rId7"/>
    <p:sldId id="297" r:id="rId8"/>
    <p:sldId id="304" r:id="rId9"/>
    <p:sldId id="305" r:id="rId10"/>
    <p:sldId id="306" r:id="rId11"/>
    <p:sldId id="309" r:id="rId12"/>
    <p:sldId id="308" r:id="rId13"/>
    <p:sldId id="31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FFFFFF"/>
    <a:srgbClr val="CCFF99"/>
    <a:srgbClr val="CCFFFF"/>
    <a:srgbClr val="00FFFF"/>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12" autoAdjust="0"/>
    <p:restoredTop sz="94660"/>
  </p:normalViewPr>
  <p:slideViewPr>
    <p:cSldViewPr>
      <p:cViewPr>
        <p:scale>
          <a:sx n="50" d="100"/>
          <a:sy n="50" d="100"/>
        </p:scale>
        <p:origin x="-1686" y="-3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CD9C7-3AA5-4420-B569-4AD12467A806}" type="datetimeFigureOut">
              <a:rPr lang="ru-RU" smtClean="0"/>
              <a:pPr/>
              <a:t>29.04.2020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4CE89-06FB-478B-BF84-FA6CA363C9C0}" type="slidenum">
              <a:rPr lang="ru-RU" smtClean="0"/>
              <a:pPr/>
              <a:t>‹#›</a:t>
            </a:fld>
            <a:endParaRPr lang="ru-RU"/>
          </a:p>
        </p:txBody>
      </p:sp>
    </p:spTree>
    <p:extLst>
      <p:ext uri="{BB962C8B-B14F-4D97-AF65-F5344CB8AC3E}">
        <p14:creationId xmlns:p14="http://schemas.microsoft.com/office/powerpoint/2010/main" xmlns="" val="265280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457181-EA70-4D16-987E-2A22281A9B08}"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BD805C-12AB-4EF7-AD02-24FE51298F1F}" type="slidenum">
              <a:rPr lang="ru-RU" smtClean="0"/>
              <a:pPr/>
              <a:t>‹#›</a:t>
            </a:fld>
            <a:endParaRPr lang="ru-RU"/>
          </a:p>
        </p:txBody>
      </p:sp>
    </p:spTree>
    <p:extLst>
      <p:ext uri="{BB962C8B-B14F-4D97-AF65-F5344CB8AC3E}">
        <p14:creationId xmlns:p14="http://schemas.microsoft.com/office/powerpoint/2010/main" xmlns="" val="197302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457181-EA70-4D16-987E-2A22281A9B08}"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BD805C-12AB-4EF7-AD02-24FE51298F1F}" type="slidenum">
              <a:rPr lang="ru-RU" smtClean="0"/>
              <a:pPr/>
              <a:t>‹#›</a:t>
            </a:fld>
            <a:endParaRPr lang="ru-RU"/>
          </a:p>
        </p:txBody>
      </p:sp>
    </p:spTree>
    <p:extLst>
      <p:ext uri="{BB962C8B-B14F-4D97-AF65-F5344CB8AC3E}">
        <p14:creationId xmlns:p14="http://schemas.microsoft.com/office/powerpoint/2010/main" xmlns="" val="166673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457181-EA70-4D16-987E-2A22281A9B08}"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BD805C-12AB-4EF7-AD02-24FE51298F1F}" type="slidenum">
              <a:rPr lang="ru-RU" smtClean="0"/>
              <a:pPr/>
              <a:t>‹#›</a:t>
            </a:fld>
            <a:endParaRPr lang="ru-RU"/>
          </a:p>
        </p:txBody>
      </p:sp>
    </p:spTree>
    <p:extLst>
      <p:ext uri="{BB962C8B-B14F-4D97-AF65-F5344CB8AC3E}">
        <p14:creationId xmlns:p14="http://schemas.microsoft.com/office/powerpoint/2010/main" xmlns="" val="345144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3BBA2353-A947-4224-9BC9-1CC31FB58D84}" type="datetime1">
              <a:rPr lang="ru-RU" smtClean="0">
                <a:solidFill>
                  <a:prstClr val="black">
                    <a:tint val="75000"/>
                  </a:prstClr>
                </a:solidFill>
              </a:rPr>
              <a:pPr>
                <a:defRPr/>
              </a:pPr>
              <a:t>29.04.2020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C161E967-F260-40A6-A543-F3F87208D807}"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788854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F8D1E7C3-CD00-4978-86D0-C36FF963B545}" type="datetime1">
              <a:rPr lang="ru-RU" smtClean="0">
                <a:solidFill>
                  <a:prstClr val="black">
                    <a:tint val="75000"/>
                  </a:prstClr>
                </a:solidFill>
              </a:rPr>
              <a:pPr>
                <a:defRPr/>
              </a:pPr>
              <a:t>29.04.2020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7FE19567-A5D7-40D0-8215-BA8903C3F12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704990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B8BB6BF7-CB43-4520-B323-EEE07EBCAFF1}" type="datetime1">
              <a:rPr lang="ru-RU" smtClean="0">
                <a:solidFill>
                  <a:prstClr val="black">
                    <a:tint val="75000"/>
                  </a:prstClr>
                </a:solidFill>
              </a:rPr>
              <a:pPr>
                <a:defRPr/>
              </a:pPr>
              <a:t>29.04.2020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739C36AB-07E7-40EC-95AA-12B6A4288F33}"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606538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FFB4CFFC-EA9E-407D-86AF-B6D668BCADEF}" type="datetime1">
              <a:rPr lang="ru-RU" smtClean="0">
                <a:solidFill>
                  <a:prstClr val="black">
                    <a:tint val="75000"/>
                  </a:prstClr>
                </a:solidFill>
              </a:rPr>
              <a:pPr>
                <a:defRPr/>
              </a:pPr>
              <a:t>29.04.2020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AAB39BFE-FB6A-4387-9D34-A3977C3AB0E4}"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669382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E2B1A5D6-B365-431F-BCC6-FDC98669F6C8}" type="datetime1">
              <a:rPr lang="ru-RU" smtClean="0">
                <a:solidFill>
                  <a:prstClr val="black">
                    <a:tint val="75000"/>
                  </a:prstClr>
                </a:solidFill>
              </a:rPr>
              <a:pPr>
                <a:defRPr/>
              </a:pPr>
              <a:t>29.04.2020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a:defRPr/>
            </a:pP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48DE26FF-3AD7-401B-8033-F0C1A74D1C6B}"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625503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418059E2-0F67-41D1-BCC3-1168DC59BE4A}" type="datetime1">
              <a:rPr lang="ru-RU" smtClean="0">
                <a:solidFill>
                  <a:prstClr val="black">
                    <a:tint val="75000"/>
                  </a:prstClr>
                </a:solidFill>
              </a:rPr>
              <a:pPr>
                <a:defRPr/>
              </a:pPr>
              <a:t>29.04.2020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BDCC941B-8227-4C74-813D-61BEB81C4438}"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731725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4E4F2C59-8EFE-4DD7-84FD-7810AB616937}" type="datetime1">
              <a:rPr lang="ru-RU" smtClean="0">
                <a:solidFill>
                  <a:prstClr val="black">
                    <a:tint val="75000"/>
                  </a:prstClr>
                </a:solidFill>
              </a:rPr>
              <a:pPr>
                <a:defRPr/>
              </a:pPr>
              <a:t>29.04.2020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a:defRPr/>
            </a:pP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E8CC7B45-04A8-4291-8972-90FA06DCB21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891441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857E3D98-7B9C-4494-AD1D-83DC608976BD}" type="datetime1">
              <a:rPr lang="ru-RU" smtClean="0">
                <a:solidFill>
                  <a:prstClr val="black">
                    <a:tint val="75000"/>
                  </a:prstClr>
                </a:solidFill>
              </a:rPr>
              <a:pPr>
                <a:defRPr/>
              </a:pPr>
              <a:t>29.04.2020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3C51DE0B-7F7A-40D0-8FAC-659710440661}"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92677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457181-EA70-4D16-987E-2A22281A9B08}"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BD805C-12AB-4EF7-AD02-24FE51298F1F}" type="slidenum">
              <a:rPr lang="ru-RU" smtClean="0"/>
              <a:pPr/>
              <a:t>‹#›</a:t>
            </a:fld>
            <a:endParaRPr lang="ru-RU"/>
          </a:p>
        </p:txBody>
      </p:sp>
    </p:spTree>
    <p:extLst>
      <p:ext uri="{BB962C8B-B14F-4D97-AF65-F5344CB8AC3E}">
        <p14:creationId xmlns:p14="http://schemas.microsoft.com/office/powerpoint/2010/main" xmlns="" val="2448019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0B9E6E17-9CF8-43D4-84FD-C9C1427BAA2C}" type="datetime1">
              <a:rPr lang="ru-RU" smtClean="0">
                <a:solidFill>
                  <a:prstClr val="black">
                    <a:tint val="75000"/>
                  </a:prstClr>
                </a:solidFill>
              </a:rPr>
              <a:pPr>
                <a:defRPr/>
              </a:pPr>
              <a:t>29.04.2020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04A88555-9938-4D10-B77C-AA72872043A6}"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979005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53221B4C-CB09-4074-8442-31763C0F06F5}" type="datetime1">
              <a:rPr lang="ru-RU" smtClean="0">
                <a:solidFill>
                  <a:prstClr val="black">
                    <a:tint val="75000"/>
                  </a:prstClr>
                </a:solidFill>
              </a:rPr>
              <a:pPr>
                <a:defRPr/>
              </a:pPr>
              <a:t>29.04.2020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F1725A9E-F14A-4650-806E-A068DAC984AD}"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472538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3CC0B7A7-1E11-4B4B-93E9-1699FF0F7E9D}" type="datetime1">
              <a:rPr lang="ru-RU" smtClean="0">
                <a:solidFill>
                  <a:prstClr val="black">
                    <a:tint val="75000"/>
                  </a:prstClr>
                </a:solidFill>
              </a:rPr>
              <a:pPr>
                <a:defRPr/>
              </a:pPr>
              <a:t>29.04.2020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14EBB407-68F3-4088-8EEB-5D8332363B84}"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88083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457181-EA70-4D16-987E-2A22281A9B08}"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BD805C-12AB-4EF7-AD02-24FE51298F1F}" type="slidenum">
              <a:rPr lang="ru-RU" smtClean="0"/>
              <a:pPr/>
              <a:t>‹#›</a:t>
            </a:fld>
            <a:endParaRPr lang="ru-RU"/>
          </a:p>
        </p:txBody>
      </p:sp>
    </p:spTree>
    <p:extLst>
      <p:ext uri="{BB962C8B-B14F-4D97-AF65-F5344CB8AC3E}">
        <p14:creationId xmlns:p14="http://schemas.microsoft.com/office/powerpoint/2010/main" xmlns="" val="413378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457181-EA70-4D16-987E-2A22281A9B08}"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BD805C-12AB-4EF7-AD02-24FE51298F1F}" type="slidenum">
              <a:rPr lang="ru-RU" smtClean="0"/>
              <a:pPr/>
              <a:t>‹#›</a:t>
            </a:fld>
            <a:endParaRPr lang="ru-RU"/>
          </a:p>
        </p:txBody>
      </p:sp>
    </p:spTree>
    <p:extLst>
      <p:ext uri="{BB962C8B-B14F-4D97-AF65-F5344CB8AC3E}">
        <p14:creationId xmlns:p14="http://schemas.microsoft.com/office/powerpoint/2010/main" xmlns="" val="257479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457181-EA70-4D16-987E-2A22281A9B08}" type="datetimeFigureOut">
              <a:rPr lang="ru-RU" smtClean="0"/>
              <a:pPr/>
              <a:t>29.04.2020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6BD805C-12AB-4EF7-AD02-24FE51298F1F}" type="slidenum">
              <a:rPr lang="ru-RU" smtClean="0"/>
              <a:pPr/>
              <a:t>‹#›</a:t>
            </a:fld>
            <a:endParaRPr lang="ru-RU"/>
          </a:p>
        </p:txBody>
      </p:sp>
    </p:spTree>
    <p:extLst>
      <p:ext uri="{BB962C8B-B14F-4D97-AF65-F5344CB8AC3E}">
        <p14:creationId xmlns:p14="http://schemas.microsoft.com/office/powerpoint/2010/main" xmlns="" val="942571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457181-EA70-4D16-987E-2A22281A9B08}" type="datetimeFigureOut">
              <a:rPr lang="ru-RU" smtClean="0"/>
              <a:pPr/>
              <a:t>29.04.2020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6BD805C-12AB-4EF7-AD02-24FE51298F1F}" type="slidenum">
              <a:rPr lang="ru-RU" smtClean="0"/>
              <a:pPr/>
              <a:t>‹#›</a:t>
            </a:fld>
            <a:endParaRPr lang="ru-RU"/>
          </a:p>
        </p:txBody>
      </p:sp>
    </p:spTree>
    <p:extLst>
      <p:ext uri="{BB962C8B-B14F-4D97-AF65-F5344CB8AC3E}">
        <p14:creationId xmlns:p14="http://schemas.microsoft.com/office/powerpoint/2010/main" xmlns="" val="283111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457181-EA70-4D16-987E-2A22281A9B08}" type="datetimeFigureOut">
              <a:rPr lang="ru-RU" smtClean="0"/>
              <a:pPr/>
              <a:t>29.04.2020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6BD805C-12AB-4EF7-AD02-24FE51298F1F}" type="slidenum">
              <a:rPr lang="ru-RU" smtClean="0"/>
              <a:pPr/>
              <a:t>‹#›</a:t>
            </a:fld>
            <a:endParaRPr lang="ru-RU"/>
          </a:p>
        </p:txBody>
      </p:sp>
    </p:spTree>
    <p:extLst>
      <p:ext uri="{BB962C8B-B14F-4D97-AF65-F5344CB8AC3E}">
        <p14:creationId xmlns:p14="http://schemas.microsoft.com/office/powerpoint/2010/main" xmlns="" val="29930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457181-EA70-4D16-987E-2A22281A9B08}"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BD805C-12AB-4EF7-AD02-24FE51298F1F}" type="slidenum">
              <a:rPr lang="ru-RU" smtClean="0"/>
              <a:pPr/>
              <a:t>‹#›</a:t>
            </a:fld>
            <a:endParaRPr lang="ru-RU"/>
          </a:p>
        </p:txBody>
      </p:sp>
    </p:spTree>
    <p:extLst>
      <p:ext uri="{BB962C8B-B14F-4D97-AF65-F5344CB8AC3E}">
        <p14:creationId xmlns:p14="http://schemas.microsoft.com/office/powerpoint/2010/main" xmlns="" val="10347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457181-EA70-4D16-987E-2A22281A9B08}"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BD805C-12AB-4EF7-AD02-24FE51298F1F}" type="slidenum">
              <a:rPr lang="ru-RU" smtClean="0"/>
              <a:pPr/>
              <a:t>‹#›</a:t>
            </a:fld>
            <a:endParaRPr lang="ru-RU"/>
          </a:p>
        </p:txBody>
      </p:sp>
    </p:spTree>
    <p:extLst>
      <p:ext uri="{BB962C8B-B14F-4D97-AF65-F5344CB8AC3E}">
        <p14:creationId xmlns:p14="http://schemas.microsoft.com/office/powerpoint/2010/main" xmlns="" val="6124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57181-EA70-4D16-987E-2A22281A9B08}" type="datetimeFigureOut">
              <a:rPr lang="ru-RU" smtClean="0"/>
              <a:pPr/>
              <a:t>29.04.2020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D805C-12AB-4EF7-AD02-24FE51298F1F}" type="slidenum">
              <a:rPr lang="ru-RU" smtClean="0"/>
              <a:pPr/>
              <a:t>‹#›</a:t>
            </a:fld>
            <a:endParaRPr lang="ru-RU"/>
          </a:p>
        </p:txBody>
      </p:sp>
    </p:spTree>
    <p:extLst>
      <p:ext uri="{BB962C8B-B14F-4D97-AF65-F5344CB8AC3E}">
        <p14:creationId xmlns:p14="http://schemas.microsoft.com/office/powerpoint/2010/main" xmlns="" val="323162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1EB7412B-31C3-4FF9-8884-627B6C9D9B23}" type="datetime1">
              <a:rPr lang="ru-RU" smtClean="0">
                <a:solidFill>
                  <a:prstClr val="black">
                    <a:tint val="75000"/>
                  </a:prstClr>
                </a:solidFill>
                <a:latin typeface="Arial" charset="0"/>
              </a:rPr>
              <a:pPr fontAlgn="base">
                <a:spcBef>
                  <a:spcPct val="0"/>
                </a:spcBef>
                <a:spcAft>
                  <a:spcPct val="0"/>
                </a:spcAft>
                <a:defRPr/>
              </a:pPr>
              <a:t>29.04.2020</a:t>
            </a:fld>
            <a:endParaRPr lang="ru-RU">
              <a:solidFill>
                <a:prstClr val="black">
                  <a:tint val="75000"/>
                </a:prstClr>
              </a:solidFill>
              <a:latin typeface="Arial"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Arial"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E628AB2-CBFC-4BEB-A277-BFA4BDA605F5}" type="slidenum">
              <a:rPr lang="ru-RU" smtClean="0">
                <a:solidFill>
                  <a:prstClr val="black">
                    <a:tint val="75000"/>
                  </a:prstClr>
                </a:solidFill>
                <a:latin typeface="Arial" charset="0"/>
              </a:rPr>
              <a:pPr fontAlgn="base">
                <a:spcBef>
                  <a:spcPct val="0"/>
                </a:spcBef>
                <a:spcAft>
                  <a:spcPct val="0"/>
                </a:spcAft>
                <a:defRPr/>
              </a:pPr>
              <a:t>‹#›</a:t>
            </a:fld>
            <a:endParaRPr lang="ru-RU">
              <a:solidFill>
                <a:prstClr val="black">
                  <a:tint val="75000"/>
                </a:prstClr>
              </a:solidFill>
              <a:latin typeface="Arial" charset="0"/>
            </a:endParaRPr>
          </a:p>
        </p:txBody>
      </p:sp>
    </p:spTree>
    <p:extLst>
      <p:ext uri="{BB962C8B-B14F-4D97-AF65-F5344CB8AC3E}">
        <p14:creationId xmlns:p14="http://schemas.microsoft.com/office/powerpoint/2010/main" xmlns="" val="14100126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3600" b="1" dirty="0" err="1" smtClean="0">
                <a:solidFill>
                  <a:srgbClr val="0000CC"/>
                </a:solidFill>
                <a:latin typeface="Times New Roman" pitchFamily="18" charset="0"/>
                <a:cs typeface="Times New Roman" pitchFamily="18" charset="0"/>
              </a:rPr>
              <a:t>Сабақ тақырыбы: </a:t>
            </a:r>
            <a:r>
              <a:rPr lang="ru-RU" sz="3600" dirty="0" err="1" smtClean="0">
                <a:solidFill>
                  <a:srgbClr val="0000CC"/>
                </a:solidFill>
                <a:latin typeface="Times New Roman" pitchFamily="18" charset="0"/>
                <a:cs typeface="Times New Roman" pitchFamily="18" charset="0"/>
              </a:rPr>
              <a:t>Неліктен</a:t>
            </a:r>
            <a:r>
              <a:rPr lang="ru-RU" sz="3600" dirty="0" smtClean="0">
                <a:solidFill>
                  <a:srgbClr val="0000CC"/>
                </a:solidFill>
                <a:latin typeface="Times New Roman" pitchFamily="18" charset="0"/>
                <a:cs typeface="Times New Roman" pitchFamily="18" charset="0"/>
              </a:rPr>
              <a:t> АҚШ </a:t>
            </a:r>
            <a:r>
              <a:rPr lang="ru-RU" sz="3600" dirty="0" err="1" smtClean="0">
                <a:solidFill>
                  <a:srgbClr val="0000CC"/>
                </a:solidFill>
                <a:latin typeface="Times New Roman" pitchFamily="18" charset="0"/>
                <a:cs typeface="Times New Roman" pitchFamily="18" charset="0"/>
              </a:rPr>
              <a:t>өз әскери кемелерін</a:t>
            </a:r>
            <a:r>
              <a:rPr lang="ru-RU" sz="3600" dirty="0" smtClean="0">
                <a:solidFill>
                  <a:srgbClr val="0000CC"/>
                </a:solidFill>
                <a:latin typeface="Times New Roman" pitchFamily="18" charset="0"/>
                <a:cs typeface="Times New Roman" pitchFamily="18" charset="0"/>
              </a:rPr>
              <a:t> </a:t>
            </a:r>
            <a:r>
              <a:rPr lang="ru-RU" sz="3600" dirty="0" err="1" smtClean="0">
                <a:solidFill>
                  <a:srgbClr val="0000CC"/>
                </a:solidFill>
                <a:latin typeface="Times New Roman" pitchFamily="18" charset="0"/>
                <a:cs typeface="Times New Roman" pitchFamily="18" charset="0"/>
              </a:rPr>
              <a:t>Жапонияға жіберді</a:t>
            </a:r>
            <a:r>
              <a:rPr lang="ru-RU" sz="3600" dirty="0" smtClean="0">
                <a:solidFill>
                  <a:srgbClr val="0000CC"/>
                </a:solidFill>
                <a:latin typeface="Times New Roman" pitchFamily="18" charset="0"/>
                <a:cs typeface="Times New Roman" pitchFamily="18" charset="0"/>
              </a:rPr>
              <a:t>?</a:t>
            </a:r>
            <a:endParaRPr lang="ru-RU" sz="3600" dirty="0"/>
          </a:p>
        </p:txBody>
      </p:sp>
      <p:sp>
        <p:nvSpPr>
          <p:cNvPr id="7" name="Объект 6"/>
          <p:cNvSpPr>
            <a:spLocks noGrp="1"/>
          </p:cNvSpPr>
          <p:nvPr>
            <p:ph idx="1"/>
          </p:nvPr>
        </p:nvSpPr>
        <p:spPr/>
        <p:txBody>
          <a:bodyPr>
            <a:noAutofit/>
          </a:bodyPr>
          <a:lstStyle/>
          <a:p>
            <a:pPr marL="0" indent="0">
              <a:spcBef>
                <a:spcPts val="300"/>
              </a:spcBef>
              <a:spcAft>
                <a:spcPts val="0"/>
              </a:spcAft>
              <a:buNone/>
            </a:pPr>
            <a:r>
              <a:rPr lang="ru-RU" sz="2800" b="1" dirty="0" err="1" smtClean="0">
                <a:solidFill>
                  <a:srgbClr val="0000CC"/>
                </a:solidFill>
                <a:latin typeface="Times New Roman" pitchFamily="18" charset="0"/>
                <a:cs typeface="Times New Roman" pitchFamily="18" charset="0"/>
              </a:rPr>
              <a:t>Оқу </a:t>
            </a:r>
            <a:r>
              <a:rPr lang="ru-RU" sz="2800" b="1" dirty="0" err="1" smtClean="0">
                <a:solidFill>
                  <a:srgbClr val="0000CC"/>
                </a:solidFill>
                <a:latin typeface="Times New Roman" pitchFamily="18" charset="0"/>
                <a:cs typeface="Times New Roman" pitchFamily="18" charset="0"/>
              </a:rPr>
              <a:t>мақсаттары</a:t>
            </a:r>
            <a:endParaRPr lang="ru-RU" sz="2800" b="1" dirty="0" smtClean="0">
              <a:solidFill>
                <a:srgbClr val="0000CC"/>
              </a:solidFill>
              <a:latin typeface="Times New Roman" pitchFamily="18" charset="0"/>
              <a:cs typeface="Times New Roman" pitchFamily="18" charset="0"/>
            </a:endParaRPr>
          </a:p>
          <a:p>
            <a:pPr marL="0" indent="0">
              <a:spcBef>
                <a:spcPts val="300"/>
              </a:spcBef>
              <a:spcAft>
                <a:spcPts val="0"/>
              </a:spcAft>
              <a:buNone/>
            </a:pPr>
            <a:r>
              <a:rPr lang="ru-RU" sz="2800" dirty="0" smtClean="0">
                <a:solidFill>
                  <a:srgbClr val="0000CC"/>
                </a:solidFill>
                <a:latin typeface="Times New Roman"/>
                <a:ea typeface="Times New Roman"/>
              </a:rPr>
              <a:t>7.4.1.3 </a:t>
            </a:r>
            <a:r>
              <a:rPr lang="ru-RU" sz="2800" dirty="0" err="1">
                <a:solidFill>
                  <a:srgbClr val="0000CC"/>
                </a:solidFill>
                <a:latin typeface="Times New Roman"/>
                <a:ea typeface="Times New Roman"/>
              </a:rPr>
              <a:t>АҚШ-тағы капиталдық монополиялардың </a:t>
            </a:r>
            <a:r>
              <a:rPr lang="ru-RU" sz="2800" dirty="0">
                <a:solidFill>
                  <a:srgbClr val="0000CC"/>
                </a:solidFill>
                <a:latin typeface="Times New Roman"/>
                <a:ea typeface="Times New Roman"/>
              </a:rPr>
              <a:t>даму </a:t>
            </a:r>
            <a:r>
              <a:rPr lang="ru-RU" sz="2800" dirty="0" err="1">
                <a:solidFill>
                  <a:srgbClr val="0000CC"/>
                </a:solidFill>
                <a:latin typeface="Times New Roman"/>
                <a:ea typeface="Times New Roman"/>
              </a:rPr>
              <a:t>ерекшеліктерін</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анықтау</a:t>
            </a:r>
            <a:endParaRPr lang="ru-RU" sz="2800" dirty="0">
              <a:solidFill>
                <a:srgbClr val="0000CC"/>
              </a:solidFill>
              <a:latin typeface="Times New Roman"/>
              <a:ea typeface="Times New Roman"/>
            </a:endParaRPr>
          </a:p>
          <a:p>
            <a:pPr marL="0" indent="0">
              <a:spcBef>
                <a:spcPts val="300"/>
              </a:spcBef>
              <a:spcAft>
                <a:spcPts val="0"/>
              </a:spcAft>
              <a:buNone/>
            </a:pPr>
            <a:r>
              <a:rPr lang="ru-RU" sz="2800" dirty="0">
                <a:solidFill>
                  <a:srgbClr val="0000CC"/>
                </a:solidFill>
                <a:latin typeface="Times New Roman"/>
                <a:ea typeface="Times New Roman"/>
              </a:rPr>
              <a:t>7.3.2.6 </a:t>
            </a:r>
            <a:r>
              <a:rPr lang="ru-RU" sz="2800" dirty="0" err="1">
                <a:solidFill>
                  <a:srgbClr val="0000CC"/>
                </a:solidFill>
                <a:latin typeface="Times New Roman"/>
                <a:ea typeface="Times New Roman"/>
              </a:rPr>
              <a:t>еуропалық</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отаршылдық</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экспансияның</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Шығыстың</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дәстүрлі</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қоғамдарына</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ықпалын</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сипаттау</a:t>
            </a:r>
            <a:endParaRPr lang="ru-RU" sz="2800" dirty="0">
              <a:solidFill>
                <a:srgbClr val="0000CC"/>
              </a:solidFill>
              <a:latin typeface="Times New Roman"/>
              <a:ea typeface="Times New Roman"/>
            </a:endParaRPr>
          </a:p>
          <a:p>
            <a:pPr marL="0" indent="0">
              <a:spcBef>
                <a:spcPts val="300"/>
              </a:spcBef>
              <a:spcAft>
                <a:spcPts val="0"/>
              </a:spcAft>
              <a:buNone/>
            </a:pPr>
            <a:r>
              <a:rPr lang="ru-RU" sz="2800" dirty="0">
                <a:solidFill>
                  <a:srgbClr val="0000CC"/>
                </a:solidFill>
                <a:latin typeface="Times New Roman"/>
                <a:ea typeface="Times New Roman"/>
              </a:rPr>
              <a:t>7.4.2.2 </a:t>
            </a:r>
            <a:r>
              <a:rPr lang="ru-RU" sz="2800" dirty="0" err="1">
                <a:solidFill>
                  <a:srgbClr val="0000CC"/>
                </a:solidFill>
                <a:latin typeface="Times New Roman"/>
                <a:ea typeface="Times New Roman"/>
              </a:rPr>
              <a:t>қоғамның</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индустрияға</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дейінгі</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және</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индустриялық</a:t>
            </a:r>
            <a:r>
              <a:rPr lang="ru-RU" sz="2800" dirty="0">
                <a:solidFill>
                  <a:srgbClr val="0000CC"/>
                </a:solidFill>
                <a:latin typeface="Times New Roman"/>
                <a:ea typeface="Times New Roman"/>
              </a:rPr>
              <a:t> даму </a:t>
            </a:r>
            <a:r>
              <a:rPr lang="ru-RU" sz="2800" dirty="0" err="1">
                <a:solidFill>
                  <a:srgbClr val="0000CC"/>
                </a:solidFill>
                <a:latin typeface="Times New Roman"/>
                <a:ea typeface="Times New Roman"/>
              </a:rPr>
              <a:t>кезеңдерінің</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арасындағы</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айырмашылығын</a:t>
            </a:r>
            <a:r>
              <a:rPr lang="ru-RU" sz="2800" dirty="0">
                <a:solidFill>
                  <a:srgbClr val="0000CC"/>
                </a:solidFill>
                <a:latin typeface="Times New Roman"/>
                <a:ea typeface="Times New Roman"/>
              </a:rPr>
              <a:t> </a:t>
            </a:r>
            <a:r>
              <a:rPr lang="ru-RU" sz="2800" dirty="0" err="1">
                <a:solidFill>
                  <a:srgbClr val="0000CC"/>
                </a:solidFill>
                <a:latin typeface="Times New Roman"/>
                <a:ea typeface="Times New Roman"/>
              </a:rPr>
              <a:t>анықтау</a:t>
            </a:r>
            <a:endParaRPr lang="ru-RU" sz="2800" dirty="0">
              <a:solidFill>
                <a:srgbClr val="0000CC"/>
              </a:solidFill>
              <a:latin typeface="Times New Roman"/>
              <a:ea typeface="Times New Roman"/>
            </a:endParaRPr>
          </a:p>
          <a:p>
            <a:pPr marL="0" indent="0">
              <a:spcBef>
                <a:spcPts val="300"/>
              </a:spcBef>
              <a:spcAft>
                <a:spcPts val="0"/>
              </a:spcAft>
              <a:buNone/>
            </a:pPr>
            <a:r>
              <a:rPr lang="ru-RU" sz="2800" dirty="0">
                <a:solidFill>
                  <a:srgbClr val="0000CC"/>
                </a:solidFill>
                <a:latin typeface="Times New Roman"/>
                <a:ea typeface="Times New Roman"/>
              </a:rPr>
              <a:t>7.2.1.2 </a:t>
            </a:r>
            <a:r>
              <a:rPr lang="ru-RU" sz="2800" dirty="0" err="1">
                <a:solidFill>
                  <a:srgbClr val="0000CC"/>
                </a:solidFill>
                <a:latin typeface="Times New Roman"/>
                <a:ea typeface="Times New Roman"/>
              </a:rPr>
              <a:t>миссионерліктің  міндеттерін</a:t>
            </a:r>
            <a:r>
              <a:rPr lang="ru-RU" sz="2800" dirty="0">
                <a:solidFill>
                  <a:srgbClr val="0000CC"/>
                </a:solidFill>
                <a:latin typeface="Times New Roman"/>
                <a:ea typeface="Times New Roman"/>
              </a:rPr>
              <a:t> </a:t>
            </a:r>
            <a:r>
              <a:rPr lang="ru-RU" sz="2800" dirty="0" err="1" smtClean="0">
                <a:solidFill>
                  <a:srgbClr val="0000CC"/>
                </a:solidFill>
                <a:latin typeface="Times New Roman"/>
                <a:ea typeface="Times New Roman"/>
              </a:rPr>
              <a:t>анықтау</a:t>
            </a:r>
            <a:endParaRPr lang="ru-RU" sz="2800" dirty="0" smtClean="0">
              <a:solidFill>
                <a:srgbClr val="0000CC"/>
              </a:solidFill>
              <a:latin typeface="Times New Roman"/>
              <a:ea typeface="Times New Roman"/>
            </a:endParaRPr>
          </a:p>
          <a:p>
            <a:pPr marL="0" indent="0">
              <a:spcBef>
                <a:spcPts val="300"/>
              </a:spcBef>
              <a:spcAft>
                <a:spcPts val="0"/>
              </a:spcAft>
              <a:buNone/>
            </a:pPr>
            <a:endParaRPr lang="ru-RU" sz="2800" b="1" dirty="0">
              <a:solidFill>
                <a:srgbClr val="0000CC"/>
              </a:solidFill>
              <a:latin typeface="Times New Roman"/>
              <a:ea typeface="Times New Roman"/>
            </a:endParaRPr>
          </a:p>
        </p:txBody>
      </p:sp>
      <p:sp>
        <p:nvSpPr>
          <p:cNvPr id="4" name="Дата 3"/>
          <p:cNvSpPr>
            <a:spLocks noGrp="1"/>
          </p:cNvSpPr>
          <p:nvPr>
            <p:ph type="dt" sz="half" idx="10"/>
          </p:nvPr>
        </p:nvSpPr>
        <p:spPr/>
        <p:txBody>
          <a:bodyPr/>
          <a:lstStyle/>
          <a:p>
            <a:pPr>
              <a:defRPr/>
            </a:pPr>
            <a:fld id="{F8D1E7C3-CD00-4978-86D0-C36FF963B545}" type="datetime1">
              <a:rPr lang="ru-RU" smtClean="0">
                <a:solidFill>
                  <a:prstClr val="black">
                    <a:tint val="75000"/>
                  </a:prstClr>
                </a:solidFill>
              </a:rPr>
              <a:pPr>
                <a:defRPr/>
              </a:pPr>
              <a:t>29.04.2020</a:t>
            </a:fld>
            <a:endParaRPr lang="ru-RU">
              <a:solidFill>
                <a:prstClr val="black">
                  <a:tint val="75000"/>
                </a:prstClr>
              </a:solidFill>
            </a:endParaRPr>
          </a:p>
        </p:txBody>
      </p:sp>
    </p:spTree>
    <p:extLst>
      <p:ext uri="{BB962C8B-B14F-4D97-AF65-F5344CB8AC3E}">
        <p14:creationId xmlns="" xmlns:p14="http://schemas.microsoft.com/office/powerpoint/2010/main" val="153925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Autofit/>
          </a:bodyPr>
          <a:lstStyle/>
          <a:p>
            <a:r>
              <a:rPr lang="kk-KZ" sz="1800" b="1" dirty="0" smtClean="0">
                <a:solidFill>
                  <a:srgbClr val="0000CC"/>
                </a:solidFill>
                <a:latin typeface="Times New Roman" pitchFamily="18" charset="0"/>
                <a:cs typeface="Times New Roman" pitchFamily="18" charset="0"/>
              </a:rPr>
              <a:t>	Мәтін: “Жапонияның ашыуының” себептері” 	</a:t>
            </a:r>
            <a:r>
              <a:rPr lang="kk-KZ" sz="1800" dirty="0" smtClean="0">
                <a:solidFill>
                  <a:srgbClr val="0000CC"/>
                </a:solidFill>
                <a:latin typeface="Times New Roman" pitchFamily="18" charset="0"/>
                <a:cs typeface="Times New Roman" pitchFamily="18" charset="0"/>
              </a:rPr>
              <a:t/>
            </a:r>
            <a:br>
              <a:rPr lang="kk-KZ" sz="1800" dirty="0" smtClean="0">
                <a:solidFill>
                  <a:srgbClr val="0000CC"/>
                </a:solidFill>
                <a:latin typeface="Times New Roman" pitchFamily="18" charset="0"/>
                <a:cs typeface="Times New Roman" pitchFamily="18" charset="0"/>
              </a:rPr>
            </a:br>
            <a:r>
              <a:rPr lang="kk-KZ" sz="1800" dirty="0" smtClean="0">
                <a:solidFill>
                  <a:srgbClr val="0000CC"/>
                </a:solidFill>
                <a:latin typeface="Times New Roman" pitchFamily="18" charset="0"/>
                <a:cs typeface="Times New Roman" pitchFamily="18" charset="0"/>
              </a:rPr>
              <a:t>Жапонияны ашу Америка Құрама Штаттарына қажет болғандығының үш негізгі себептері:</a:t>
            </a:r>
            <a:endParaRPr lang="ru-RU" sz="1800" dirty="0" smtClean="0">
              <a:solidFill>
                <a:srgbClr val="0000CC"/>
              </a:solidFill>
              <a:latin typeface="Times New Roman" pitchFamily="18" charset="0"/>
              <a:cs typeface="Times New Roman" pitchFamily="18" charset="0"/>
            </a:endParaRPr>
          </a:p>
          <a:p>
            <a:r>
              <a:rPr lang="kk-KZ" sz="1800" dirty="0" smtClean="0">
                <a:solidFill>
                  <a:srgbClr val="0000CC"/>
                </a:solidFill>
                <a:latin typeface="Times New Roman" pitchFamily="18" charset="0"/>
                <a:cs typeface="Times New Roman" pitchFamily="18" charset="0"/>
              </a:rPr>
              <a:t>1)	Жапондық порттарды американдық пароходтар жанармай толтыра алатын «көмір базасы» ретінде қолдану. Бұған дейін американдықтар Гавайаны осы мақсатта қолданған, бірақ оларға жаңа порттар қажет болды.Жапония Сан-Францисконың енінде орналасуына байланысты бұл үшін өте қолайлы болды. Сонымен қатар, американдық кит аулау кәсібіне XVIII ғасырдың ортасына қарай Солтүстік Тынық мұхитына шығып, кеме апаттары жағдайындасенімді азық-түлік көздері мен қауіпсіз аймақтар мен көмек қажет болды.</a:t>
            </a:r>
            <a:endParaRPr lang="ru-RU" sz="1800" dirty="0" smtClean="0">
              <a:solidFill>
                <a:srgbClr val="0000CC"/>
              </a:solidFill>
              <a:latin typeface="Times New Roman" pitchFamily="18" charset="0"/>
              <a:cs typeface="Times New Roman" pitchFamily="18" charset="0"/>
            </a:endParaRPr>
          </a:p>
          <a:p>
            <a:r>
              <a:rPr lang="kk-KZ" sz="1800" dirty="0" smtClean="0">
                <a:solidFill>
                  <a:srgbClr val="0000CC"/>
                </a:solidFill>
                <a:latin typeface="Times New Roman" pitchFamily="18" charset="0"/>
                <a:cs typeface="Times New Roman" pitchFamily="18" charset="0"/>
              </a:rPr>
              <a:t>2)	Мэттью Перридің миссиясы алдындағы жылдарда, көптеген американдық тенізшілер кеме апатына ұшырап, жапон жағалауларына қайырына тұрып қалған.Олар жапондықтарға немқұрайлылықпен қарады. Сондықтан американдық матростарды осы ендікке кіргенкезде жапондықтардың шабуылынан қорғаунуға тура келді.</a:t>
            </a:r>
            <a:endParaRPr lang="ru-RU" sz="1800" dirty="0" smtClean="0">
              <a:solidFill>
                <a:srgbClr val="0000CC"/>
              </a:solidFill>
              <a:latin typeface="Times New Roman" pitchFamily="18" charset="0"/>
              <a:cs typeface="Times New Roman" pitchFamily="18" charset="0"/>
            </a:endParaRPr>
          </a:p>
          <a:p>
            <a:r>
              <a:rPr lang="kk-KZ" sz="1800" dirty="0" smtClean="0">
                <a:solidFill>
                  <a:srgbClr val="0000CC"/>
                </a:solidFill>
                <a:latin typeface="Times New Roman" pitchFamily="18" charset="0"/>
                <a:cs typeface="Times New Roman" pitchFamily="18" charset="0"/>
              </a:rPr>
              <a:t>3)	Америка Құрама Штаттары сауда қатынастарын кеңейтугемұқтаж болды. Солтүстік Америка құрлығының батыс бағытта американдық прогреске ұмтылған экономикалық мүдде мен тағдыр Тынық мұхиты арқылы американдық саудагерлер мен миссионерлерді саяхаттауға мәжбүрледі. </a:t>
            </a:r>
            <a:endParaRPr lang="ru-RU" sz="1800" dirty="0" smtClean="0">
              <a:solidFill>
                <a:srgbClr val="0000CC"/>
              </a:solidFill>
              <a:latin typeface="Times New Roman" pitchFamily="18" charset="0"/>
              <a:cs typeface="Times New Roman" pitchFamily="18" charset="0"/>
            </a:endParaRPr>
          </a:p>
          <a:p>
            <a:r>
              <a:rPr lang="kk-KZ" sz="1800" dirty="0" smtClean="0">
                <a:solidFill>
                  <a:srgbClr val="0000CC"/>
                </a:solidFill>
                <a:latin typeface="Times New Roman" pitchFamily="18" charset="0"/>
                <a:cs typeface="Times New Roman" pitchFamily="18" charset="0"/>
              </a:rPr>
              <a:t>Сол кезде көптеген американдықтар Қытай мен жапондарды жаңғырту мен тәрбиелеуге ерекше жауапкершілікі сезінді. Жапониядағы миссионерлер католиктік христиандықтың әдетте қабылданбайтын жерде протестанттық христиандыққабылданатынына сенді. Басқа американдықтар жапондықтар Батыс идеалдарын қабылдамаса да, оларды әлеммен өзара әрекеттесуге және сауда жасауға мәжбүрлеу керек, өйткені ол өзара тиімді іс деп санады.</a:t>
            </a:r>
            <a:endParaRPr lang="ru-RU" sz="1800" dirty="0" smtClean="0">
              <a:solidFill>
                <a:srgbClr val="0000CC"/>
              </a:solidFill>
              <a:latin typeface="Times New Roman" pitchFamily="18" charset="0"/>
              <a:cs typeface="Times New Roman" pitchFamily="18" charset="0"/>
            </a:endParaRPr>
          </a:p>
          <a:p>
            <a:endParaRPr lang="ru-RU" sz="1800" dirty="0">
              <a:solidFill>
                <a:srgbClr val="0000CC"/>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pPr>
              <a:defRPr/>
            </a:pPr>
            <a:fld id="{F8D1E7C3-CD00-4978-86D0-C36FF963B545}" type="datetime1">
              <a:rPr lang="ru-RU" smtClean="0">
                <a:solidFill>
                  <a:prstClr val="black">
                    <a:tint val="75000"/>
                  </a:prstClr>
                </a:solidFill>
              </a:rPr>
              <a:pPr>
                <a:defRPr/>
              </a:pPr>
              <a:t>29.04.2020</a:t>
            </a:fld>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7FE19567-A5D7-40D0-8215-BA8903C3F12C}" type="slidenum">
              <a:rPr lang="ru-RU" smtClean="0">
                <a:solidFill>
                  <a:prstClr val="black">
                    <a:tint val="75000"/>
                  </a:prstClr>
                </a:solidFill>
              </a:rPr>
              <a:pPr>
                <a:defRPr/>
              </a:pPr>
              <a:t>10</a:t>
            </a:fld>
            <a:endParaRPr lang="ru-RU">
              <a:solidFill>
                <a:prstClr val="black">
                  <a:tint val="7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28596" y="285728"/>
            <a:ext cx="8229600" cy="4525963"/>
          </a:xfrm>
        </p:spPr>
        <p:txBody>
          <a:bodyPr>
            <a:normAutofit/>
          </a:bodyPr>
          <a:lstStyle/>
          <a:p>
            <a:pPr marL="0" indent="0">
              <a:buNone/>
            </a:pPr>
            <a:r>
              <a:rPr lang="ru-RU" sz="2400" b="1" dirty="0" err="1" smtClean="0">
                <a:solidFill>
                  <a:srgbClr val="0000CC"/>
                </a:solidFill>
                <a:latin typeface="Times New Roman" pitchFamily="18" charset="0"/>
                <a:cs typeface="Times New Roman" pitchFamily="18" charset="0"/>
              </a:rPr>
              <a:t>Зерттеу</a:t>
            </a:r>
            <a:r>
              <a:rPr lang="ru-RU" sz="2400" b="1" dirty="0" smtClean="0">
                <a:solidFill>
                  <a:srgbClr val="0000CC"/>
                </a:solidFill>
                <a:latin typeface="Times New Roman" pitchFamily="18" charset="0"/>
                <a:cs typeface="Times New Roman" pitchFamily="18" charset="0"/>
              </a:rPr>
              <a:t> </a:t>
            </a:r>
          </a:p>
          <a:p>
            <a:pPr marL="0" indent="0">
              <a:buNone/>
            </a:pPr>
            <a:r>
              <a:rPr lang="ru-RU" sz="2400" dirty="0" err="1" smtClean="0">
                <a:solidFill>
                  <a:srgbClr val="0000CC"/>
                </a:solidFill>
                <a:latin typeface="Times New Roman"/>
                <a:ea typeface="Times New Roman"/>
              </a:rPr>
              <a:t>Неліктен</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кәсіпкерлердің </a:t>
            </a:r>
            <a:r>
              <a:rPr lang="ru-RU" sz="2400" dirty="0" smtClean="0">
                <a:solidFill>
                  <a:srgbClr val="0000CC"/>
                </a:solidFill>
                <a:latin typeface="Times New Roman"/>
                <a:ea typeface="Times New Roman"/>
              </a:rPr>
              <a:t>саны аз </a:t>
            </a:r>
            <a:r>
              <a:rPr lang="ru-RU" sz="2400" dirty="0" err="1">
                <a:solidFill>
                  <a:srgbClr val="0000CC"/>
                </a:solidFill>
                <a:latin typeface="Times New Roman"/>
                <a:ea typeface="Times New Roman"/>
              </a:rPr>
              <a:t>болса</a:t>
            </a:r>
            <a:r>
              <a:rPr lang="ru-RU" sz="2400" dirty="0">
                <a:solidFill>
                  <a:srgbClr val="0000CC"/>
                </a:solidFill>
                <a:latin typeface="Times New Roman"/>
                <a:ea typeface="Times New Roman"/>
              </a:rPr>
              <a:t> да, </a:t>
            </a:r>
            <a:r>
              <a:rPr lang="ru-RU" sz="2400" dirty="0" err="1">
                <a:solidFill>
                  <a:srgbClr val="0000CC"/>
                </a:solidFill>
                <a:latin typeface="Times New Roman"/>
                <a:ea typeface="Times New Roman"/>
              </a:rPr>
              <a:t>олар</a:t>
            </a:r>
            <a:r>
              <a:rPr lang="ru-RU" sz="2400" dirty="0">
                <a:solidFill>
                  <a:srgbClr val="0000CC"/>
                </a:solidFill>
                <a:latin typeface="Times New Roman"/>
                <a:ea typeface="Times New Roman"/>
              </a:rPr>
              <a:t> </a:t>
            </a:r>
            <a:r>
              <a:rPr lang="en-US" sz="2400" dirty="0">
                <a:solidFill>
                  <a:srgbClr val="0000CC"/>
                </a:solidFill>
                <a:latin typeface="Times New Roman"/>
                <a:ea typeface="Times New Roman"/>
              </a:rPr>
              <a:t>XIX </a:t>
            </a:r>
            <a:r>
              <a:rPr lang="ru-RU" sz="2400" dirty="0" err="1">
                <a:solidFill>
                  <a:srgbClr val="0000CC"/>
                </a:solidFill>
                <a:latin typeface="Times New Roman"/>
                <a:ea typeface="Times New Roman"/>
              </a:rPr>
              <a:t>ғасырдың</a:t>
            </a:r>
            <a:r>
              <a:rPr lang="ru-RU" sz="2400" dirty="0">
                <a:solidFill>
                  <a:srgbClr val="0000CC"/>
                </a:solidFill>
                <a:latin typeface="Times New Roman"/>
                <a:ea typeface="Times New Roman"/>
              </a:rPr>
              <a:t> </a:t>
            </a:r>
            <a:r>
              <a:rPr lang="ru-RU" sz="2400" dirty="0" err="1">
                <a:solidFill>
                  <a:srgbClr val="0000CC"/>
                </a:solidFill>
                <a:latin typeface="Times New Roman"/>
                <a:ea typeface="Times New Roman"/>
              </a:rPr>
              <a:t>аяғында</a:t>
            </a:r>
            <a:r>
              <a:rPr lang="ru-RU" sz="2400" dirty="0">
                <a:solidFill>
                  <a:srgbClr val="0000CC"/>
                </a:solidFill>
                <a:latin typeface="Times New Roman"/>
                <a:ea typeface="Times New Roman"/>
              </a:rPr>
              <a:t> АҚШ-</a:t>
            </a:r>
            <a:r>
              <a:rPr lang="ru-RU" sz="2400" dirty="0" err="1">
                <a:solidFill>
                  <a:srgbClr val="0000CC"/>
                </a:solidFill>
                <a:latin typeface="Times New Roman"/>
                <a:ea typeface="Times New Roman"/>
              </a:rPr>
              <a:t>тың</a:t>
            </a:r>
            <a:r>
              <a:rPr lang="ru-RU" sz="2400" dirty="0">
                <a:solidFill>
                  <a:srgbClr val="0000CC"/>
                </a:solidFill>
                <a:latin typeface="Times New Roman"/>
                <a:ea typeface="Times New Roman"/>
              </a:rPr>
              <a:t> </a:t>
            </a:r>
            <a:r>
              <a:rPr lang="ru-RU" sz="2400" dirty="0" err="1">
                <a:solidFill>
                  <a:srgbClr val="0000CC"/>
                </a:solidFill>
                <a:latin typeface="Times New Roman"/>
                <a:ea typeface="Times New Roman"/>
              </a:rPr>
              <a:t>дамуына</a:t>
            </a:r>
            <a:r>
              <a:rPr lang="ru-RU" sz="2400" dirty="0">
                <a:solidFill>
                  <a:srgbClr val="0000CC"/>
                </a:solidFill>
                <a:latin typeface="Times New Roman"/>
                <a:ea typeface="Times New Roman"/>
              </a:rPr>
              <a:t> </a:t>
            </a:r>
            <a:r>
              <a:rPr lang="ru-RU" sz="2400" dirty="0" err="1">
                <a:solidFill>
                  <a:srgbClr val="0000CC"/>
                </a:solidFill>
                <a:latin typeface="Times New Roman"/>
                <a:ea typeface="Times New Roman"/>
              </a:rPr>
              <a:t>әсер</a:t>
            </a:r>
            <a:r>
              <a:rPr lang="ru-RU" sz="2400" dirty="0">
                <a:solidFill>
                  <a:srgbClr val="0000CC"/>
                </a:solidFill>
                <a:latin typeface="Times New Roman"/>
                <a:ea typeface="Times New Roman"/>
              </a:rPr>
              <a:t> </a:t>
            </a:r>
            <a:r>
              <a:rPr lang="ru-RU" sz="2400" dirty="0" err="1">
                <a:solidFill>
                  <a:srgbClr val="0000CC"/>
                </a:solidFill>
                <a:latin typeface="Times New Roman"/>
                <a:ea typeface="Times New Roman"/>
              </a:rPr>
              <a:t>етті</a:t>
            </a:r>
            <a:r>
              <a:rPr lang="ru-RU" sz="2400" dirty="0">
                <a:solidFill>
                  <a:srgbClr val="0000CC"/>
                </a:solidFill>
                <a:latin typeface="Times New Roman"/>
                <a:ea typeface="Times New Roman"/>
              </a:rPr>
              <a:t>? </a:t>
            </a:r>
            <a:endParaRPr lang="ru-RU" sz="2400" dirty="0">
              <a:solidFill>
                <a:srgbClr val="0000CC"/>
              </a:solidFill>
            </a:endParaRPr>
          </a:p>
        </p:txBody>
      </p:sp>
      <p:sp>
        <p:nvSpPr>
          <p:cNvPr id="2" name="Дата 1"/>
          <p:cNvSpPr>
            <a:spLocks noGrp="1"/>
          </p:cNvSpPr>
          <p:nvPr>
            <p:ph type="dt" sz="half" idx="10"/>
          </p:nvPr>
        </p:nvSpPr>
        <p:spPr/>
        <p:txBody>
          <a:bodyPr/>
          <a:lstStyle/>
          <a:p>
            <a:pPr>
              <a:defRPr/>
            </a:pPr>
            <a:fld id="{4E4F2C59-8EFE-4DD7-84FD-7810AB616937}" type="datetime1">
              <a:rPr lang="ru-RU" smtClean="0">
                <a:solidFill>
                  <a:prstClr val="black">
                    <a:tint val="75000"/>
                  </a:prstClr>
                </a:solidFill>
              </a:rPr>
              <a:pPr>
                <a:defRPr/>
              </a:pPr>
              <a:t>29.04.2020</a:t>
            </a:fld>
            <a:endParaRPr lang="ru-RU">
              <a:solidFill>
                <a:prstClr val="black">
                  <a:tint val="75000"/>
                </a:prstClr>
              </a:solidFill>
            </a:endParaRPr>
          </a:p>
        </p:txBody>
      </p:sp>
      <p:sp>
        <p:nvSpPr>
          <p:cNvPr id="3" name="Номер слайда 2"/>
          <p:cNvSpPr>
            <a:spLocks noGrp="1"/>
          </p:cNvSpPr>
          <p:nvPr>
            <p:ph type="sldNum" sz="quarter" idx="12"/>
          </p:nvPr>
        </p:nvSpPr>
        <p:spPr/>
        <p:txBody>
          <a:bodyPr/>
          <a:lstStyle/>
          <a:p>
            <a:pPr>
              <a:defRPr/>
            </a:pPr>
            <a:fld id="{E8CC7B45-04A8-4291-8972-90FA06DCB210}" type="slidenum">
              <a:rPr lang="ru-RU" smtClean="0">
                <a:solidFill>
                  <a:prstClr val="black">
                    <a:tint val="75000"/>
                  </a:prstClr>
                </a:solidFill>
              </a:rPr>
              <a:pPr>
                <a:defRPr/>
              </a:pPr>
              <a:t>11</a:t>
            </a:fld>
            <a:endParaRPr lang="ru-RU">
              <a:solidFill>
                <a:prstClr val="black">
                  <a:tint val="75000"/>
                </a:prstClr>
              </a:solidFill>
            </a:endParaRPr>
          </a:p>
        </p:txBody>
      </p:sp>
      <p:grpSp>
        <p:nvGrpSpPr>
          <p:cNvPr id="9" name="Группа 8"/>
          <p:cNvGrpSpPr/>
          <p:nvPr/>
        </p:nvGrpSpPr>
        <p:grpSpPr>
          <a:xfrm>
            <a:off x="3643306" y="1857364"/>
            <a:ext cx="5000660" cy="3414701"/>
            <a:chOff x="4357686" y="2500306"/>
            <a:chExt cx="4171931" cy="3128949"/>
          </a:xfrm>
        </p:grpSpPr>
        <p:pic>
          <p:nvPicPr>
            <p:cNvPr id="2050" name="Picture 2" descr="ØµÙØ§Ø¹Ø© Ø§ÙÙØ³ÙØ³ÙØ§Øª ÙØ§ÙØ¨Ø±Ø§ÙØ¬ Ø§ÙØªÙÙÙØ²ÙÙÙÙØ© - wikiHow"/>
            <p:cNvPicPr>
              <a:picLocks noChangeAspect="1" noChangeArrowheads="1"/>
            </p:cNvPicPr>
            <p:nvPr/>
          </p:nvPicPr>
          <p:blipFill>
            <a:blip r:embed="rId2"/>
            <a:srcRect/>
            <a:stretch>
              <a:fillRect/>
            </a:stretch>
          </p:blipFill>
          <p:spPr bwMode="auto">
            <a:xfrm>
              <a:off x="4357686" y="2500306"/>
              <a:ext cx="4171931" cy="3128949"/>
            </a:xfrm>
            <a:prstGeom prst="rect">
              <a:avLst/>
            </a:prstGeom>
            <a:noFill/>
          </p:spPr>
        </p:pic>
        <p:sp>
          <p:nvSpPr>
            <p:cNvPr id="7" name="Прямоугольник 6"/>
            <p:cNvSpPr/>
            <p:nvPr/>
          </p:nvSpPr>
          <p:spPr>
            <a:xfrm>
              <a:off x="4643438" y="4000504"/>
              <a:ext cx="1285884"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ru-RU" sz="1600" cap="none" spc="0"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Неге? </a:t>
              </a:r>
            </a:p>
            <a:p>
              <a:pPr algn="ctr"/>
              <a:r>
                <a:rPr lang="ru-RU" sz="1600" cap="none" spc="0" dirty="0" err="1"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Қалай?</a:t>
              </a:r>
              <a:endParaRPr lang="ru-RU" sz="1600" cap="none" spc="0"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grpSp>
      <p:sp>
        <p:nvSpPr>
          <p:cNvPr id="10" name="Прямоугольник 9"/>
          <p:cNvSpPr/>
          <p:nvPr/>
        </p:nvSpPr>
        <p:spPr>
          <a:xfrm>
            <a:off x="357158" y="4857760"/>
            <a:ext cx="7000924" cy="1569660"/>
          </a:xfrm>
          <a:prstGeom prst="rect">
            <a:avLst/>
          </a:prstGeom>
        </p:spPr>
        <p:txBody>
          <a:bodyPr wrap="square">
            <a:spAutoFit/>
          </a:bodyPr>
          <a:lstStyle/>
          <a:p>
            <a:pPr lvl="0"/>
            <a:r>
              <a:rPr lang="kk-KZ" sz="2400" b="1" dirty="0" smtClean="0">
                <a:solidFill>
                  <a:srgbClr val="0000CC"/>
                </a:solidFill>
                <a:latin typeface="Times New Roman" panose="02020603050405020304" pitchFamily="18" charset="0"/>
                <a:cs typeface="Times New Roman" panose="02020603050405020304" pitchFamily="18" charset="0"/>
              </a:rPr>
              <a:t>Дескриптор</a:t>
            </a:r>
            <a:br>
              <a:rPr lang="kk-KZ" sz="2400" b="1" dirty="0" smtClean="0">
                <a:solidFill>
                  <a:srgbClr val="0000CC"/>
                </a:solidFill>
                <a:latin typeface="Times New Roman" panose="02020603050405020304" pitchFamily="18" charset="0"/>
                <a:cs typeface="Times New Roman" panose="02020603050405020304" pitchFamily="18" charset="0"/>
              </a:rPr>
            </a:b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Неліктен</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кәсіпкерлердің </a:t>
            </a:r>
            <a:r>
              <a:rPr lang="ru-RU" sz="2400" dirty="0" smtClean="0">
                <a:solidFill>
                  <a:srgbClr val="0000CC"/>
                </a:solidFill>
                <a:latin typeface="Times New Roman"/>
                <a:ea typeface="Times New Roman"/>
              </a:rPr>
              <a:t>саны аз </a:t>
            </a:r>
            <a:r>
              <a:rPr lang="ru-RU" sz="2400" dirty="0" err="1" smtClean="0">
                <a:solidFill>
                  <a:srgbClr val="0000CC"/>
                </a:solidFill>
                <a:latin typeface="Times New Roman"/>
                <a:ea typeface="Times New Roman"/>
              </a:rPr>
              <a:t>болса</a:t>
            </a:r>
            <a:r>
              <a:rPr lang="ru-RU" sz="2400" dirty="0" smtClean="0">
                <a:solidFill>
                  <a:srgbClr val="0000CC"/>
                </a:solidFill>
                <a:latin typeface="Times New Roman"/>
                <a:ea typeface="Times New Roman"/>
              </a:rPr>
              <a:t> да, </a:t>
            </a:r>
            <a:r>
              <a:rPr lang="ru-RU" sz="2400" dirty="0" err="1" smtClean="0">
                <a:solidFill>
                  <a:srgbClr val="0000CC"/>
                </a:solidFill>
                <a:latin typeface="Times New Roman"/>
                <a:ea typeface="Times New Roman"/>
              </a:rPr>
              <a:t>олар</a:t>
            </a:r>
            <a:r>
              <a:rPr lang="ru-RU" sz="2400" dirty="0" smtClean="0">
                <a:solidFill>
                  <a:srgbClr val="0000CC"/>
                </a:solidFill>
                <a:latin typeface="Times New Roman"/>
                <a:ea typeface="Times New Roman"/>
              </a:rPr>
              <a:t> </a:t>
            </a:r>
            <a:r>
              <a:rPr lang="en-US" sz="2400" dirty="0" smtClean="0">
                <a:solidFill>
                  <a:srgbClr val="0000CC"/>
                </a:solidFill>
                <a:latin typeface="Times New Roman"/>
                <a:ea typeface="Times New Roman"/>
              </a:rPr>
              <a:t>XIX </a:t>
            </a:r>
            <a:r>
              <a:rPr lang="ru-RU" sz="2400" dirty="0" err="1" smtClean="0">
                <a:solidFill>
                  <a:srgbClr val="0000CC"/>
                </a:solidFill>
                <a:latin typeface="Times New Roman"/>
                <a:ea typeface="Times New Roman"/>
              </a:rPr>
              <a:t>ғасырдың аяғында АҚШ-тың дамуына</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әсер анықтайды.</a:t>
            </a:r>
            <a:endParaRPr lang="kk-KZ" sz="2400"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09308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srcRect l="13281" t="16667" r="14062" b="8333"/>
          <a:stretch>
            <a:fillRect/>
          </a:stretch>
        </p:blipFill>
        <p:spPr bwMode="auto">
          <a:xfrm>
            <a:off x="285720" y="1500174"/>
            <a:ext cx="8858312" cy="5143536"/>
          </a:xfrm>
          <a:prstGeom prst="rect">
            <a:avLst/>
          </a:prstGeom>
          <a:noFill/>
          <a:ln w="9525">
            <a:noFill/>
            <a:miter lim="800000"/>
            <a:headEnd/>
            <a:tailEnd/>
          </a:ln>
          <a:effectLst/>
        </p:spPr>
      </p:pic>
      <p:sp>
        <p:nvSpPr>
          <p:cNvPr id="8" name="Прямоугольник 7"/>
          <p:cNvSpPr/>
          <p:nvPr/>
        </p:nvSpPr>
        <p:spPr>
          <a:xfrm>
            <a:off x="3643306" y="1357298"/>
            <a:ext cx="2141484" cy="1200329"/>
          </a:xfrm>
          <a:prstGeom prst="rect">
            <a:avLst/>
          </a:prstGeom>
        </p:spPr>
        <p:txBody>
          <a:bodyPr wrap="none">
            <a:spAutoFit/>
          </a:bodyPr>
          <a:lstStyle/>
          <a:p>
            <a:pPr lvl="0" algn="ctr"/>
            <a:r>
              <a:rPr lang="kk-KZ" sz="2400" b="1" dirty="0" smtClean="0">
                <a:solidFill>
                  <a:srgbClr val="0000CC"/>
                </a:solidFill>
                <a:latin typeface="Times New Roman" pitchFamily="18" charset="0"/>
                <a:cs typeface="Times New Roman" pitchFamily="18" charset="0"/>
              </a:rPr>
              <a:t>Есте сақтаған</a:t>
            </a:r>
          </a:p>
          <a:p>
            <a:pPr lvl="0" algn="ctr"/>
            <a:r>
              <a:rPr lang="kk-KZ" sz="2400" b="1" dirty="0" smtClean="0">
                <a:solidFill>
                  <a:srgbClr val="0000CC"/>
                </a:solidFill>
                <a:latin typeface="Times New Roman" pitchFamily="18" charset="0"/>
                <a:cs typeface="Times New Roman" pitchFamily="18" charset="0"/>
              </a:rPr>
              <a:t> маңызды бір </a:t>
            </a:r>
          </a:p>
          <a:p>
            <a:pPr lvl="0" algn="ctr"/>
            <a:r>
              <a:rPr lang="kk-KZ" sz="2400" b="1" dirty="0" smtClean="0">
                <a:solidFill>
                  <a:srgbClr val="0000CC"/>
                </a:solidFill>
                <a:latin typeface="Times New Roman" pitchFamily="18" charset="0"/>
                <a:cs typeface="Times New Roman" pitchFamily="18" charset="0"/>
              </a:rPr>
              <a:t>мәлімет</a:t>
            </a:r>
            <a:endParaRPr lang="ru-RU" sz="2400" b="1" dirty="0">
              <a:solidFill>
                <a:srgbClr val="0000CC"/>
              </a:solidFill>
              <a:latin typeface="Times New Roman" pitchFamily="18" charset="0"/>
              <a:cs typeface="Times New Roman" pitchFamily="18" charset="0"/>
            </a:endParaRPr>
          </a:p>
        </p:txBody>
      </p:sp>
      <p:sp>
        <p:nvSpPr>
          <p:cNvPr id="9" name="Прямоугольник 8"/>
          <p:cNvSpPr/>
          <p:nvPr/>
        </p:nvSpPr>
        <p:spPr>
          <a:xfrm>
            <a:off x="3296518" y="3071810"/>
            <a:ext cx="2918556" cy="830997"/>
          </a:xfrm>
          <a:prstGeom prst="rect">
            <a:avLst/>
          </a:prstGeom>
        </p:spPr>
        <p:txBody>
          <a:bodyPr wrap="none">
            <a:spAutoFit/>
          </a:bodyPr>
          <a:lstStyle/>
          <a:p>
            <a:pPr lvl="0"/>
            <a:r>
              <a:rPr lang="kk-KZ" sz="2400" b="1" dirty="0" smtClean="0">
                <a:solidFill>
                  <a:srgbClr val="0000CC"/>
                </a:solidFill>
                <a:latin typeface="Times New Roman" pitchFamily="18" charset="0"/>
                <a:cs typeface="Times New Roman" pitchFamily="18" charset="0"/>
              </a:rPr>
              <a:t>Мен көбірек білгім </a:t>
            </a:r>
          </a:p>
          <a:p>
            <a:pPr lvl="0"/>
            <a:r>
              <a:rPr lang="kk-KZ" sz="2400" b="1" dirty="0" smtClean="0">
                <a:solidFill>
                  <a:srgbClr val="0000CC"/>
                </a:solidFill>
                <a:latin typeface="Times New Roman" pitchFamily="18" charset="0"/>
                <a:cs typeface="Times New Roman" pitchFamily="18" charset="0"/>
              </a:rPr>
              <a:t>келген екі мәлімет</a:t>
            </a:r>
            <a:endParaRPr lang="ru-RU" sz="2400" b="1" dirty="0">
              <a:solidFill>
                <a:srgbClr val="0000CC"/>
              </a:solidFill>
              <a:latin typeface="Times New Roman" pitchFamily="18" charset="0"/>
              <a:cs typeface="Times New Roman" pitchFamily="18" charset="0"/>
            </a:endParaRPr>
          </a:p>
        </p:txBody>
      </p:sp>
      <p:sp>
        <p:nvSpPr>
          <p:cNvPr id="10" name="Прямоугольник 9"/>
          <p:cNvSpPr/>
          <p:nvPr/>
        </p:nvSpPr>
        <p:spPr>
          <a:xfrm>
            <a:off x="2928926" y="4429132"/>
            <a:ext cx="3453959" cy="461665"/>
          </a:xfrm>
          <a:prstGeom prst="rect">
            <a:avLst/>
          </a:prstGeom>
        </p:spPr>
        <p:txBody>
          <a:bodyPr wrap="none">
            <a:spAutoFit/>
          </a:bodyPr>
          <a:lstStyle/>
          <a:p>
            <a:pPr lvl="0"/>
            <a:r>
              <a:rPr lang="kk-KZ" sz="2400" b="1" dirty="0" smtClean="0">
                <a:solidFill>
                  <a:srgbClr val="0000CC"/>
                </a:solidFill>
                <a:latin typeface="Times New Roman" pitchFamily="18" charset="0"/>
                <a:cs typeface="Times New Roman" pitchFamily="18" charset="0"/>
              </a:rPr>
              <a:t>Мен білгім үш  мәлімет</a:t>
            </a:r>
            <a:endParaRPr lang="ru-RU" sz="2400" b="1" dirty="0">
              <a:solidFill>
                <a:srgbClr val="0000CC"/>
              </a:solidFill>
              <a:latin typeface="Times New Roman" pitchFamily="18" charset="0"/>
              <a:cs typeface="Times New Roman" pitchFamily="18" charset="0"/>
            </a:endParaRPr>
          </a:p>
        </p:txBody>
      </p:sp>
      <p:sp>
        <p:nvSpPr>
          <p:cNvPr id="11" name="Прямоугольник 10"/>
          <p:cNvSpPr/>
          <p:nvPr/>
        </p:nvSpPr>
        <p:spPr>
          <a:xfrm>
            <a:off x="2428860" y="5715016"/>
            <a:ext cx="4083875" cy="461665"/>
          </a:xfrm>
          <a:prstGeom prst="rect">
            <a:avLst/>
          </a:prstGeom>
        </p:spPr>
        <p:txBody>
          <a:bodyPr wrap="none">
            <a:spAutoFit/>
          </a:bodyPr>
          <a:lstStyle/>
          <a:p>
            <a:pPr lvl="0"/>
            <a:r>
              <a:rPr lang="kk-KZ" sz="2400" b="1" dirty="0" smtClean="0">
                <a:solidFill>
                  <a:srgbClr val="0000CC"/>
                </a:solidFill>
                <a:latin typeface="Times New Roman" pitchFamily="18" charset="0"/>
                <a:cs typeface="Times New Roman" pitchFamily="18" charset="0"/>
              </a:rPr>
              <a:t>Мен  үйренген төрт мәлімет</a:t>
            </a:r>
            <a:endParaRPr lang="ru-RU" sz="2400" b="1" dirty="0">
              <a:solidFill>
                <a:srgbClr val="0000CC"/>
              </a:solidFill>
              <a:latin typeface="Times New Roman" pitchFamily="18" charset="0"/>
              <a:cs typeface="Times New Roman" pitchFamily="18" charset="0"/>
            </a:endParaRPr>
          </a:p>
        </p:txBody>
      </p:sp>
      <p:sp>
        <p:nvSpPr>
          <p:cNvPr id="14" name="Прямоугольник 13"/>
          <p:cNvSpPr/>
          <p:nvPr/>
        </p:nvSpPr>
        <p:spPr>
          <a:xfrm>
            <a:off x="598862" y="285728"/>
            <a:ext cx="7902228" cy="830997"/>
          </a:xfrm>
          <a:prstGeom prst="rect">
            <a:avLst/>
          </a:prstGeom>
          <a:noFill/>
        </p:spPr>
        <p:txBody>
          <a:bodyPr wrap="none" lIns="91440" tIns="45720" rIns="91440" bIns="45720">
            <a:spAutoFit/>
          </a:bodyPr>
          <a:lstStyle/>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Рефлексия пирамида</a:t>
            </a:r>
            <a:endPar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Autofit/>
          </a:bodyPr>
          <a:lstStyle/>
          <a:p>
            <a:pPr marL="0" indent="0">
              <a:spcBef>
                <a:spcPts val="300"/>
              </a:spcBef>
              <a:spcAft>
                <a:spcPts val="0"/>
              </a:spcAft>
            </a:pPr>
            <a:r>
              <a:rPr lang="kk-KZ" sz="3600" b="1" dirty="0" smtClean="0">
                <a:solidFill>
                  <a:srgbClr val="0000CC"/>
                </a:solidFill>
                <a:latin typeface="Times New Roman"/>
                <a:ea typeface="Times New Roman"/>
              </a:rPr>
              <a:t>Бағалау критерийлері:</a:t>
            </a:r>
            <a:endParaRPr lang="ru-RU" sz="3600" dirty="0"/>
          </a:p>
        </p:txBody>
      </p:sp>
      <p:sp>
        <p:nvSpPr>
          <p:cNvPr id="6" name="Содержимое 5"/>
          <p:cNvSpPr>
            <a:spLocks noGrp="1"/>
          </p:cNvSpPr>
          <p:nvPr>
            <p:ph idx="1"/>
          </p:nvPr>
        </p:nvSpPr>
        <p:spPr/>
        <p:txBody>
          <a:bodyPr>
            <a:normAutofit fontScale="92500" lnSpcReduction="20000"/>
          </a:bodyPr>
          <a:lstStyle/>
          <a:p>
            <a:r>
              <a:rPr lang="ru-RU" dirty="0" err="1" smtClean="0">
                <a:solidFill>
                  <a:srgbClr val="0000CC"/>
                </a:solidFill>
                <a:latin typeface="Times New Roman"/>
                <a:ea typeface="Times New Roman"/>
              </a:rPr>
              <a:t>АҚШ-тағы капиталдық монополиялардың </a:t>
            </a:r>
            <a:r>
              <a:rPr lang="ru-RU" dirty="0" smtClean="0">
                <a:solidFill>
                  <a:srgbClr val="0000CC"/>
                </a:solidFill>
                <a:latin typeface="Times New Roman"/>
                <a:ea typeface="Times New Roman"/>
              </a:rPr>
              <a:t>даму </a:t>
            </a:r>
            <a:r>
              <a:rPr lang="ru-RU" dirty="0" err="1" smtClean="0">
                <a:solidFill>
                  <a:srgbClr val="0000CC"/>
                </a:solidFill>
                <a:latin typeface="Times New Roman"/>
                <a:ea typeface="Times New Roman"/>
              </a:rPr>
              <a:t>ерекшеліктерін</a:t>
            </a:r>
            <a:r>
              <a:rPr lang="ru-RU" dirty="0" smtClean="0">
                <a:solidFill>
                  <a:srgbClr val="0000CC"/>
                </a:solidFill>
                <a:latin typeface="Times New Roman"/>
                <a:ea typeface="Times New Roman"/>
              </a:rPr>
              <a:t> </a:t>
            </a:r>
            <a:r>
              <a:rPr lang="ru-RU" dirty="0" err="1" smtClean="0">
                <a:solidFill>
                  <a:srgbClr val="0000CC"/>
                </a:solidFill>
                <a:latin typeface="Times New Roman"/>
                <a:ea typeface="Times New Roman"/>
              </a:rPr>
              <a:t>анықтайды</a:t>
            </a:r>
            <a:r>
              <a:rPr lang="ru-RU" dirty="0" smtClean="0">
                <a:solidFill>
                  <a:srgbClr val="0000CC"/>
                </a:solidFill>
                <a:latin typeface="Times New Roman"/>
                <a:ea typeface="Times New Roman"/>
              </a:rPr>
              <a:t>;</a:t>
            </a:r>
          </a:p>
          <a:p>
            <a:r>
              <a:rPr lang="ru-RU" dirty="0" err="1" smtClean="0">
                <a:solidFill>
                  <a:srgbClr val="0000CC"/>
                </a:solidFill>
                <a:latin typeface="Times New Roman"/>
                <a:ea typeface="Times New Roman"/>
              </a:rPr>
              <a:t>Еуропалық </a:t>
            </a:r>
            <a:r>
              <a:rPr lang="ru-RU" dirty="0" err="1" smtClean="0">
                <a:solidFill>
                  <a:srgbClr val="0000CC"/>
                </a:solidFill>
                <a:latin typeface="Times New Roman"/>
                <a:ea typeface="Times New Roman"/>
              </a:rPr>
              <a:t>отаршылдық экспансияның Шығыстың дәстүрлі қоғамдарына ықпалын </a:t>
            </a:r>
            <a:r>
              <a:rPr lang="ru-RU" dirty="0" err="1" smtClean="0">
                <a:solidFill>
                  <a:srgbClr val="0000CC"/>
                </a:solidFill>
                <a:latin typeface="Times New Roman"/>
                <a:ea typeface="Times New Roman"/>
              </a:rPr>
              <a:t>сипаттайды</a:t>
            </a:r>
            <a:r>
              <a:rPr lang="ru-RU" dirty="0" smtClean="0">
                <a:solidFill>
                  <a:srgbClr val="0000CC"/>
                </a:solidFill>
                <a:latin typeface="Times New Roman"/>
                <a:ea typeface="Times New Roman"/>
              </a:rPr>
              <a:t>;</a:t>
            </a:r>
          </a:p>
          <a:p>
            <a:r>
              <a:rPr lang="ru-RU" dirty="0" err="1" smtClean="0">
                <a:solidFill>
                  <a:srgbClr val="0000CC"/>
                </a:solidFill>
                <a:latin typeface="Times New Roman"/>
                <a:ea typeface="Times New Roman"/>
              </a:rPr>
              <a:t>Қоғамның  </a:t>
            </a:r>
            <a:r>
              <a:rPr lang="ru-RU" dirty="0" err="1" smtClean="0">
                <a:solidFill>
                  <a:srgbClr val="0000CC"/>
                </a:solidFill>
                <a:latin typeface="Times New Roman"/>
                <a:ea typeface="Times New Roman"/>
              </a:rPr>
              <a:t>индустрияға дейінгі</a:t>
            </a:r>
            <a:r>
              <a:rPr lang="ru-RU" dirty="0" smtClean="0">
                <a:solidFill>
                  <a:srgbClr val="0000CC"/>
                </a:solidFill>
                <a:latin typeface="Times New Roman"/>
                <a:ea typeface="Times New Roman"/>
              </a:rPr>
              <a:t> </a:t>
            </a:r>
            <a:r>
              <a:rPr lang="ru-RU" dirty="0" err="1" smtClean="0">
                <a:solidFill>
                  <a:srgbClr val="0000CC"/>
                </a:solidFill>
                <a:latin typeface="Times New Roman"/>
                <a:ea typeface="Times New Roman"/>
              </a:rPr>
              <a:t>және индустриялық </a:t>
            </a:r>
            <a:r>
              <a:rPr lang="ru-RU" dirty="0" smtClean="0">
                <a:solidFill>
                  <a:srgbClr val="0000CC"/>
                </a:solidFill>
                <a:latin typeface="Times New Roman"/>
                <a:ea typeface="Times New Roman"/>
              </a:rPr>
              <a:t>даму </a:t>
            </a:r>
            <a:r>
              <a:rPr lang="ru-RU" dirty="0" err="1" smtClean="0">
                <a:solidFill>
                  <a:srgbClr val="0000CC"/>
                </a:solidFill>
                <a:latin typeface="Times New Roman"/>
                <a:ea typeface="Times New Roman"/>
              </a:rPr>
              <a:t>кезеңдерінің арасындағы айырмашылығын </a:t>
            </a:r>
            <a:r>
              <a:rPr lang="ru-RU" dirty="0" err="1" smtClean="0">
                <a:solidFill>
                  <a:srgbClr val="0000CC"/>
                </a:solidFill>
                <a:latin typeface="Times New Roman"/>
                <a:ea typeface="Times New Roman"/>
              </a:rPr>
              <a:t>анықтайды</a:t>
            </a:r>
            <a:r>
              <a:rPr lang="ru-RU" dirty="0" smtClean="0">
                <a:solidFill>
                  <a:srgbClr val="0000CC"/>
                </a:solidFill>
                <a:latin typeface="Times New Roman"/>
                <a:ea typeface="Times New Roman"/>
              </a:rPr>
              <a:t>;</a:t>
            </a:r>
          </a:p>
          <a:p>
            <a:r>
              <a:rPr lang="ru-RU" dirty="0" err="1" smtClean="0">
                <a:solidFill>
                  <a:srgbClr val="0000CC"/>
                </a:solidFill>
                <a:latin typeface="Times New Roman"/>
                <a:ea typeface="Times New Roman"/>
              </a:rPr>
              <a:t>Миссионерліктің  </a:t>
            </a:r>
            <a:r>
              <a:rPr lang="ru-RU" dirty="0" err="1" smtClean="0">
                <a:solidFill>
                  <a:srgbClr val="0000CC"/>
                </a:solidFill>
                <a:latin typeface="Times New Roman"/>
                <a:ea typeface="Times New Roman"/>
              </a:rPr>
              <a:t>міндеттерін</a:t>
            </a:r>
            <a:r>
              <a:rPr lang="ru-RU" dirty="0" smtClean="0">
                <a:solidFill>
                  <a:srgbClr val="0000CC"/>
                </a:solidFill>
                <a:latin typeface="Times New Roman"/>
                <a:ea typeface="Times New Roman"/>
              </a:rPr>
              <a:t> </a:t>
            </a:r>
            <a:r>
              <a:rPr lang="ru-RU" dirty="0" err="1" smtClean="0">
                <a:solidFill>
                  <a:srgbClr val="0000CC"/>
                </a:solidFill>
                <a:latin typeface="Times New Roman"/>
                <a:ea typeface="Times New Roman"/>
              </a:rPr>
              <a:t>анықтайды.</a:t>
            </a:r>
            <a:endParaRPr lang="ru-RU" dirty="0" smtClean="0">
              <a:solidFill>
                <a:srgbClr val="0000CC"/>
              </a:solidFill>
              <a:latin typeface="Times New Roman"/>
              <a:ea typeface="Times New Roman"/>
            </a:endParaRPr>
          </a:p>
          <a:p>
            <a:r>
              <a:rPr lang="kk-KZ" dirty="0" smtClean="0">
                <a:solidFill>
                  <a:srgbClr val="0000CC"/>
                </a:solidFill>
                <a:latin typeface="Times New Roman"/>
                <a:ea typeface="Times New Roman"/>
              </a:rPr>
              <a:t>Алған </a:t>
            </a:r>
            <a:r>
              <a:rPr lang="kk-KZ" dirty="0" smtClean="0">
                <a:solidFill>
                  <a:srgbClr val="0000CC"/>
                </a:solidFill>
                <a:latin typeface="Times New Roman"/>
                <a:ea typeface="Times New Roman"/>
              </a:rPr>
              <a:t>ақпараттарды тапсырмаларды орындауда пайдаланады.</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F8D1E7C3-CD00-4978-86D0-C36FF963B545}" type="datetime1">
              <a:rPr lang="ru-RU" smtClean="0">
                <a:solidFill>
                  <a:prstClr val="black">
                    <a:tint val="75000"/>
                  </a:prstClr>
                </a:solidFill>
              </a:rPr>
              <a:pPr>
                <a:defRPr/>
              </a:pPr>
              <a:t>29.04.2020</a:t>
            </a:fld>
            <a:endParaRPr lang="ru-RU">
              <a:solidFill>
                <a:prstClr val="black">
                  <a:tint val="75000"/>
                </a:prstClr>
              </a:solidFill>
            </a:endParaRPr>
          </a:p>
        </p:txBody>
      </p:sp>
      <p:sp>
        <p:nvSpPr>
          <p:cNvPr id="2" name="Заголовок 1"/>
          <p:cNvSpPr>
            <a:spLocks noGrp="1"/>
          </p:cNvSpPr>
          <p:nvPr>
            <p:ph type="title" idx="4294967295"/>
          </p:nvPr>
        </p:nvSpPr>
        <p:spPr>
          <a:xfrm>
            <a:off x="395536" y="260648"/>
            <a:ext cx="8280920" cy="866775"/>
          </a:xfrm>
        </p:spPr>
        <p:style>
          <a:lnRef idx="1">
            <a:schemeClr val="accent1"/>
          </a:lnRef>
          <a:fillRef idx="2">
            <a:schemeClr val="accent1"/>
          </a:fillRef>
          <a:effectRef idx="1">
            <a:schemeClr val="accent1"/>
          </a:effectRef>
          <a:fontRef idx="minor">
            <a:schemeClr val="dk1"/>
          </a:fontRef>
        </p:style>
        <p:txBody>
          <a:bodyPr/>
          <a:lstStyle/>
          <a:p>
            <a:r>
              <a:rPr lang="ru-RU" dirty="0" err="1" smtClean="0">
                <a:latin typeface="Times New Roman" pitchFamily="18" charset="0"/>
                <a:cs typeface="Times New Roman" pitchFamily="18" charset="0"/>
              </a:rPr>
              <a:t>Тұлғаларды</a:t>
            </a:r>
            <a:r>
              <a:rPr lang="ru-RU" dirty="0" smtClean="0">
                <a:latin typeface="Times New Roman" pitchFamily="18" charset="0"/>
                <a:cs typeface="Times New Roman" pitchFamily="18" charset="0"/>
              </a:rPr>
              <a:t> не </a:t>
            </a:r>
            <a:r>
              <a:rPr lang="ru-RU" dirty="0" err="1" smtClean="0">
                <a:latin typeface="Times New Roman" pitchFamily="18" charset="0"/>
                <a:cs typeface="Times New Roman" pitchFamily="18" charset="0"/>
              </a:rPr>
              <a:t>біріктіреді</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412776"/>
            <a:ext cx="2627635"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47864" y="1458264"/>
            <a:ext cx="2484933"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6176" y="1412776"/>
            <a:ext cx="2778832" cy="3786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215334" y="5468149"/>
            <a:ext cx="27363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pPr>
            <a:r>
              <a:rPr lang="ru-RU" dirty="0" smtClean="0">
                <a:solidFill>
                  <a:prstClr val="black"/>
                </a:solidFill>
                <a:latin typeface="Times New Roman" pitchFamily="18" charset="0"/>
                <a:cs typeface="Times New Roman" pitchFamily="18" charset="0"/>
              </a:rPr>
              <a:t>Эндрю Карнеги</a:t>
            </a:r>
            <a:endParaRPr lang="ru-RU" dirty="0">
              <a:solidFill>
                <a:prstClr val="black"/>
              </a:solidFill>
              <a:latin typeface="Times New Roman" pitchFamily="18" charset="0"/>
              <a:cs typeface="Times New Roman" pitchFamily="18" charset="0"/>
            </a:endParaRPr>
          </a:p>
        </p:txBody>
      </p:sp>
      <p:sp>
        <p:nvSpPr>
          <p:cNvPr id="7" name="TextBox 6"/>
          <p:cNvSpPr txBox="1"/>
          <p:nvPr/>
        </p:nvSpPr>
        <p:spPr>
          <a:xfrm>
            <a:off x="397024" y="5517232"/>
            <a:ext cx="2626147"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pPr>
            <a:r>
              <a:rPr lang="ru-RU" sz="1600" dirty="0" smtClean="0">
                <a:solidFill>
                  <a:prstClr val="black"/>
                </a:solidFill>
                <a:latin typeface="Times New Roman" pitchFamily="18" charset="0"/>
                <a:cs typeface="Times New Roman" pitchFamily="18" charset="0"/>
              </a:rPr>
              <a:t>Джон </a:t>
            </a:r>
            <a:r>
              <a:rPr lang="ru-RU" sz="1600" dirty="0" err="1" smtClean="0">
                <a:solidFill>
                  <a:prstClr val="black"/>
                </a:solidFill>
                <a:latin typeface="Times New Roman" pitchFamily="18" charset="0"/>
                <a:cs typeface="Times New Roman" pitchFamily="18" charset="0"/>
              </a:rPr>
              <a:t>Дэвисон</a:t>
            </a:r>
            <a:r>
              <a:rPr lang="ru-RU" sz="1600" dirty="0" smtClean="0">
                <a:solidFill>
                  <a:prstClr val="black"/>
                </a:solidFill>
                <a:latin typeface="Times New Roman" pitchFamily="18" charset="0"/>
                <a:cs typeface="Times New Roman" pitchFamily="18" charset="0"/>
              </a:rPr>
              <a:t> Рокфеллер</a:t>
            </a:r>
            <a:endParaRPr lang="ru-RU" sz="1600" dirty="0">
              <a:solidFill>
                <a:prstClr val="black"/>
              </a:solidFill>
              <a:latin typeface="Times New Roman" pitchFamily="18" charset="0"/>
              <a:cs typeface="Times New Roman" pitchFamily="18" charset="0"/>
            </a:endParaRPr>
          </a:p>
        </p:txBody>
      </p:sp>
      <p:sp>
        <p:nvSpPr>
          <p:cNvPr id="8" name="TextBox 7"/>
          <p:cNvSpPr txBox="1"/>
          <p:nvPr/>
        </p:nvSpPr>
        <p:spPr>
          <a:xfrm>
            <a:off x="3386916" y="5480164"/>
            <a:ext cx="247785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pPr>
            <a:r>
              <a:rPr lang="ru-RU" dirty="0" smtClean="0">
                <a:solidFill>
                  <a:prstClr val="black"/>
                </a:solidFill>
                <a:latin typeface="Times New Roman" pitchFamily="18" charset="0"/>
                <a:cs typeface="Times New Roman" pitchFamily="18" charset="0"/>
              </a:rPr>
              <a:t>Джон </a:t>
            </a:r>
            <a:r>
              <a:rPr lang="ru-RU" dirty="0" err="1" smtClean="0">
                <a:solidFill>
                  <a:prstClr val="black"/>
                </a:solidFill>
                <a:latin typeface="Times New Roman" pitchFamily="18" charset="0"/>
                <a:cs typeface="Times New Roman" pitchFamily="18" charset="0"/>
              </a:rPr>
              <a:t>П.Морган</a:t>
            </a:r>
            <a:endParaRPr lang="ru-RU"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4194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ipe(down)">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25470"/>
          </a:xfrm>
        </p:spPr>
        <p:txBody>
          <a:bodyPr>
            <a:normAutofit fontScale="90000"/>
          </a:bodyPr>
          <a:lstStyle/>
          <a:p>
            <a:r>
              <a:rPr lang="kk-KZ" b="1" dirty="0" smtClean="0">
                <a:solidFill>
                  <a:srgbClr val="0000CC"/>
                </a:solidFill>
                <a:latin typeface="Times New Roman" pitchFamily="18" charset="0"/>
                <a:cs typeface="Times New Roman" pitchFamily="18" charset="0"/>
              </a:rPr>
              <a:t>Тұлғаларды таныдық па?</a:t>
            </a:r>
            <a:endParaRPr lang="ru-RU" b="1" dirty="0">
              <a:solidFill>
                <a:srgbClr val="0000CC"/>
              </a:solidFill>
              <a:latin typeface="Times New Roman" pitchFamily="18" charset="0"/>
              <a:cs typeface="Times New Roman" pitchFamily="18" charset="0"/>
            </a:endParaRPr>
          </a:p>
        </p:txBody>
      </p:sp>
      <p:sp>
        <p:nvSpPr>
          <p:cNvPr id="5" name="Содержимое 4"/>
          <p:cNvSpPr>
            <a:spLocks noGrp="1"/>
          </p:cNvSpPr>
          <p:nvPr>
            <p:ph sz="half" idx="1"/>
          </p:nvPr>
        </p:nvSpPr>
        <p:spPr>
          <a:xfrm>
            <a:off x="0" y="1357298"/>
            <a:ext cx="2928926" cy="4525963"/>
          </a:xfrm>
        </p:spPr>
        <p:txBody>
          <a:bodyPr>
            <a:normAutofit fontScale="70000" lnSpcReduction="20000"/>
          </a:bodyPr>
          <a:lstStyle/>
          <a:p>
            <a:r>
              <a:rPr lang="kk-KZ" dirty="0" smtClean="0">
                <a:solidFill>
                  <a:srgbClr val="0000CC"/>
                </a:solidFill>
                <a:latin typeface="Times New Roman" pitchFamily="18" charset="0"/>
                <a:cs typeface="Times New Roman" pitchFamily="18" charset="0"/>
              </a:rPr>
              <a:t>Джон Дэвисон Рокфеллер - адамзат тарихындағы әлемдегі ең бай адам. Болашақ миллиардер 1839 жылы 8 шілдеде Нью-Йорктегі Ричфорд қаласында дүниеге келген. Рокфеллер жұмысының алғашқы күндерінен бастап кіріс кітабы мен шығыстарын мұқият енгізетін шот кітабын ашты.</a:t>
            </a:r>
            <a:endParaRPr lang="ru-RU" dirty="0">
              <a:solidFill>
                <a:srgbClr val="0000CC"/>
              </a:solidFill>
              <a:latin typeface="Times New Roman" pitchFamily="18" charset="0"/>
              <a:cs typeface="Times New Roman" pitchFamily="18" charset="0"/>
            </a:endParaRPr>
          </a:p>
        </p:txBody>
      </p:sp>
      <p:sp>
        <p:nvSpPr>
          <p:cNvPr id="6" name="Содержимое 5"/>
          <p:cNvSpPr>
            <a:spLocks noGrp="1"/>
          </p:cNvSpPr>
          <p:nvPr>
            <p:ph sz="half" idx="2"/>
          </p:nvPr>
        </p:nvSpPr>
        <p:spPr>
          <a:xfrm>
            <a:off x="2857488" y="1357298"/>
            <a:ext cx="2928958" cy="4525963"/>
          </a:xfrm>
        </p:spPr>
        <p:txBody>
          <a:bodyPr>
            <a:normAutofit fontScale="70000" lnSpcReduction="20000"/>
          </a:bodyPr>
          <a:lstStyle/>
          <a:p>
            <a:r>
              <a:rPr lang="kk-KZ" dirty="0" smtClean="0">
                <a:solidFill>
                  <a:srgbClr val="0000CC"/>
                </a:solidFill>
                <a:latin typeface="Times New Roman" pitchFamily="18" charset="0"/>
                <a:cs typeface="Times New Roman" pitchFamily="18" charset="0"/>
              </a:rPr>
              <a:t>Джон Пиерпон Морган I (1837 ж. 17 сәуір, Хартфорд, Коннектикут - 1913 ж. 31 наурыз, Рим) - XIX ғасырдың аяғында Америка Құрама Штаттарында корпоративті қаржы мен өнеркәсіпті шоғырландыруда үстемдік еткен американдық кәсіпкер, банкир және қаржыгер. </a:t>
            </a:r>
            <a:endParaRPr lang="ru-RU" dirty="0">
              <a:solidFill>
                <a:srgbClr val="0000CC"/>
              </a:solidFill>
              <a:latin typeface="Times New Roman" pitchFamily="18" charset="0"/>
              <a:cs typeface="Times New Roman" pitchFamily="18" charset="0"/>
            </a:endParaRPr>
          </a:p>
        </p:txBody>
      </p:sp>
      <p:sp>
        <p:nvSpPr>
          <p:cNvPr id="2" name="Дата 1"/>
          <p:cNvSpPr>
            <a:spLocks noGrp="1"/>
          </p:cNvSpPr>
          <p:nvPr>
            <p:ph type="dt" sz="half" idx="10"/>
          </p:nvPr>
        </p:nvSpPr>
        <p:spPr/>
        <p:txBody>
          <a:bodyPr/>
          <a:lstStyle/>
          <a:p>
            <a:pPr>
              <a:defRPr/>
            </a:pPr>
            <a:fld id="{4E4F2C59-8EFE-4DD7-84FD-7810AB616937}" type="datetime1">
              <a:rPr lang="ru-RU" smtClean="0">
                <a:solidFill>
                  <a:prstClr val="black">
                    <a:tint val="75000"/>
                  </a:prstClr>
                </a:solidFill>
              </a:rPr>
              <a:pPr>
                <a:defRPr/>
              </a:pPr>
              <a:t>29.04.2020</a:t>
            </a:fld>
            <a:endParaRPr lang="ru-RU">
              <a:solidFill>
                <a:prstClr val="black">
                  <a:tint val="75000"/>
                </a:prstClr>
              </a:solidFill>
            </a:endParaRPr>
          </a:p>
        </p:txBody>
      </p:sp>
      <p:sp>
        <p:nvSpPr>
          <p:cNvPr id="3" name="Номер слайда 2"/>
          <p:cNvSpPr>
            <a:spLocks noGrp="1"/>
          </p:cNvSpPr>
          <p:nvPr>
            <p:ph type="sldNum" sz="quarter" idx="12"/>
          </p:nvPr>
        </p:nvSpPr>
        <p:spPr/>
        <p:txBody>
          <a:bodyPr/>
          <a:lstStyle/>
          <a:p>
            <a:pPr>
              <a:defRPr/>
            </a:pPr>
            <a:fld id="{E8CC7B45-04A8-4291-8972-90FA06DCB210}" type="slidenum">
              <a:rPr lang="ru-RU" smtClean="0">
                <a:solidFill>
                  <a:prstClr val="black">
                    <a:tint val="75000"/>
                  </a:prstClr>
                </a:solidFill>
              </a:rPr>
              <a:pPr>
                <a:defRPr/>
              </a:pPr>
              <a:t>4</a:t>
            </a:fld>
            <a:endParaRPr lang="ru-RU">
              <a:solidFill>
                <a:prstClr val="black">
                  <a:tint val="75000"/>
                </a:prstClr>
              </a:solidFill>
            </a:endParaRPr>
          </a:p>
        </p:txBody>
      </p:sp>
      <p:sp>
        <p:nvSpPr>
          <p:cNvPr id="7" name="Содержимое 5"/>
          <p:cNvSpPr txBox="1">
            <a:spLocks/>
          </p:cNvSpPr>
          <p:nvPr/>
        </p:nvSpPr>
        <p:spPr>
          <a:xfrm>
            <a:off x="5929322" y="1285860"/>
            <a:ext cx="2857520" cy="4525963"/>
          </a:xfrm>
          <a:prstGeom prst="rect">
            <a:avLst/>
          </a:prstGeom>
        </p:spPr>
        <p:txBody>
          <a:bodyPr vert="horz" lIns="91440" tIns="45720" rIns="91440" bIns="45720" rtlCol="0">
            <a:noAutofit/>
          </a:bodyPr>
          <a:lstStyle/>
          <a:p>
            <a:pPr lvl="0" indent="-342900">
              <a:buFont typeface="Arial" pitchFamily="34" charset="0"/>
              <a:buChar char="•"/>
            </a:pPr>
            <a:r>
              <a:rPr lang="kk-KZ" sz="2000" dirty="0" smtClean="0">
                <a:solidFill>
                  <a:srgbClr val="0000CC"/>
                </a:solidFill>
                <a:latin typeface="Times New Roman" pitchFamily="18" charset="0"/>
                <a:cs typeface="Times New Roman" pitchFamily="18" charset="0"/>
              </a:rPr>
              <a:t>Эндрю Карнеги (25 қараша 1835 - 11 тамыз 1919) - американдық кәсіпкер, ірі металлург, көп миллионер және меценат..</a:t>
            </a:r>
            <a:r>
              <a:rPr lang="ru-RU" sz="2000" dirty="0" smtClean="0">
                <a:solidFill>
                  <a:srgbClr val="0000CC"/>
                </a:solidFill>
                <a:latin typeface="Times New Roman" pitchFamily="18" charset="0"/>
                <a:cs typeface="Times New Roman" pitchFamily="18" charset="0"/>
              </a:rPr>
              <a:t/>
            </a:r>
            <a:br>
              <a:rPr lang="ru-RU" sz="2000" dirty="0" smtClean="0">
                <a:solidFill>
                  <a:srgbClr val="0000CC"/>
                </a:solidFill>
                <a:latin typeface="Times New Roman" pitchFamily="18" charset="0"/>
                <a:cs typeface="Times New Roman" pitchFamily="18" charset="0"/>
              </a:rPr>
            </a:br>
            <a:r>
              <a:rPr lang="ru-RU" sz="2000" dirty="0" err="1" smtClean="0">
                <a:solidFill>
                  <a:srgbClr val="0000CC"/>
                </a:solidFill>
                <a:latin typeface="Times New Roman" pitchFamily="18" charset="0"/>
                <a:cs typeface="Times New Roman" pitchFamily="18" charset="0"/>
              </a:rPr>
              <a:t>Қайырымдылық жұмыстарымен танымал</a:t>
            </a:r>
            <a:r>
              <a:rPr lang="ru-RU" sz="2000" dirty="0" smtClean="0">
                <a:solidFill>
                  <a:srgbClr val="0000CC"/>
                </a:solidFill>
                <a:latin typeface="Times New Roman" pitchFamily="18" charset="0"/>
                <a:cs typeface="Times New Roman" pitchFamily="18" charset="0"/>
              </a:rPr>
              <a:t>. </a:t>
            </a:r>
            <a:r>
              <a:rPr lang="ru-RU" sz="2000" dirty="0" err="1" smtClean="0">
                <a:solidFill>
                  <a:srgbClr val="0000CC"/>
                </a:solidFill>
                <a:latin typeface="Times New Roman" pitchFamily="18" charset="0"/>
                <a:cs typeface="Times New Roman" pitchFamily="18" charset="0"/>
              </a:rPr>
              <a:t>Мәдениет, білім</a:t>
            </a:r>
            <a:r>
              <a:rPr lang="ru-RU" sz="2000" dirty="0" smtClean="0">
                <a:solidFill>
                  <a:srgbClr val="0000CC"/>
                </a:solidFill>
                <a:latin typeface="Times New Roman" pitchFamily="18" charset="0"/>
                <a:cs typeface="Times New Roman" pitchFamily="18" charset="0"/>
              </a:rPr>
              <a:t> </a:t>
            </a:r>
            <a:r>
              <a:rPr lang="ru-RU" sz="2000" dirty="0" err="1" smtClean="0">
                <a:solidFill>
                  <a:srgbClr val="0000CC"/>
                </a:solidFill>
                <a:latin typeface="Times New Roman" pitchFamily="18" charset="0"/>
                <a:cs typeface="Times New Roman" pitchFamily="18" charset="0"/>
              </a:rPr>
              <a:t>саласында</a:t>
            </a:r>
            <a:r>
              <a:rPr lang="ru-RU" sz="2000" dirty="0" smtClean="0">
                <a:solidFill>
                  <a:srgbClr val="0000CC"/>
                </a:solidFill>
                <a:latin typeface="Times New Roman" pitchFamily="18" charset="0"/>
                <a:cs typeface="Times New Roman" pitchFamily="18" charset="0"/>
              </a:rPr>
              <a:t> </a:t>
            </a:r>
            <a:r>
              <a:rPr lang="ru-RU" sz="2000" dirty="0" err="1" smtClean="0">
                <a:solidFill>
                  <a:srgbClr val="0000CC"/>
                </a:solidFill>
                <a:latin typeface="Times New Roman" pitchFamily="18" charset="0"/>
                <a:cs typeface="Times New Roman" pitchFamily="18" charset="0"/>
              </a:rPr>
              <a:t>құрылыстарды қаржыландырды</a:t>
            </a:r>
            <a:endParaRPr kumimoji="0" lang="ru-RU" sz="2000" b="0" i="0"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257808" cy="11430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a:bodyPr>
          <a:lstStyle/>
          <a:p>
            <a:r>
              <a:rPr lang="kk-KZ" b="1" dirty="0" smtClean="0">
                <a:solidFill>
                  <a:srgbClr val="0000CC"/>
                </a:solidFill>
                <a:latin typeface="Times New Roman" pitchFamily="18" charset="0"/>
                <a:cs typeface="Times New Roman" pitchFamily="18" charset="0"/>
              </a:rPr>
              <a:t>Оқулықпен жұмыс</a:t>
            </a:r>
            <a:endParaRPr lang="ru-RU" b="1" dirty="0">
              <a:solidFill>
                <a:srgbClr val="0000CC"/>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1"/>
            <a:ext cx="4686304" cy="1971676"/>
          </a:xfrm>
        </p:spPr>
        <p:txBody>
          <a:bodyPr>
            <a:normAutofit/>
          </a:bodyPr>
          <a:lstStyle/>
          <a:p>
            <a:pPr marL="514350" indent="-514350">
              <a:buAutoNum type="arabicPeriod"/>
            </a:pPr>
            <a:r>
              <a:rPr lang="kk-KZ" dirty="0" smtClean="0">
                <a:solidFill>
                  <a:srgbClr val="0000CC"/>
                </a:solidFill>
                <a:latin typeface="Times New Roman" pitchFamily="18" charset="0"/>
                <a:cs typeface="Times New Roman" pitchFamily="18" charset="0"/>
              </a:rPr>
              <a:t>Оқулықтағы мәтінмен танысу, ақпарат алу;</a:t>
            </a:r>
          </a:p>
          <a:p>
            <a:pPr marL="514350" indent="-514350">
              <a:buAutoNum type="arabicPeriod"/>
            </a:pPr>
            <a:r>
              <a:rPr lang="kk-KZ" dirty="0" smtClean="0">
                <a:solidFill>
                  <a:srgbClr val="0000CC"/>
                </a:solidFill>
                <a:latin typeface="Times New Roman" pitchFamily="18" charset="0"/>
                <a:cs typeface="Times New Roman" pitchFamily="18" charset="0"/>
              </a:rPr>
              <a:t> Негізгі тірексөздерді жазып алу;</a:t>
            </a:r>
          </a:p>
        </p:txBody>
      </p:sp>
      <p:sp>
        <p:nvSpPr>
          <p:cNvPr id="5" name="Дата 4"/>
          <p:cNvSpPr>
            <a:spLocks noGrp="1"/>
          </p:cNvSpPr>
          <p:nvPr>
            <p:ph type="dt" sz="half" idx="10"/>
          </p:nvPr>
        </p:nvSpPr>
        <p:spPr/>
        <p:txBody>
          <a:bodyPr/>
          <a:lstStyle/>
          <a:p>
            <a:pPr>
              <a:defRPr/>
            </a:pPr>
            <a:fld id="{FFB4CFFC-EA9E-407D-86AF-B6D668BCADEF}" type="datetime1">
              <a:rPr lang="ru-RU" smtClean="0">
                <a:solidFill>
                  <a:prstClr val="black">
                    <a:tint val="75000"/>
                  </a:prstClr>
                </a:solidFill>
              </a:rPr>
              <a:pPr>
                <a:defRPr/>
              </a:pPr>
              <a:t>29.04.2020</a:t>
            </a:fld>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AAB39BFE-FB6A-4387-9D34-A3977C3AB0E4}" type="slidenum">
              <a:rPr lang="ru-RU" smtClean="0">
                <a:solidFill>
                  <a:prstClr val="black">
                    <a:tint val="75000"/>
                  </a:prstClr>
                </a:solidFill>
              </a:rPr>
              <a:pPr>
                <a:defRPr/>
              </a:pPr>
              <a:t>5</a:t>
            </a:fld>
            <a:endParaRPr lang="ru-RU">
              <a:solidFill>
                <a:prstClr val="black">
                  <a:tint val="75000"/>
                </a:prstClr>
              </a:solidFill>
            </a:endParaRPr>
          </a:p>
        </p:txBody>
      </p:sp>
      <p:sp>
        <p:nvSpPr>
          <p:cNvPr id="1028" name="AutoShape 4" descr="ÐÒ¯Ð½Ð¸ÐµÐ¶Ò¯Ð·Ñ ÑÐ°ÑÐ¸Ñ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ÐÒ¯Ð½Ð¸ÐµÐ¶Ò¯Ð·Ñ ÑÐ°ÑÐ¸Ñ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User\Desktop\Без названия.jpg"/>
          <p:cNvPicPr>
            <a:picLocks noChangeAspect="1" noChangeArrowheads="1"/>
          </p:cNvPicPr>
          <p:nvPr/>
        </p:nvPicPr>
        <p:blipFill>
          <a:blip r:embed="rId2"/>
          <a:srcRect/>
          <a:stretch>
            <a:fillRect/>
          </a:stretch>
        </p:blipFill>
        <p:spPr bwMode="auto">
          <a:xfrm>
            <a:off x="5214942" y="1142984"/>
            <a:ext cx="3357586" cy="4743256"/>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11" name="Содержимое 2"/>
          <p:cNvSpPr>
            <a:spLocks noGrp="1"/>
          </p:cNvSpPr>
          <p:nvPr>
            <p:ph sz="half" idx="1"/>
          </p:nvPr>
        </p:nvSpPr>
        <p:spPr>
          <a:xfrm>
            <a:off x="357158" y="4143380"/>
            <a:ext cx="5214974" cy="1971676"/>
          </a:xfrm>
        </p:spPr>
        <p:txBody>
          <a:bodyPr>
            <a:normAutofit fontScale="92500" lnSpcReduction="20000"/>
          </a:bodyPr>
          <a:lstStyle/>
          <a:p>
            <a:pPr marL="514350" lvl="0" indent="-514350">
              <a:buNone/>
            </a:pPr>
            <a:r>
              <a:rPr lang="kk-KZ" b="1" dirty="0" smtClean="0">
                <a:solidFill>
                  <a:srgbClr val="0000CC"/>
                </a:solidFill>
                <a:latin typeface="Times New Roman" panose="02020603050405020304" pitchFamily="18" charset="0"/>
                <a:cs typeface="Times New Roman" panose="02020603050405020304" pitchFamily="18" charset="0"/>
              </a:rPr>
              <a:t>Дескрипторлар:</a:t>
            </a:r>
            <a:endParaRPr lang="kk-KZ" dirty="0" smtClean="0">
              <a:solidFill>
                <a:srgbClr val="0000CC"/>
              </a:solidFill>
              <a:latin typeface="Times New Roman" pitchFamily="18" charset="0"/>
              <a:cs typeface="Times New Roman" pitchFamily="18" charset="0"/>
            </a:endParaRPr>
          </a:p>
          <a:p>
            <a:pPr marL="514350" indent="-514350">
              <a:buAutoNum type="arabicPeriod"/>
            </a:pPr>
            <a:r>
              <a:rPr lang="kk-KZ" dirty="0" smtClean="0">
                <a:solidFill>
                  <a:srgbClr val="0000CC"/>
                </a:solidFill>
                <a:latin typeface="Times New Roman" pitchFamily="18" charset="0"/>
                <a:cs typeface="Times New Roman" pitchFamily="18" charset="0"/>
              </a:rPr>
              <a:t>Оқулықтағы мәтінмен танысады, ақпарат алады;</a:t>
            </a:r>
          </a:p>
          <a:p>
            <a:pPr marL="514350" indent="-514350">
              <a:buAutoNum type="arabicPeriod"/>
            </a:pPr>
            <a:r>
              <a:rPr lang="kk-KZ" dirty="0" smtClean="0">
                <a:solidFill>
                  <a:srgbClr val="0000CC"/>
                </a:solidFill>
                <a:latin typeface="Times New Roman" pitchFamily="18" charset="0"/>
                <a:cs typeface="Times New Roman" pitchFamily="18" charset="0"/>
              </a:rPr>
              <a:t> Негізгі тірексөздерді жазып алады.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686800" cy="1143000"/>
          </a:xfrm>
        </p:spPr>
        <p:txBody>
          <a:bodyPr>
            <a:noAutofit/>
          </a:bodyPr>
          <a:lstStyle/>
          <a:p>
            <a:pPr algn="l"/>
            <a:r>
              <a:rPr lang="ru-RU" sz="2400" b="1" dirty="0" err="1" smtClean="0">
                <a:solidFill>
                  <a:srgbClr val="0000CC"/>
                </a:solidFill>
                <a:latin typeface="Times New Roman" pitchFamily="18" charset="0"/>
                <a:cs typeface="Times New Roman" pitchFamily="18" charset="0"/>
              </a:rPr>
              <a:t>Тапсырма</a:t>
            </a:r>
            <a:r>
              <a:rPr lang="ru-RU" sz="2400" b="1" dirty="0" smtClean="0">
                <a:solidFill>
                  <a:srgbClr val="0000CC"/>
                </a:solidFill>
                <a:latin typeface="Times New Roman" pitchFamily="18" charset="0"/>
                <a:cs typeface="Times New Roman" pitchFamily="18" charset="0"/>
              </a:rPr>
              <a:t> №1 </a:t>
            </a:r>
            <a:r>
              <a:rPr lang="ru-RU" sz="2400" dirty="0" err="1" smtClean="0">
                <a:solidFill>
                  <a:srgbClr val="0000CC"/>
                </a:solidFill>
                <a:latin typeface="Times New Roman"/>
                <a:ea typeface="Times New Roman"/>
              </a:rPr>
              <a:t>АҚШ-тағы капиталдық монополиялардың </a:t>
            </a:r>
            <a:r>
              <a:rPr lang="ru-RU" sz="2400" dirty="0" smtClean="0">
                <a:solidFill>
                  <a:srgbClr val="0000CC"/>
                </a:solidFill>
                <a:latin typeface="Times New Roman"/>
                <a:ea typeface="Times New Roman"/>
              </a:rPr>
              <a:t>даму </a:t>
            </a:r>
            <a:r>
              <a:rPr lang="ru-RU" sz="2400" dirty="0" err="1" smtClean="0">
                <a:solidFill>
                  <a:srgbClr val="0000CC"/>
                </a:solidFill>
                <a:latin typeface="Times New Roman"/>
                <a:ea typeface="Times New Roman"/>
              </a:rPr>
              <a:t>ерекшеліктерін</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анықтап</a:t>
            </a:r>
            <a:r>
              <a:rPr lang="ru-RU" sz="2400" dirty="0" smtClean="0">
                <a:solidFill>
                  <a:srgbClr val="0000CC"/>
                </a:solidFill>
                <a:latin typeface="Times New Roman"/>
                <a:ea typeface="Times New Roman"/>
              </a:rPr>
              <a:t>,даму </a:t>
            </a:r>
            <a:r>
              <a:rPr lang="ru-RU" sz="2400" dirty="0" err="1" smtClean="0">
                <a:solidFill>
                  <a:srgbClr val="0000CC"/>
                </a:solidFill>
                <a:latin typeface="Times New Roman"/>
                <a:ea typeface="Times New Roman"/>
              </a:rPr>
              <a:t>реттілігімен</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сызбаға жазыңыз</a:t>
            </a:r>
            <a:r>
              <a:rPr lang="ru-RU" sz="2400" dirty="0" smtClean="0">
                <a:solidFill>
                  <a:srgbClr val="0000CC"/>
                </a:solidFill>
                <a:latin typeface="Times New Roman"/>
                <a:ea typeface="Times New Roman"/>
              </a:rPr>
              <a:t/>
            </a:r>
            <a:br>
              <a:rPr lang="ru-RU" sz="2400" dirty="0" smtClean="0">
                <a:solidFill>
                  <a:srgbClr val="0000CC"/>
                </a:solidFill>
                <a:latin typeface="Times New Roman"/>
                <a:ea typeface="Times New Roman"/>
              </a:rPr>
            </a:br>
            <a:endParaRPr lang="ru-RU" sz="2400" dirty="0">
              <a:solidFill>
                <a:srgbClr val="0000CC"/>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pPr>
              <a:defRPr/>
            </a:pPr>
            <a:fld id="{F8D1E7C3-CD00-4978-86D0-C36FF963B545}" type="datetime1">
              <a:rPr lang="ru-RU" smtClean="0">
                <a:solidFill>
                  <a:prstClr val="black">
                    <a:tint val="75000"/>
                  </a:prstClr>
                </a:solidFill>
              </a:rPr>
              <a:pPr>
                <a:defRPr/>
              </a:pPr>
              <a:t>29.04.2020</a:t>
            </a:fld>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7FE19567-A5D7-40D0-8215-BA8903C3F12C}" type="slidenum">
              <a:rPr lang="ru-RU" smtClean="0">
                <a:solidFill>
                  <a:prstClr val="black">
                    <a:tint val="75000"/>
                  </a:prstClr>
                </a:solidFill>
              </a:rPr>
              <a:pPr>
                <a:defRPr/>
              </a:pPr>
              <a:t>6</a:t>
            </a:fld>
            <a:endParaRPr lang="ru-RU">
              <a:solidFill>
                <a:prstClr val="black">
                  <a:tint val="75000"/>
                </a:prstClr>
              </a:solidFill>
            </a:endParaRPr>
          </a:p>
        </p:txBody>
      </p:sp>
      <p:pic>
        <p:nvPicPr>
          <p:cNvPr id="1026" name="Picture 2"/>
          <p:cNvPicPr>
            <a:picLocks noChangeAspect="1" noChangeArrowheads="1"/>
          </p:cNvPicPr>
          <p:nvPr/>
        </p:nvPicPr>
        <p:blipFill>
          <a:blip r:embed="rId2"/>
          <a:srcRect l="12890" t="32292" r="22070" b="6250"/>
          <a:stretch>
            <a:fillRect/>
          </a:stretch>
        </p:blipFill>
        <p:spPr bwMode="auto">
          <a:xfrm>
            <a:off x="571472" y="1071546"/>
            <a:ext cx="8001056" cy="3857652"/>
          </a:xfrm>
          <a:prstGeom prst="rect">
            <a:avLst/>
          </a:prstGeom>
          <a:noFill/>
          <a:ln w="9525">
            <a:noFill/>
            <a:miter lim="800000"/>
            <a:headEnd/>
            <a:tailEnd/>
          </a:ln>
          <a:effectLst/>
        </p:spPr>
      </p:pic>
      <p:sp>
        <p:nvSpPr>
          <p:cNvPr id="8" name="Прямоугольник 7"/>
          <p:cNvSpPr/>
          <p:nvPr/>
        </p:nvSpPr>
        <p:spPr>
          <a:xfrm>
            <a:off x="357158" y="5000636"/>
            <a:ext cx="8572528" cy="1200329"/>
          </a:xfrm>
          <a:prstGeom prst="rect">
            <a:avLst/>
          </a:prstGeom>
        </p:spPr>
        <p:txBody>
          <a:bodyPr wrap="square">
            <a:spAutoFit/>
          </a:bodyPr>
          <a:lstStyle/>
          <a:p>
            <a:pPr lvl="0"/>
            <a:r>
              <a:rPr lang="kk-KZ" sz="2400" b="1" dirty="0" smtClean="0">
                <a:solidFill>
                  <a:srgbClr val="0000CC"/>
                </a:solidFill>
                <a:latin typeface="Times New Roman" panose="02020603050405020304" pitchFamily="18" charset="0"/>
                <a:cs typeface="Times New Roman" panose="02020603050405020304" pitchFamily="18" charset="0"/>
              </a:rPr>
              <a:t>Дескриптор</a:t>
            </a:r>
          </a:p>
          <a:p>
            <a:r>
              <a:rPr lang="ru-RU" sz="2400" dirty="0" err="1" smtClean="0">
                <a:solidFill>
                  <a:srgbClr val="0000CC"/>
                </a:solidFill>
                <a:latin typeface="Times New Roman"/>
                <a:ea typeface="Times New Roman"/>
              </a:rPr>
              <a:t>АҚШ-тағы капиталдық монополиялардың </a:t>
            </a:r>
            <a:r>
              <a:rPr lang="ru-RU" sz="2400" dirty="0" smtClean="0">
                <a:solidFill>
                  <a:srgbClr val="0000CC"/>
                </a:solidFill>
                <a:latin typeface="Times New Roman"/>
                <a:ea typeface="Times New Roman"/>
              </a:rPr>
              <a:t>даму </a:t>
            </a:r>
            <a:r>
              <a:rPr lang="ru-RU" sz="2400" dirty="0" err="1" smtClean="0">
                <a:solidFill>
                  <a:srgbClr val="0000CC"/>
                </a:solidFill>
                <a:latin typeface="Times New Roman"/>
                <a:ea typeface="Times New Roman"/>
              </a:rPr>
              <a:t>ерекшеліктерін</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анықтап</a:t>
            </a:r>
            <a:r>
              <a:rPr lang="ru-RU" sz="2400" dirty="0" smtClean="0">
                <a:solidFill>
                  <a:srgbClr val="0000CC"/>
                </a:solidFill>
                <a:latin typeface="Times New Roman"/>
                <a:ea typeface="Times New Roman"/>
              </a:rPr>
              <a:t>,даму </a:t>
            </a:r>
            <a:r>
              <a:rPr lang="ru-RU" sz="2400" dirty="0" err="1" smtClean="0">
                <a:solidFill>
                  <a:srgbClr val="0000CC"/>
                </a:solidFill>
                <a:latin typeface="Times New Roman"/>
                <a:ea typeface="Times New Roman"/>
              </a:rPr>
              <a:t>реттілігімен</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сызбаға жазыңыз</a:t>
            </a:r>
            <a:endParaRPr lang="ru-RU" sz="2400" dirty="0">
              <a:solidFill>
                <a:srgbClr val="0000CC"/>
              </a:solidFill>
            </a:endParaRPr>
          </a:p>
        </p:txBody>
      </p:sp>
    </p:spTree>
    <p:extLst>
      <p:ext uri="{BB962C8B-B14F-4D97-AF65-F5344CB8AC3E}">
        <p14:creationId xmlns:p14="http://schemas.microsoft.com/office/powerpoint/2010/main" xmlns="" val="2337455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501122" cy="2714644"/>
          </a:xfrm>
        </p:spPr>
        <p:txBody>
          <a:bodyPr>
            <a:normAutofit/>
          </a:bodyPr>
          <a:lstStyle/>
          <a:p>
            <a:r>
              <a:rPr lang="ru-RU" sz="2400" b="1" dirty="0" err="1" smtClean="0">
                <a:solidFill>
                  <a:srgbClr val="0000CC"/>
                </a:solidFill>
                <a:latin typeface="Times New Roman" pitchFamily="18" charset="0"/>
                <a:cs typeface="Times New Roman" pitchFamily="18" charset="0"/>
              </a:rPr>
              <a:t>Тапсырма</a:t>
            </a:r>
            <a:r>
              <a:rPr lang="ru-RU" sz="2400" b="1" dirty="0" smtClean="0">
                <a:solidFill>
                  <a:srgbClr val="0000CC"/>
                </a:solidFill>
                <a:latin typeface="Times New Roman" pitchFamily="18" charset="0"/>
                <a:cs typeface="Times New Roman" pitchFamily="18" charset="0"/>
              </a:rPr>
              <a:t> №2</a:t>
            </a:r>
          </a:p>
          <a:p>
            <a:r>
              <a:rPr lang="ru-RU" sz="2400" dirty="0" err="1" smtClean="0">
                <a:solidFill>
                  <a:srgbClr val="0000CC"/>
                </a:solidFill>
                <a:latin typeface="Times New Roman"/>
                <a:ea typeface="Times New Roman"/>
              </a:rPr>
              <a:t>Еуропалық отаршылдық экспансияның Шығыстың дәстүрлі қоғамдарына ықпалын сипаттайтын</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дәлелдейтін кемінде</a:t>
            </a:r>
            <a:r>
              <a:rPr lang="ru-RU" sz="2400" dirty="0" smtClean="0">
                <a:solidFill>
                  <a:srgbClr val="0000CC"/>
                </a:solidFill>
                <a:latin typeface="Times New Roman"/>
                <a:ea typeface="Times New Roman"/>
              </a:rPr>
              <a:t> </a:t>
            </a:r>
          </a:p>
          <a:p>
            <a:r>
              <a:rPr lang="ru-RU" sz="2400" dirty="0" smtClean="0">
                <a:solidFill>
                  <a:srgbClr val="0000CC"/>
                </a:solidFill>
                <a:latin typeface="Times New Roman"/>
                <a:ea typeface="Times New Roman"/>
              </a:rPr>
              <a:t>3 </a:t>
            </a:r>
            <a:r>
              <a:rPr lang="ru-RU" sz="2400" dirty="0" err="1" smtClean="0">
                <a:solidFill>
                  <a:srgbClr val="0000CC"/>
                </a:solidFill>
                <a:latin typeface="Times New Roman"/>
                <a:ea typeface="Times New Roman"/>
              </a:rPr>
              <a:t>сөйлем жазыңыз</a:t>
            </a:r>
            <a:r>
              <a:rPr lang="ru-RU" sz="2400" dirty="0" smtClean="0">
                <a:solidFill>
                  <a:srgbClr val="0000CC"/>
                </a:solidFill>
                <a:latin typeface="Times New Roman"/>
                <a:ea typeface="Times New Roman"/>
              </a:rPr>
              <a:t> </a:t>
            </a:r>
            <a:endParaRPr lang="ru-RU" sz="2400" dirty="0">
              <a:solidFill>
                <a:srgbClr val="0000CC"/>
              </a:solidFill>
            </a:endParaRPr>
          </a:p>
        </p:txBody>
      </p:sp>
      <p:sp>
        <p:nvSpPr>
          <p:cNvPr id="4" name="Дата 3"/>
          <p:cNvSpPr>
            <a:spLocks noGrp="1"/>
          </p:cNvSpPr>
          <p:nvPr>
            <p:ph type="dt" sz="half" idx="10"/>
          </p:nvPr>
        </p:nvSpPr>
        <p:spPr/>
        <p:txBody>
          <a:bodyPr/>
          <a:lstStyle/>
          <a:p>
            <a:pPr>
              <a:defRPr/>
            </a:pPr>
            <a:fld id="{F8D1E7C3-CD00-4978-86D0-C36FF963B545}" type="datetime1">
              <a:rPr lang="ru-RU" smtClean="0">
                <a:solidFill>
                  <a:prstClr val="black">
                    <a:tint val="75000"/>
                  </a:prstClr>
                </a:solidFill>
              </a:rPr>
              <a:pPr>
                <a:defRPr/>
              </a:pPr>
              <a:t>29.04.2020</a:t>
            </a:fld>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7FE19567-A5D7-40D0-8215-BA8903C3F12C}" type="slidenum">
              <a:rPr lang="ru-RU" smtClean="0">
                <a:solidFill>
                  <a:prstClr val="black">
                    <a:tint val="75000"/>
                  </a:prstClr>
                </a:solidFill>
              </a:rPr>
              <a:pPr>
                <a:defRPr/>
              </a:pPr>
              <a:t>7</a:t>
            </a:fld>
            <a:endParaRPr lang="ru-RU">
              <a:solidFill>
                <a:prstClr val="black">
                  <a:tint val="75000"/>
                </a:prstClr>
              </a:solidFill>
            </a:endParaRPr>
          </a:p>
        </p:txBody>
      </p:sp>
      <p:grpSp>
        <p:nvGrpSpPr>
          <p:cNvPr id="10" name="Группа 9"/>
          <p:cNvGrpSpPr/>
          <p:nvPr/>
        </p:nvGrpSpPr>
        <p:grpSpPr>
          <a:xfrm>
            <a:off x="571472" y="1857364"/>
            <a:ext cx="8286808" cy="3429024"/>
            <a:chOff x="571472" y="1857364"/>
            <a:chExt cx="8286808" cy="3429024"/>
          </a:xfrm>
        </p:grpSpPr>
        <p:pic>
          <p:nvPicPr>
            <p:cNvPr id="6148" name="Picture 4" descr="ÐÑÐºÐ²Ñ ÑÐ°Ð·Ð½ÑÐµ Ð¿Ð¸ÑÐ°ÑÑ ÑÐ¾Ð½ÐºÐ¸Ð¼ Ð¿ÑÑÑÑÐºÐ¾Ð¼ Ð² ÑÐµÑÑÐ°Ð´Ñâ¦ÐÑÐµ, ÑÑÐ¾ Ð½ÑÐ¶Ð½Ð¾ Ð·Ð½Ð°ÑÑ ..."/>
            <p:cNvPicPr>
              <a:picLocks noChangeAspect="1" noChangeArrowheads="1"/>
            </p:cNvPicPr>
            <p:nvPr/>
          </p:nvPicPr>
          <p:blipFill>
            <a:blip r:embed="rId2"/>
            <a:srcRect t="22535" r="9374" b="9859"/>
            <a:stretch>
              <a:fillRect/>
            </a:stretch>
          </p:blipFill>
          <p:spPr bwMode="auto">
            <a:xfrm>
              <a:off x="571472" y="1857364"/>
              <a:ext cx="8286808" cy="3429024"/>
            </a:xfrm>
            <a:prstGeom prst="rect">
              <a:avLst/>
            </a:prstGeom>
            <a:noFill/>
          </p:spPr>
        </p:pic>
        <p:sp>
          <p:nvSpPr>
            <p:cNvPr id="8" name="TextBox 7"/>
            <p:cNvSpPr txBox="1"/>
            <p:nvPr/>
          </p:nvSpPr>
          <p:spPr>
            <a:xfrm rot="305826">
              <a:off x="2656468" y="2175601"/>
              <a:ext cx="2357454" cy="404201"/>
            </a:xfrm>
            <a:prstGeom prst="rect">
              <a:avLst/>
            </a:prstGeom>
            <a:noFill/>
          </p:spPr>
          <p:txBody>
            <a:bodyPr wrap="square" rtlCol="0">
              <a:prstTxWarp prst="textWave1">
                <a:avLst/>
              </a:prstTxWarp>
              <a:spAutoFit/>
            </a:bodyPr>
            <a:lstStyle/>
            <a:p>
              <a:r>
                <a:rPr lang="kk-KZ" dirty="0" smtClean="0">
                  <a:solidFill>
                    <a:srgbClr val="0000CC"/>
                  </a:solidFill>
                </a:rPr>
                <a:t>3 сөйлем </a:t>
              </a:r>
              <a:endParaRPr lang="ru-RU" dirty="0">
                <a:solidFill>
                  <a:srgbClr val="0000CC"/>
                </a:solidFill>
              </a:endParaRPr>
            </a:p>
          </p:txBody>
        </p:sp>
      </p:grpSp>
      <p:sp>
        <p:nvSpPr>
          <p:cNvPr id="9" name="Прямоугольник 8"/>
          <p:cNvSpPr/>
          <p:nvPr/>
        </p:nvSpPr>
        <p:spPr>
          <a:xfrm>
            <a:off x="285752" y="4714884"/>
            <a:ext cx="8572528" cy="1569660"/>
          </a:xfrm>
          <a:prstGeom prst="rect">
            <a:avLst/>
          </a:prstGeom>
        </p:spPr>
        <p:txBody>
          <a:bodyPr wrap="square">
            <a:spAutoFit/>
          </a:bodyPr>
          <a:lstStyle/>
          <a:p>
            <a:pPr lvl="0"/>
            <a:r>
              <a:rPr lang="kk-KZ" sz="2400" b="1" dirty="0" smtClean="0">
                <a:solidFill>
                  <a:srgbClr val="0000CC"/>
                </a:solidFill>
                <a:latin typeface="Times New Roman" panose="02020603050405020304" pitchFamily="18" charset="0"/>
                <a:cs typeface="Times New Roman" panose="02020603050405020304" pitchFamily="18" charset="0"/>
              </a:rPr>
              <a:t>Дескриптор</a:t>
            </a:r>
          </a:p>
          <a:p>
            <a:r>
              <a:rPr lang="ru-RU" sz="2400" dirty="0" err="1" smtClean="0">
                <a:solidFill>
                  <a:srgbClr val="0000CC"/>
                </a:solidFill>
                <a:latin typeface="Times New Roman"/>
                <a:ea typeface="Times New Roman"/>
              </a:rPr>
              <a:t>Еуропалық отаршылдық экспансияның Шығыстың дәстүрлі қоғамдарына ықпалын сипаттайтын</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дәлелдейтін кемінде</a:t>
            </a:r>
            <a:r>
              <a:rPr lang="ru-RU" sz="2400" dirty="0" smtClean="0">
                <a:solidFill>
                  <a:srgbClr val="0000CC"/>
                </a:solidFill>
                <a:latin typeface="Times New Roman"/>
                <a:ea typeface="Times New Roman"/>
              </a:rPr>
              <a:t> </a:t>
            </a:r>
          </a:p>
          <a:p>
            <a:r>
              <a:rPr lang="ru-RU" sz="2400" dirty="0" smtClean="0">
                <a:solidFill>
                  <a:srgbClr val="0000CC"/>
                </a:solidFill>
                <a:latin typeface="Times New Roman"/>
                <a:ea typeface="Times New Roman"/>
              </a:rPr>
              <a:t>3 </a:t>
            </a:r>
            <a:r>
              <a:rPr lang="ru-RU" sz="2400" dirty="0" err="1" smtClean="0">
                <a:solidFill>
                  <a:srgbClr val="0000CC"/>
                </a:solidFill>
                <a:latin typeface="Times New Roman"/>
                <a:ea typeface="Times New Roman"/>
              </a:rPr>
              <a:t>сөйлем жазады</a:t>
            </a:r>
            <a:endParaRPr lang="kk-KZ" sz="2400" b="1" dirty="0" smtClean="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9"/>
            <a:ext cx="8643998" cy="2286016"/>
          </a:xfrm>
        </p:spPr>
        <p:txBody>
          <a:bodyPr>
            <a:normAutofit/>
          </a:bodyPr>
          <a:lstStyle/>
          <a:p>
            <a:r>
              <a:rPr lang="ru-RU" sz="2400" b="1" dirty="0" err="1" smtClean="0">
                <a:solidFill>
                  <a:srgbClr val="0000CC"/>
                </a:solidFill>
                <a:latin typeface="Times New Roman" pitchFamily="18" charset="0"/>
                <a:cs typeface="Times New Roman" pitchFamily="18" charset="0"/>
              </a:rPr>
              <a:t>Тапсырма</a:t>
            </a:r>
            <a:r>
              <a:rPr lang="ru-RU" sz="2400" b="1" dirty="0" smtClean="0">
                <a:solidFill>
                  <a:srgbClr val="0000CC"/>
                </a:solidFill>
                <a:latin typeface="Times New Roman" pitchFamily="18" charset="0"/>
                <a:cs typeface="Times New Roman" pitchFamily="18" charset="0"/>
              </a:rPr>
              <a:t> №3</a:t>
            </a:r>
          </a:p>
          <a:p>
            <a:r>
              <a:rPr lang="ru-RU" sz="2400" dirty="0" err="1" smtClean="0">
                <a:solidFill>
                  <a:srgbClr val="0000CC"/>
                </a:solidFill>
                <a:latin typeface="Times New Roman"/>
                <a:ea typeface="Times New Roman"/>
              </a:rPr>
              <a:t>Қоғамның   индустрияға дейінгі</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және индустриялық </a:t>
            </a:r>
            <a:r>
              <a:rPr lang="ru-RU" sz="2400" dirty="0" smtClean="0">
                <a:solidFill>
                  <a:srgbClr val="0000CC"/>
                </a:solidFill>
                <a:latin typeface="Times New Roman"/>
                <a:ea typeface="Times New Roman"/>
              </a:rPr>
              <a:t>даму </a:t>
            </a:r>
            <a:r>
              <a:rPr lang="ru-RU" sz="2400" dirty="0" err="1" smtClean="0">
                <a:solidFill>
                  <a:srgbClr val="0000CC"/>
                </a:solidFill>
                <a:latin typeface="Times New Roman"/>
                <a:ea typeface="Times New Roman"/>
              </a:rPr>
              <a:t>кезеңдерінің арасындағы айырмашылығын анықтап айтыңыз</a:t>
            </a:r>
            <a:r>
              <a:rPr lang="ru-RU" sz="2400" dirty="0" smtClean="0">
                <a:solidFill>
                  <a:srgbClr val="0000CC"/>
                </a:solidFill>
                <a:latin typeface="Times New Roman"/>
                <a:ea typeface="Times New Roman"/>
              </a:rPr>
              <a:t>.</a:t>
            </a:r>
            <a:endParaRPr lang="ru-RU" sz="2400" dirty="0">
              <a:solidFill>
                <a:srgbClr val="0000CC"/>
              </a:solidFill>
            </a:endParaRPr>
          </a:p>
        </p:txBody>
      </p:sp>
      <p:sp>
        <p:nvSpPr>
          <p:cNvPr id="4" name="Дата 3"/>
          <p:cNvSpPr>
            <a:spLocks noGrp="1"/>
          </p:cNvSpPr>
          <p:nvPr>
            <p:ph type="dt" sz="half" idx="10"/>
          </p:nvPr>
        </p:nvSpPr>
        <p:spPr/>
        <p:txBody>
          <a:bodyPr/>
          <a:lstStyle/>
          <a:p>
            <a:pPr>
              <a:defRPr/>
            </a:pPr>
            <a:fld id="{F8D1E7C3-CD00-4978-86D0-C36FF963B545}" type="datetime1">
              <a:rPr lang="ru-RU" smtClean="0">
                <a:solidFill>
                  <a:prstClr val="black">
                    <a:tint val="75000"/>
                  </a:prstClr>
                </a:solidFill>
              </a:rPr>
              <a:pPr>
                <a:defRPr/>
              </a:pPr>
              <a:t>29.04.2020</a:t>
            </a:fld>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7FE19567-A5D7-40D0-8215-BA8903C3F12C}" type="slidenum">
              <a:rPr lang="ru-RU" smtClean="0">
                <a:solidFill>
                  <a:prstClr val="black">
                    <a:tint val="75000"/>
                  </a:prstClr>
                </a:solidFill>
              </a:rPr>
              <a:pPr>
                <a:defRPr/>
              </a:pPr>
              <a:t>8</a:t>
            </a:fld>
            <a:endParaRPr lang="ru-RU">
              <a:solidFill>
                <a:prstClr val="black">
                  <a:tint val="75000"/>
                </a:prstClr>
              </a:solidFill>
            </a:endParaRPr>
          </a:p>
        </p:txBody>
      </p:sp>
      <p:grpSp>
        <p:nvGrpSpPr>
          <p:cNvPr id="11" name="Группа 10"/>
          <p:cNvGrpSpPr/>
          <p:nvPr/>
        </p:nvGrpSpPr>
        <p:grpSpPr>
          <a:xfrm>
            <a:off x="609485" y="1643050"/>
            <a:ext cx="8156182" cy="2847976"/>
            <a:chOff x="609485" y="1928803"/>
            <a:chExt cx="8156182" cy="2847976"/>
          </a:xfrm>
        </p:grpSpPr>
        <p:sp>
          <p:nvSpPr>
            <p:cNvPr id="7" name="Штриховая стрелка вправо 6"/>
            <p:cNvSpPr/>
            <p:nvPr/>
          </p:nvSpPr>
          <p:spPr>
            <a:xfrm rot="2238729">
              <a:off x="609485" y="2357275"/>
              <a:ext cx="2887192" cy="1571636"/>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400" b="1" i="1" dirty="0" smtClean="0">
                  <a:solidFill>
                    <a:srgbClr val="0000CC"/>
                  </a:solidFill>
                  <a:latin typeface="Times New Roman" pitchFamily="18" charset="0"/>
                  <a:cs typeface="Times New Roman" pitchFamily="18" charset="0"/>
                </a:rPr>
                <a:t>Дамуға дейін</a:t>
              </a:r>
              <a:endParaRPr lang="ru-RU" sz="2400" b="1" i="1" dirty="0">
                <a:solidFill>
                  <a:srgbClr val="0000CC"/>
                </a:solidFill>
                <a:latin typeface="Times New Roman" pitchFamily="18" charset="0"/>
                <a:cs typeface="Times New Roman" pitchFamily="18" charset="0"/>
              </a:endParaRPr>
            </a:p>
          </p:txBody>
        </p:sp>
        <p:sp>
          <p:nvSpPr>
            <p:cNvPr id="8" name="Штриховая стрелка вправо 7"/>
            <p:cNvSpPr/>
            <p:nvPr/>
          </p:nvSpPr>
          <p:spPr>
            <a:xfrm rot="13122699" flipV="1">
              <a:off x="5535206" y="2634216"/>
              <a:ext cx="3230461" cy="1473650"/>
            </a:xfrm>
            <a:prstGeom prst="strip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kk-KZ" sz="2400" b="1" i="1" dirty="0" smtClean="0">
                  <a:solidFill>
                    <a:srgbClr val="0000CC"/>
                  </a:solidFill>
                </a:rPr>
                <a:t>Дамудан кейін</a:t>
              </a:r>
              <a:endParaRPr lang="ru-RU" sz="2400" b="1" i="1" dirty="0">
                <a:solidFill>
                  <a:srgbClr val="0000CC"/>
                </a:solidFill>
              </a:endParaRPr>
            </a:p>
          </p:txBody>
        </p:sp>
        <p:pic>
          <p:nvPicPr>
            <p:cNvPr id="5122" name="Picture 2" descr="Ò±ÑÑÑÑÐ· ÑÒ±ÑÐ°Ò | ÐÐµÐ½ÑÒ£ ÓÐ»ÐµÐ¼ÑÐ¼ ÐºÐµÐ¼Ð¿ÑÑÒÐ¾ÑÐ°Ò Ò¯ÑÑÑÐ½Ð´Ðµ"/>
            <p:cNvPicPr>
              <a:picLocks noChangeAspect="1" noChangeArrowheads="1"/>
            </p:cNvPicPr>
            <p:nvPr/>
          </p:nvPicPr>
          <p:blipFill>
            <a:blip r:embed="rId2"/>
            <a:srcRect/>
            <a:stretch>
              <a:fillRect/>
            </a:stretch>
          </p:blipFill>
          <p:spPr bwMode="auto">
            <a:xfrm>
              <a:off x="3357554" y="1928803"/>
              <a:ext cx="2266950" cy="2847976"/>
            </a:xfrm>
            <a:prstGeom prst="rect">
              <a:avLst/>
            </a:prstGeom>
            <a:noFill/>
          </p:spPr>
        </p:pic>
      </p:grpSp>
      <p:sp>
        <p:nvSpPr>
          <p:cNvPr id="10" name="Содержимое 2"/>
          <p:cNvSpPr txBox="1">
            <a:spLocks/>
          </p:cNvSpPr>
          <p:nvPr/>
        </p:nvSpPr>
        <p:spPr>
          <a:xfrm>
            <a:off x="285720" y="4500570"/>
            <a:ext cx="8643998" cy="1571636"/>
          </a:xfrm>
          <a:prstGeom prst="rect">
            <a:avLst/>
          </a:prstGeom>
        </p:spPr>
        <p:txBody>
          <a:bodyPr vert="horz" lIns="91440" tIns="45720" rIns="91440" bIns="45720" rtlCol="0">
            <a:normAutofit/>
          </a:bodyPr>
          <a:lstStyle/>
          <a:p>
            <a:pPr lvl="0"/>
            <a:r>
              <a:rPr lang="kk-KZ" sz="2400" b="1" dirty="0" smtClean="0">
                <a:solidFill>
                  <a:srgbClr val="0000CC"/>
                </a:solidFill>
                <a:latin typeface="Times New Roman" panose="02020603050405020304" pitchFamily="18" charset="0"/>
                <a:cs typeface="Times New Roman" panose="02020603050405020304" pitchFamily="18" charset="0"/>
              </a:rPr>
              <a:t>Дескриптор</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0" i="0" u="none" strike="noStrike" kern="1200" cap="none" spc="0" normalizeH="0" baseline="0" noProof="0" dirty="0" err="1" smtClean="0">
                <a:ln>
                  <a:noFill/>
                </a:ln>
                <a:solidFill>
                  <a:srgbClr val="0000CC"/>
                </a:solidFill>
                <a:effectLst/>
                <a:uLnTx/>
                <a:uFillTx/>
                <a:latin typeface="Times New Roman"/>
                <a:ea typeface="Times New Roman"/>
                <a:cs typeface="+mn-cs"/>
              </a:rPr>
              <a:t>Қоғамның   индустрияға дейінгі</a:t>
            </a:r>
            <a:r>
              <a:rPr kumimoji="0" lang="ru-RU" sz="2400" b="0" i="0" u="none" strike="noStrike" kern="1200" cap="none" spc="0" normalizeH="0" baseline="0" noProof="0" dirty="0" smtClean="0">
                <a:ln>
                  <a:noFill/>
                </a:ln>
                <a:solidFill>
                  <a:srgbClr val="0000CC"/>
                </a:solidFill>
                <a:effectLst/>
                <a:uLnTx/>
                <a:uFillTx/>
                <a:latin typeface="Times New Roman"/>
                <a:ea typeface="Times New Roman"/>
                <a:cs typeface="+mn-cs"/>
              </a:rPr>
              <a:t> </a:t>
            </a:r>
            <a:r>
              <a:rPr kumimoji="0" lang="ru-RU" sz="2400" b="0" i="0" u="none" strike="noStrike" kern="1200" cap="none" spc="0" normalizeH="0" baseline="0" noProof="0" dirty="0" err="1" smtClean="0">
                <a:ln>
                  <a:noFill/>
                </a:ln>
                <a:solidFill>
                  <a:srgbClr val="0000CC"/>
                </a:solidFill>
                <a:effectLst/>
                <a:uLnTx/>
                <a:uFillTx/>
                <a:latin typeface="Times New Roman"/>
                <a:ea typeface="Times New Roman"/>
                <a:cs typeface="+mn-cs"/>
              </a:rPr>
              <a:t>және индустриялық </a:t>
            </a:r>
            <a:r>
              <a:rPr kumimoji="0" lang="ru-RU" sz="2400" b="0" i="0" u="none" strike="noStrike" kern="1200" cap="none" spc="0" normalizeH="0" baseline="0" noProof="0" dirty="0" smtClean="0">
                <a:ln>
                  <a:noFill/>
                </a:ln>
                <a:solidFill>
                  <a:srgbClr val="0000CC"/>
                </a:solidFill>
                <a:effectLst/>
                <a:uLnTx/>
                <a:uFillTx/>
                <a:latin typeface="Times New Roman"/>
                <a:ea typeface="Times New Roman"/>
                <a:cs typeface="+mn-cs"/>
              </a:rPr>
              <a:t>даму </a:t>
            </a:r>
            <a:r>
              <a:rPr kumimoji="0" lang="ru-RU" sz="2400" b="0" i="0" u="none" strike="noStrike" kern="1200" cap="none" spc="0" normalizeH="0" baseline="0" noProof="0" dirty="0" err="1" smtClean="0">
                <a:ln>
                  <a:noFill/>
                </a:ln>
                <a:solidFill>
                  <a:srgbClr val="0000CC"/>
                </a:solidFill>
                <a:effectLst/>
                <a:uLnTx/>
                <a:uFillTx/>
                <a:latin typeface="Times New Roman"/>
                <a:ea typeface="Times New Roman"/>
                <a:cs typeface="+mn-cs"/>
              </a:rPr>
              <a:t>кезеңдерінің арасындағы айырмашылығын</a:t>
            </a:r>
            <a:r>
              <a:rPr kumimoji="0" lang="ru-RU" sz="2400" b="0" i="0" u="none" strike="noStrike" kern="1200" cap="none" spc="0" normalizeH="0" baseline="0" noProof="0" dirty="0" smtClean="0">
                <a:ln>
                  <a:noFill/>
                </a:ln>
                <a:solidFill>
                  <a:srgbClr val="0000CC"/>
                </a:solidFill>
                <a:effectLst/>
                <a:uLnTx/>
                <a:uFillTx/>
                <a:latin typeface="Times New Roman"/>
                <a:ea typeface="Times New Roman"/>
                <a:cs typeface="+mn-cs"/>
              </a:rPr>
              <a:t> </a:t>
            </a:r>
            <a:r>
              <a:rPr lang="ru-RU" sz="2400" dirty="0" err="1" smtClean="0">
                <a:solidFill>
                  <a:srgbClr val="0000CC"/>
                </a:solidFill>
                <a:latin typeface="Times New Roman"/>
                <a:ea typeface="Times New Roman"/>
              </a:rPr>
              <a:t>ауызша</a:t>
            </a:r>
            <a:r>
              <a:rPr kumimoji="0" lang="ru-RU" sz="2400" b="0" i="0" u="none" strike="noStrike" kern="1200" cap="none" spc="0" normalizeH="0" baseline="0" noProof="0" dirty="0" smtClean="0">
                <a:ln>
                  <a:noFill/>
                </a:ln>
                <a:solidFill>
                  <a:srgbClr val="0000CC"/>
                </a:solidFill>
                <a:effectLst/>
                <a:uLnTx/>
                <a:uFillTx/>
                <a:latin typeface="Times New Roman"/>
                <a:ea typeface="Times New Roman"/>
                <a:cs typeface="+mn-cs"/>
              </a:rPr>
              <a:t> </a:t>
            </a:r>
            <a:r>
              <a:rPr kumimoji="0" lang="ru-RU" sz="2400" b="0" i="0" u="none" strike="noStrike" kern="1200" cap="none" spc="0" normalizeH="0" baseline="0" noProof="0" dirty="0" err="1" smtClean="0">
                <a:ln>
                  <a:noFill/>
                </a:ln>
                <a:solidFill>
                  <a:srgbClr val="0000CC"/>
                </a:solidFill>
                <a:effectLst/>
                <a:uLnTx/>
                <a:uFillTx/>
                <a:latin typeface="Times New Roman"/>
                <a:ea typeface="Times New Roman"/>
                <a:cs typeface="+mn-cs"/>
              </a:rPr>
              <a:t>айтады</a:t>
            </a:r>
            <a:r>
              <a:rPr kumimoji="0" lang="ru-RU" sz="2400" b="0" i="0" u="none" strike="noStrike" kern="1200" cap="none" spc="0" normalizeH="0" baseline="0" noProof="0" dirty="0" smtClean="0">
                <a:ln>
                  <a:noFill/>
                </a:ln>
                <a:solidFill>
                  <a:srgbClr val="0000CC"/>
                </a:solidFill>
                <a:effectLst/>
                <a:uLnTx/>
                <a:uFillTx/>
                <a:latin typeface="Times New Roman"/>
                <a:ea typeface="Times New Roman"/>
                <a:cs typeface="+mn-cs"/>
              </a:rPr>
              <a:t>.</a:t>
            </a:r>
            <a:endParaRPr kumimoji="0" lang="ru-RU" sz="2400" b="0" i="0" u="none" strike="noStrike" kern="1200" cap="none" spc="0" normalizeH="0" baseline="0" noProof="0" dirty="0">
              <a:ln>
                <a:noFill/>
              </a:ln>
              <a:solidFill>
                <a:srgbClr val="0000C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smtClean="0">
                <a:solidFill>
                  <a:srgbClr val="0000CC"/>
                </a:solidFill>
              </a:rPr>
              <a:t/>
            </a:r>
            <a:br>
              <a:rPr lang="kk-KZ" b="1" dirty="0" smtClean="0">
                <a:solidFill>
                  <a:srgbClr val="0000CC"/>
                </a:solidFill>
              </a:rPr>
            </a:br>
            <a:endParaRPr lang="ru-RU" b="1" dirty="0">
              <a:solidFill>
                <a:srgbClr val="0000CC"/>
              </a:solidFill>
            </a:endParaRPr>
          </a:p>
        </p:txBody>
      </p:sp>
      <p:sp>
        <p:nvSpPr>
          <p:cNvPr id="3" name="Содержимое 2"/>
          <p:cNvSpPr>
            <a:spLocks noGrp="1"/>
          </p:cNvSpPr>
          <p:nvPr>
            <p:ph idx="1"/>
          </p:nvPr>
        </p:nvSpPr>
        <p:spPr>
          <a:xfrm>
            <a:off x="285720" y="214290"/>
            <a:ext cx="8643998" cy="4525963"/>
          </a:xfrm>
        </p:spPr>
        <p:txBody>
          <a:bodyPr>
            <a:normAutofit/>
          </a:bodyPr>
          <a:lstStyle/>
          <a:p>
            <a:r>
              <a:rPr lang="ru-RU" sz="2400" b="1" dirty="0" err="1" smtClean="0">
                <a:solidFill>
                  <a:srgbClr val="0000CC"/>
                </a:solidFill>
                <a:latin typeface="Times New Roman" pitchFamily="18" charset="0"/>
                <a:cs typeface="Times New Roman" pitchFamily="18" charset="0"/>
              </a:rPr>
              <a:t>Тапсырма</a:t>
            </a:r>
            <a:r>
              <a:rPr lang="ru-RU" sz="2400" b="1" dirty="0" smtClean="0">
                <a:solidFill>
                  <a:srgbClr val="0000CC"/>
                </a:solidFill>
                <a:latin typeface="Times New Roman" pitchFamily="18" charset="0"/>
                <a:cs typeface="Times New Roman" pitchFamily="18" charset="0"/>
              </a:rPr>
              <a:t> №4</a:t>
            </a:r>
          </a:p>
          <a:p>
            <a:r>
              <a:rPr lang="ru-RU" sz="2400" dirty="0" err="1" smtClean="0">
                <a:solidFill>
                  <a:srgbClr val="0000CC"/>
                </a:solidFill>
                <a:latin typeface="Times New Roman"/>
                <a:ea typeface="Times New Roman"/>
              </a:rPr>
              <a:t>Берілген</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ақпаратты пайдалынып</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миссионерліктің   міндеттерін</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анықтайтын кемінде</a:t>
            </a:r>
            <a:r>
              <a:rPr lang="ru-RU" sz="2400" dirty="0" smtClean="0">
                <a:solidFill>
                  <a:srgbClr val="0000CC"/>
                </a:solidFill>
                <a:latin typeface="Times New Roman"/>
                <a:ea typeface="Times New Roman"/>
              </a:rPr>
              <a:t> 4 </a:t>
            </a:r>
            <a:r>
              <a:rPr lang="ru-RU" sz="2400" dirty="0" err="1" smtClean="0">
                <a:solidFill>
                  <a:srgbClr val="0000CC"/>
                </a:solidFill>
                <a:latin typeface="Times New Roman"/>
                <a:ea typeface="Times New Roman"/>
              </a:rPr>
              <a:t>сөйлем жазыңыз</a:t>
            </a:r>
            <a:r>
              <a:rPr lang="ru-RU" sz="2400" dirty="0" smtClean="0">
                <a:solidFill>
                  <a:srgbClr val="0000CC"/>
                </a:solidFill>
                <a:latin typeface="Times New Roman"/>
                <a:ea typeface="Times New Roman"/>
              </a:rPr>
              <a:t>.</a:t>
            </a:r>
            <a:endParaRPr lang="ru-RU" sz="2400" dirty="0">
              <a:solidFill>
                <a:srgbClr val="0000CC"/>
              </a:solidFill>
            </a:endParaRPr>
          </a:p>
        </p:txBody>
      </p:sp>
      <p:sp>
        <p:nvSpPr>
          <p:cNvPr id="4" name="Дата 3"/>
          <p:cNvSpPr>
            <a:spLocks noGrp="1"/>
          </p:cNvSpPr>
          <p:nvPr>
            <p:ph type="dt" sz="half" idx="10"/>
          </p:nvPr>
        </p:nvSpPr>
        <p:spPr/>
        <p:txBody>
          <a:bodyPr/>
          <a:lstStyle/>
          <a:p>
            <a:pPr>
              <a:defRPr/>
            </a:pPr>
            <a:fld id="{F8D1E7C3-CD00-4978-86D0-C36FF963B545}" type="datetime1">
              <a:rPr lang="ru-RU" smtClean="0">
                <a:solidFill>
                  <a:prstClr val="black">
                    <a:tint val="75000"/>
                  </a:prstClr>
                </a:solidFill>
              </a:rPr>
              <a:pPr>
                <a:defRPr/>
              </a:pPr>
              <a:t>29.04.2020</a:t>
            </a:fld>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7FE19567-A5D7-40D0-8215-BA8903C3F12C}" type="slidenum">
              <a:rPr lang="ru-RU" smtClean="0">
                <a:solidFill>
                  <a:prstClr val="black">
                    <a:tint val="75000"/>
                  </a:prstClr>
                </a:solidFill>
              </a:rPr>
              <a:pPr>
                <a:defRPr/>
              </a:pPr>
              <a:t>9</a:t>
            </a:fld>
            <a:endParaRPr lang="ru-RU">
              <a:solidFill>
                <a:prstClr val="black">
                  <a:tint val="75000"/>
                </a:prstClr>
              </a:solidFill>
            </a:endParaRPr>
          </a:p>
        </p:txBody>
      </p:sp>
      <p:pic>
        <p:nvPicPr>
          <p:cNvPr id="4098" name="Picture 2" descr="ÐÑÐºÑÑÑÐ¸Ðµ Ð¿Ð¾Ð´ Ð´ÑÐ»Ð°Ð¼Ð¸ Ð¾ÑÑÐ´Ð¸Ð¹Â»: ÐºÐ°Ðº Ð² XIX Ð²ÐµÐºÐµ Ð°Ð¼ÐµÑÐ¸ÐºÐ°Ð½ÑÑ Â«Ð¿Ð¾Ð¼Ð¾Ð³Ð»Ð¸ ..."/>
          <p:cNvPicPr>
            <a:picLocks noChangeAspect="1" noChangeArrowheads="1"/>
          </p:cNvPicPr>
          <p:nvPr/>
        </p:nvPicPr>
        <p:blipFill>
          <a:blip r:embed="rId2"/>
          <a:srcRect/>
          <a:stretch>
            <a:fillRect/>
          </a:stretch>
        </p:blipFill>
        <p:spPr bwMode="auto">
          <a:xfrm>
            <a:off x="285720" y="1714488"/>
            <a:ext cx="4446822" cy="2500330"/>
          </a:xfrm>
          <a:prstGeom prst="rect">
            <a:avLst/>
          </a:prstGeom>
          <a:noFill/>
        </p:spPr>
      </p:pic>
      <p:pic>
        <p:nvPicPr>
          <p:cNvPr id="4100" name="Picture 4" descr="Ð¥ÑÐ¸ÑÑÐ¸Ð°Ð½ÑÑÐ²Ð¾ Ð² Ð¯Ð¿Ð¾Ð½Ð¸Ð¸ ÑÐ°ÑÑÑ 3. | ÐÐ¸ÐºÐ°Ð±Ñ"/>
          <p:cNvPicPr>
            <a:picLocks noChangeAspect="1" noChangeArrowheads="1"/>
          </p:cNvPicPr>
          <p:nvPr/>
        </p:nvPicPr>
        <p:blipFill>
          <a:blip r:embed="rId3"/>
          <a:srcRect r="276" b="6976"/>
          <a:stretch>
            <a:fillRect/>
          </a:stretch>
        </p:blipFill>
        <p:spPr bwMode="auto">
          <a:xfrm>
            <a:off x="5000628" y="1714488"/>
            <a:ext cx="3786214" cy="2524143"/>
          </a:xfrm>
          <a:prstGeom prst="rect">
            <a:avLst/>
          </a:prstGeom>
          <a:noFill/>
        </p:spPr>
      </p:pic>
      <p:sp>
        <p:nvSpPr>
          <p:cNvPr id="8" name="Прямоугольник 7"/>
          <p:cNvSpPr/>
          <p:nvPr/>
        </p:nvSpPr>
        <p:spPr>
          <a:xfrm>
            <a:off x="357158" y="5000636"/>
            <a:ext cx="8215370" cy="1569660"/>
          </a:xfrm>
          <a:prstGeom prst="rect">
            <a:avLst/>
          </a:prstGeom>
        </p:spPr>
        <p:txBody>
          <a:bodyPr wrap="square">
            <a:spAutoFit/>
          </a:bodyPr>
          <a:lstStyle/>
          <a:p>
            <a:pPr lvl="0"/>
            <a:r>
              <a:rPr lang="kk-KZ" sz="2400" b="1" dirty="0" smtClean="0">
                <a:solidFill>
                  <a:srgbClr val="0000CC"/>
                </a:solidFill>
                <a:latin typeface="Times New Roman" panose="02020603050405020304" pitchFamily="18" charset="0"/>
                <a:cs typeface="Times New Roman" panose="02020603050405020304" pitchFamily="18" charset="0"/>
              </a:rPr>
              <a:t>Дескриптор</a:t>
            </a:r>
          </a:p>
          <a:p>
            <a:r>
              <a:rPr lang="ru-RU" sz="2400" dirty="0" err="1" smtClean="0">
                <a:solidFill>
                  <a:srgbClr val="0000CC"/>
                </a:solidFill>
                <a:latin typeface="Times New Roman"/>
                <a:ea typeface="Times New Roman"/>
              </a:rPr>
              <a:t>Ақпаратты оқып меңгереді, қолданады.</a:t>
            </a:r>
            <a:endParaRPr lang="ru-RU" sz="2400" dirty="0" smtClean="0">
              <a:solidFill>
                <a:srgbClr val="0000CC"/>
              </a:solidFill>
              <a:latin typeface="Times New Roman"/>
              <a:ea typeface="Times New Roman"/>
            </a:endParaRPr>
          </a:p>
          <a:p>
            <a:r>
              <a:rPr lang="ru-RU" sz="2400" dirty="0" err="1" smtClean="0">
                <a:solidFill>
                  <a:srgbClr val="0000CC"/>
                </a:solidFill>
                <a:latin typeface="Times New Roman"/>
                <a:ea typeface="Times New Roman"/>
              </a:rPr>
              <a:t>Миссионерліктің   міндеттерін</a:t>
            </a:r>
            <a:r>
              <a:rPr lang="ru-RU" sz="2400" dirty="0" smtClean="0">
                <a:solidFill>
                  <a:srgbClr val="0000CC"/>
                </a:solidFill>
                <a:latin typeface="Times New Roman"/>
                <a:ea typeface="Times New Roman"/>
              </a:rPr>
              <a:t> </a:t>
            </a:r>
            <a:r>
              <a:rPr lang="ru-RU" sz="2400" dirty="0" err="1" smtClean="0">
                <a:solidFill>
                  <a:srgbClr val="0000CC"/>
                </a:solidFill>
                <a:latin typeface="Times New Roman"/>
                <a:ea typeface="Times New Roman"/>
              </a:rPr>
              <a:t>анықтайтын кемінде</a:t>
            </a:r>
            <a:r>
              <a:rPr lang="ru-RU" sz="2400" dirty="0" smtClean="0">
                <a:solidFill>
                  <a:srgbClr val="0000CC"/>
                </a:solidFill>
                <a:latin typeface="Times New Roman"/>
                <a:ea typeface="Times New Roman"/>
              </a:rPr>
              <a:t> 4 </a:t>
            </a:r>
            <a:r>
              <a:rPr lang="ru-RU" sz="2400" dirty="0" err="1" smtClean="0">
                <a:solidFill>
                  <a:srgbClr val="0000CC"/>
                </a:solidFill>
                <a:latin typeface="Times New Roman"/>
                <a:ea typeface="Times New Roman"/>
              </a:rPr>
              <a:t>сөйлем жазады</a:t>
            </a:r>
            <a:r>
              <a:rPr lang="ru-RU" sz="2400" dirty="0" smtClean="0">
                <a:solidFill>
                  <a:srgbClr val="0000CC"/>
                </a:solidFill>
                <a:latin typeface="Times New Roman"/>
                <a:ea typeface="Times New Roman"/>
              </a:rPr>
              <a:t>.</a:t>
            </a:r>
            <a:endParaRPr lang="ru-RU" sz="2400" dirty="0">
              <a:solidFill>
                <a:srgbClr val="0000C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411</Words>
  <Application>Microsoft Office PowerPoint</Application>
  <PresentationFormat>Экран (4:3)</PresentationFormat>
  <Paragraphs>84</Paragraphs>
  <Slides>12</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12</vt:i4>
      </vt:variant>
    </vt:vector>
  </HeadingPairs>
  <TitlesOfParts>
    <vt:vector size="14" baseType="lpstr">
      <vt:lpstr>Тема Office</vt:lpstr>
      <vt:lpstr>2_Тема Office</vt:lpstr>
      <vt:lpstr>Сабақ тақырыбы: Неліктен АҚШ өз әскери кемелерін Жапонияға жіберді?</vt:lpstr>
      <vt:lpstr>Бағалау критерийлері:</vt:lpstr>
      <vt:lpstr>Тұлғаларды не біріктіреді?</vt:lpstr>
      <vt:lpstr>Тұлғаларды таныдық па?</vt:lpstr>
      <vt:lpstr>Оқулықпен жұмыс</vt:lpstr>
      <vt:lpstr>Тапсырма №1 АҚШ-тағы капиталдық монополиялардың даму ерекшеліктерін анықтап,даму реттілігімен сызбаға жазыңыз </vt:lpstr>
      <vt:lpstr>Слайд 7</vt:lpstr>
      <vt:lpstr>Слайд 8</vt:lpstr>
      <vt:lpstr> </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Фатима Бодаубекова Абдыжаппаровна</dc:creator>
  <cp:lastModifiedBy>User</cp:lastModifiedBy>
  <cp:revision>59</cp:revision>
  <dcterms:created xsi:type="dcterms:W3CDTF">2016-03-24T05:09:39Z</dcterms:created>
  <dcterms:modified xsi:type="dcterms:W3CDTF">2020-04-29T05:45:14Z</dcterms:modified>
</cp:coreProperties>
</file>