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32" r:id="rId3"/>
    <p:sldId id="318" r:id="rId4"/>
    <p:sldId id="326" r:id="rId5"/>
    <p:sldId id="333" r:id="rId6"/>
    <p:sldId id="336" r:id="rId7"/>
    <p:sldId id="327" r:id="rId8"/>
    <p:sldId id="313" r:id="rId9"/>
    <p:sldId id="334" r:id="rId10"/>
    <p:sldId id="335" r:id="rId11"/>
    <p:sldId id="322" r:id="rId12"/>
    <p:sldId id="329" r:id="rId13"/>
    <p:sldId id="330" r:id="rId14"/>
    <p:sldId id="331" r:id="rId15"/>
    <p:sldId id="266" r:id="rId16"/>
    <p:sldId id="298" r:id="rId17"/>
    <p:sldId id="269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00"/>
    <a:srgbClr val="E452C8"/>
    <a:srgbClr val="FF0000"/>
    <a:srgbClr val="006600"/>
    <a:srgbClr val="336600"/>
    <a:srgbClr val="000C00"/>
    <a:srgbClr val="003300"/>
    <a:srgbClr val="C355E1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50" autoAdjust="0"/>
    <p:restoredTop sz="69217" autoAdjust="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4CAD2-1763-4EA2-B7EA-1CEEB56B404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2505D-094A-4D47-98D8-4F4EFCBBE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73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505D-094A-4D47-98D8-4F4EFCBBE2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91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DFDE-6144-4B79-A866-2A871A547A52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0899-15EC-4A75-8C87-B5680EB173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FC4E-CB4D-42C1-9DFE-70123185CDF7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99B2-C570-45F6-B112-2863A9CCF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A88A-F9A5-48A4-8DB5-137694379BD1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8ADD-393A-4247-ACE5-6DEE2A3FE4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A297-54A9-4992-B1C1-B2F39129CA5A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ABFC-CC13-44F4-B46B-E29FBB010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0A7D-0A96-475A-9E0C-D6D0DB278E2C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D071-CEBA-4CD8-AB31-CA7A9E4961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A6AE-D59C-4285-8ADE-D41D324E7656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D9AE-1BBD-486C-8033-AC542601F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ABDF-12DF-4454-AAE8-1BB15A86B96D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12F7-9463-4849-952E-AD2E1D7BE0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2BDF-3982-48F9-A48F-C4441AD77564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F761-8463-4EFB-A79A-B8C14BDC8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8A28-8DDA-442A-9AA7-706965EC3539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BCA7-8707-40E2-9295-A5BB78E660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4FB5-2CC5-4963-85E3-311026900F69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887B-71AB-44B2-B97A-4E9441A5E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0158-828A-4568-8951-93A462F79DDF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3301-B4C6-4858-9A5B-6D46393FE6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51EA-2776-4B85-94BF-1108724D3C02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ECD9-9A58-4DD8-87A8-5BEE9C9275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0860-EB5D-463A-AA8D-F9671444DC79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040C-9AF6-4996-B537-9A5AE082E6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B48F-5E2A-4F61-94A6-8EFF86D333A5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CEED-165A-46C9-84D2-F92F921ECC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5E02-EE12-4F10-987E-8D59F07E6C16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341A-B910-475C-AE30-892C2C5D8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41C8-DCE9-467D-A12B-CDEB535C75C9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3CCC-21BC-4D99-9D05-17B6E36E77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91B12-745E-402B-A2E1-9CA873089F65}" type="datetimeFigureOut">
              <a:rPr lang="ru-RU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3A3323E-2617-4270-ADE6-97863F6F0D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8" r:id="rId11"/>
    <p:sldLayoutId id="2147483673" r:id="rId12"/>
    <p:sldLayoutId id="2147483679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86;&#1090;&#1082;&#1088;%20&#1091;&#1088;&#1086;&#1082;%20&#1055;&#1086;&#1075;&#1086;&#1076;&#1072;%20%202019\&#1047;&#1074;&#1091;&#1082;&#1080;%20&#1087;&#1088;&#1080;&#1088;&#1086;&#1076;&#1099;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&#1086;&#1090;&#1082;&#1088;%20&#1091;&#1088;&#1086;&#1082;%20&#1055;&#1086;&#1075;&#1086;&#1076;&#1072;%20%202019\NVEExport.0003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08113" y="1930400"/>
            <a:ext cx="6700837" cy="4500562"/>
          </a:xfrm>
          <a:solidFill>
            <a:schemeClr val="accent1">
              <a:alpha val="41000"/>
            </a:schemeClr>
          </a:solidFill>
          <a:effectLst>
            <a:glow rad="939800">
              <a:schemeClr val="accent1">
                <a:alpha val="29000"/>
              </a:schemeClr>
            </a:glow>
            <a:outerShdw blurRad="50800" dist="2171700" dir="240000" sx="10000" sy="10000" algn="ctr" rotWithShape="0">
              <a:srgbClr val="000000"/>
            </a:outerShdw>
            <a:softEdge rad="787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96863"/>
            <a:ext cx="7631112" cy="1730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000C00"/>
                </a:solidFill>
              </a:rPr>
              <a:t>Good morning  dear   guests and pupils!!!! </a:t>
            </a:r>
            <a:endParaRPr lang="ru-RU" sz="6000" b="1" dirty="0" smtClean="0">
              <a:solidFill>
                <a:srgbClr val="000C00"/>
              </a:solidFill>
            </a:endParaRPr>
          </a:p>
        </p:txBody>
      </p:sp>
      <p:pic>
        <p:nvPicPr>
          <p:cNvPr id="4" name="Рисунок 4" descr="3dac96de6803d637fcc72bc4d060319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4006" y="378843"/>
            <a:ext cx="2017887" cy="15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296283" y="1972261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kk-KZ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orig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457" y="2218765"/>
            <a:ext cx="7632921" cy="441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769" y="730623"/>
            <a:ext cx="8596312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Physminutes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Australian rain</a:t>
            </a:r>
            <a:r>
              <a:rPr lang="kk-KZ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24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 result for картинки коучинг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3611" y="5355771"/>
            <a:ext cx="1258388" cy="1313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и по запросу смешные тучи картинки погод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2225"/>
            <a:ext cx="2586446" cy="251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ртинки по запросу смешные тучи картинки погод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2107" y="0"/>
            <a:ext cx="2479893" cy="267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2" y="160267"/>
            <a:ext cx="117326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     </a:t>
            </a:r>
          </a:p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C0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en-US" sz="2400" b="1" dirty="0" smtClean="0">
                <a:solidFill>
                  <a:srgbClr val="000C00"/>
                </a:solidFill>
                <a:latin typeface="Times New Roman"/>
                <a:ea typeface="Calibri"/>
                <a:cs typeface="Times New Roman"/>
              </a:rPr>
              <a:t>Task 3.</a:t>
            </a:r>
            <a:r>
              <a:rPr lang="en-US" sz="2800" b="1" dirty="0" smtClean="0">
                <a:solidFill>
                  <a:srgbClr val="000C00"/>
                </a:solidFill>
                <a:latin typeface="Times New Roman"/>
                <a:ea typeface="Calibri"/>
                <a:cs typeface="Times New Roman"/>
              </a:rPr>
              <a:t>  Listening</a:t>
            </a:r>
            <a:endParaRPr lang="kk-KZ" sz="2800" b="1" dirty="0" smtClean="0">
              <a:solidFill>
                <a:srgbClr val="000C0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solidFill>
                <a:srgbClr val="000C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1600" b="1" dirty="0">
                <a:solidFill>
                  <a:srgbClr val="000C00"/>
                </a:solidFill>
                <a:latin typeface="Segoe Script"/>
                <a:ea typeface="Calibri"/>
                <a:cs typeface="Times New Roman"/>
              </a:rPr>
              <a:t/>
            </a:r>
            <a:br>
              <a:rPr lang="kk-KZ" sz="1600" b="1" dirty="0">
                <a:solidFill>
                  <a:srgbClr val="000C00"/>
                </a:solidFill>
                <a:latin typeface="Segoe Script"/>
                <a:ea typeface="Calibri"/>
                <a:cs typeface="Times New Roman"/>
              </a:rPr>
            </a:br>
            <a:endParaRPr lang="en-US" sz="1600" b="1" dirty="0" smtClean="0">
              <a:solidFill>
                <a:srgbClr val="000C00"/>
              </a:solidFill>
              <a:latin typeface="Segoe Scrip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600" b="1" dirty="0">
              <a:latin typeface="Segoe Scrip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600" b="1" dirty="0" smtClean="0">
              <a:latin typeface="Segoe Scrip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600" b="1" dirty="0">
              <a:latin typeface="Segoe Script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1540985"/>
              </p:ext>
            </p:extLst>
          </p:nvPr>
        </p:nvGraphicFramePr>
        <p:xfrm>
          <a:off x="1134181" y="1206032"/>
          <a:ext cx="568463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251722"/>
                <a:gridCol w="3126622"/>
                <a:gridCol w="1306286"/>
              </a:tblGrid>
              <a:tr h="59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Criteria</a:t>
                      </a:r>
                      <a:endParaRPr lang="ru-RU" sz="120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Descriptors</a:t>
                      </a:r>
                      <a:endParaRPr lang="ru-RU" sz="120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Points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(Summative assessment)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Listening</a:t>
                      </a:r>
                      <a:endParaRPr lang="ru-RU" sz="1200" b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Understands the content of the audio text</a:t>
                      </a:r>
                      <a:r>
                        <a:rPr lang="en-US" sz="1200" b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</a:t>
                      </a:r>
                      <a:endParaRPr lang="ru-RU" sz="1200" b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point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Matches the words to the concepts</a:t>
                      </a:r>
                      <a:endParaRPr lang="en-US" sz="1200" b="1" i="1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point</a:t>
                      </a:r>
                      <a:endParaRPr lang="ru-RU" sz="1200" b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8D4F112-614E-5347-85AB-FC4E8D0F77F6}"/>
              </a:ext>
            </a:extLst>
          </p:cNvPr>
          <p:cNvPicPr/>
          <p:nvPr/>
        </p:nvPicPr>
        <p:blipFill rotWithShape="1">
          <a:blip r:embed="rId2"/>
          <a:srcRect l="34358" t="3780" r="2099" b="3611"/>
          <a:stretch/>
        </p:blipFill>
        <p:spPr>
          <a:xfrm>
            <a:off x="10855234" y="5380794"/>
            <a:ext cx="1109607" cy="124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ÐÐ°ÑÑÐ¸Ð½ÐºÐ¸ Ð¿Ð¾ Ð·Ð°Ð¿ÑÐ¾ÑÑ list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7589" y="235131"/>
            <a:ext cx="1893377" cy="1867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371600" y="0"/>
            <a:ext cx="8961120" cy="5601533"/>
            <a:chOff x="1371600" y="0"/>
            <a:chExt cx="8961120" cy="5601533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1371600" y="0"/>
              <a:ext cx="8961120" cy="560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lang="en-US" sz="1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endPara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rgbClr val="000C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 Winter                           London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C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rgbClr val="000C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 Spring                           Switzerland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C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rgbClr val="000C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3. Summer                        New York and Boston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C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rgbClr val="000C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4. Autumn                        Australia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C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20763" algn="l"/>
                </a:tabLst>
              </a:pP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rgbClr val="000C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Rio de Janeiro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C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2429691" y="4206240"/>
              <a:ext cx="1606732" cy="28738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2425337" y="4515395"/>
              <a:ext cx="1545772" cy="840376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2651760" y="4258491"/>
              <a:ext cx="1423851" cy="54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2651760" y="4820194"/>
              <a:ext cx="1423851" cy="26125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293223" y="3230025"/>
            <a:ext cx="779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 4</a:t>
            </a:r>
            <a:r>
              <a:rPr lang="kk-KZ" sz="2000" i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i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 </a:t>
            </a:r>
            <a:r>
              <a:rPr lang="en-US" sz="2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 .(Match seasons 1-4 with four of the places)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278327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7096" y="269889"/>
            <a:ext cx="82375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 Consolidation of the theme </a:t>
            </a:r>
          </a:p>
          <a:p>
            <a:pPr>
              <a:spcAft>
                <a:spcPts val="0"/>
              </a:spcAft>
            </a:pPr>
            <a:r>
              <a:rPr lang="kk-KZ" sz="2000" b="1" dirty="0" smtClean="0">
                <a:solidFill>
                  <a:srgbClr val="000C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Task </a:t>
            </a:r>
            <a:r>
              <a:rPr lang="en-US" sz="2000" b="1" dirty="0" smtClean="0">
                <a:solidFill>
                  <a:srgbClr val="000C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en-US" sz="2000" b="1" dirty="0" smtClean="0">
                <a:solidFill>
                  <a:srgbClr val="000C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(from site –BILIM</a:t>
            </a:r>
            <a:r>
              <a:rPr lang="ru-RU" sz="2000" b="1" dirty="0" smtClean="0">
                <a:solidFill>
                  <a:srgbClr val="000C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C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LAND)  </a:t>
            </a:r>
            <a:endParaRPr lang="ru-RU" sz="1800" dirty="0">
              <a:solidFill>
                <a:srgbClr val="000C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C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0C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i="1" dirty="0">
                <a:solidFill>
                  <a:srgbClr val="000C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kk-KZ" sz="2000" i="1" dirty="0">
                <a:solidFill>
                  <a:srgbClr val="000C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</a:t>
            </a:r>
            <a:endParaRPr lang="ru-RU" sz="1800" dirty="0">
              <a:solidFill>
                <a:srgbClr val="000C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0029521"/>
              </p:ext>
            </p:extLst>
          </p:nvPr>
        </p:nvGraphicFramePr>
        <p:xfrm>
          <a:off x="1328836" y="2023839"/>
          <a:ext cx="7910099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50967"/>
                <a:gridCol w="4559121"/>
                <a:gridCol w="170001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Criteria</a:t>
                      </a:r>
                      <a:endParaRPr lang="ru-RU" sz="180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Descriptors</a:t>
                      </a:r>
                      <a:endParaRPr lang="ru-RU" sz="180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Points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(Summative assessment)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i="1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Understanding and Speaking</a:t>
                      </a:r>
                      <a:endParaRPr lang="ru-RU" sz="1600" b="1" i="1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Understands the content of the tasks</a:t>
                      </a:r>
                      <a:endParaRPr lang="ru-RU" sz="1600" b="1" i="1" dirty="0" smtClean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</a:t>
                      </a:r>
                      <a:endParaRPr lang="ru-RU" sz="1800" b="1" i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1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i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Find correct answers</a:t>
                      </a:r>
                      <a:endParaRPr lang="ru-RU" sz="1600" b="1" i="1" dirty="0" smtClean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i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1 </a:t>
                      </a:r>
                      <a:r>
                        <a:rPr lang="en-US" sz="1800" b="1" i="1" dirty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point</a:t>
                      </a:r>
                      <a:endParaRPr lang="ru-RU" sz="1800" b="1" i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rostov-logist.ru/wp-content/uploads/2016/10/Gruppovye-effek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4608" y="118100"/>
            <a:ext cx="2557619" cy="2212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526557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861" y="516111"/>
            <a:ext cx="9354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000" b="1" dirty="0">
              <a:solidFill>
                <a:srgbClr val="000C0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2400" b="1" dirty="0" smtClean="0">
                <a:solidFill>
                  <a:srgbClr val="000C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srgbClr val="000C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62594" y="0"/>
            <a:ext cx="10280469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lang="en-US" sz="1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 Conclusion (the result of the lesson)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utoShape 3" descr="Картинки по запросу pjynb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Картинки по запросу pjynb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726" y="1672045"/>
            <a:ext cx="6099401" cy="449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702" y="248194"/>
            <a:ext cx="2378298" cy="20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4842456"/>
            <a:ext cx="2107842" cy="20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564450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8" y="599557"/>
            <a:ext cx="109728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C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Feedback </a:t>
            </a:r>
            <a:r>
              <a:rPr lang="kk-KZ" sz="2000" b="1" i="1" dirty="0" smtClean="0">
                <a:solidFill>
                  <a:srgbClr val="000C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“Sunny day, cloudy day”</a:t>
            </a:r>
            <a:r>
              <a:rPr lang="en-US" sz="2000" b="1" i="1" dirty="0" smtClean="0">
                <a:solidFill>
                  <a:srgbClr val="000C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Calibri"/>
                <a:cs typeface="Times New Roman"/>
              </a:rPr>
            </a:br>
            <a:r>
              <a:rPr lang="en-US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1600" dirty="0" smtClean="0">
                <a:latin typeface="Calibri"/>
                <a:ea typeface="Calibri"/>
                <a:cs typeface="Times New Roman"/>
              </a:rPr>
            </a:b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It’s time to share your impressions of our lesson. What have you understood  or what was </a:t>
            </a:r>
            <a:b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difficult  to understand  at the lesson?  Stick your stickers with your opinion on the sun or cloud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kk-KZ" sz="2400" i="1" dirty="0" smtClean="0">
                <a:latin typeface="Times New Roman"/>
                <a:ea typeface="Calibri"/>
                <a:cs typeface="Times New Roman"/>
              </a:rPr>
              <a:t>           </a:t>
            </a:r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kk-KZ" sz="2400" i="1" dirty="0" smtClean="0">
                <a:latin typeface="Times New Roman"/>
                <a:ea typeface="Calibri"/>
                <a:cs typeface="Times New Roman"/>
              </a:rPr>
              <a:t>	</a:t>
            </a:r>
            <a:endParaRPr lang="ru-RU" sz="2400" dirty="0">
              <a:solidFill>
                <a:srgbClr val="000C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0537" y="27728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Segoe Script" pitchFamily="34" charset="0"/>
              </a:rPr>
              <a:t>Have you understood or not ?</a:t>
            </a:r>
            <a:endParaRPr lang="ru-RU" sz="2400" dirty="0"/>
          </a:p>
        </p:txBody>
      </p:sp>
      <p:pic>
        <p:nvPicPr>
          <p:cNvPr id="9" name="Рисунок 8" descr="Image result for картинки смайликов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14" y="3525196"/>
            <a:ext cx="2421228" cy="177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 result for картинки смайликов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56" y="3381504"/>
            <a:ext cx="2356833" cy="188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19716" y="5541892"/>
            <a:ext cx="31553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have understood</a:t>
            </a:r>
            <a:endParaRPr lang="ru-RU" sz="2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1530" y="5434149"/>
            <a:ext cx="31177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2400" b="1" kern="1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It was difficult for me to understand</a:t>
            </a:r>
            <a:endParaRPr lang="ru-RU" sz="2400" b="1" kern="1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3" name="Рисунок 12" descr="Image result for картинки облака и солнце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45" y="0"/>
            <a:ext cx="2785755" cy="2653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097108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9"/>
          <p:cNvSpPr>
            <a:spLocks noGrp="1"/>
          </p:cNvSpPr>
          <p:nvPr>
            <p:ph idx="1"/>
          </p:nvPr>
        </p:nvSpPr>
        <p:spPr>
          <a:xfrm>
            <a:off x="757645" y="289727"/>
            <a:ext cx="11313761" cy="47974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endParaRPr lang="kk-KZ" b="1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kk-KZ" b="1" dirty="0" smtClean="0"/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000C00"/>
                </a:solidFill>
              </a:rPr>
              <a:t>Giving </a:t>
            </a:r>
            <a:r>
              <a:rPr lang="en-US" sz="3600" b="1" dirty="0">
                <a:solidFill>
                  <a:srgbClr val="000C00"/>
                </a:solidFill>
              </a:rPr>
              <a:t>the home task</a:t>
            </a:r>
            <a:endParaRPr lang="en-US" sz="3600" dirty="0">
              <a:solidFill>
                <a:srgbClr val="000C00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i="1" dirty="0" smtClean="0">
                <a:solidFill>
                  <a:srgbClr val="000C00"/>
                </a:solidFill>
              </a:rPr>
              <a:t>to learn today’s  new words </a:t>
            </a:r>
          </a:p>
          <a:p>
            <a:r>
              <a:rPr lang="en-US" sz="2800" i="1" dirty="0">
                <a:solidFill>
                  <a:srgbClr val="000C00"/>
                </a:solidFill>
              </a:rPr>
              <a:t>exercises </a:t>
            </a:r>
            <a:r>
              <a:rPr lang="en-US" sz="2800" i="1" dirty="0" smtClean="0">
                <a:solidFill>
                  <a:srgbClr val="000C00"/>
                </a:solidFill>
              </a:rPr>
              <a:t>-3,4 on </a:t>
            </a:r>
            <a:r>
              <a:rPr lang="en-US" sz="2800" i="1" dirty="0">
                <a:solidFill>
                  <a:srgbClr val="000C00"/>
                </a:solidFill>
              </a:rPr>
              <a:t>page </a:t>
            </a:r>
            <a:r>
              <a:rPr lang="en-US" sz="2800" i="1" dirty="0" smtClean="0">
                <a:solidFill>
                  <a:srgbClr val="000C00"/>
                </a:solidFill>
              </a:rPr>
              <a:t>36  in </a:t>
            </a:r>
            <a:r>
              <a:rPr lang="en-US" sz="2800" i="1" dirty="0">
                <a:solidFill>
                  <a:srgbClr val="000C00"/>
                </a:solidFill>
              </a:rPr>
              <a:t>work book. </a:t>
            </a:r>
            <a:r>
              <a:rPr lang="en-US" sz="1400" i="1" dirty="0" smtClean="0">
                <a:solidFill>
                  <a:srgbClr val="336600"/>
                </a:solidFill>
              </a:rPr>
              <a:t>(complete and choose the correct words)</a:t>
            </a:r>
            <a:endParaRPr lang="en-US" sz="2800" i="1" dirty="0" smtClean="0">
              <a:solidFill>
                <a:srgbClr val="336600"/>
              </a:solidFill>
            </a:endParaRPr>
          </a:p>
          <a:p>
            <a:pPr>
              <a:buNone/>
            </a:pPr>
            <a:r>
              <a:rPr lang="en-US" sz="1800" i="1" dirty="0" smtClean="0">
                <a:solidFill>
                  <a:srgbClr val="00B050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C00"/>
                </a:solidFill>
              </a:rPr>
              <a:t>       </a:t>
            </a:r>
            <a:endParaRPr lang="kk-KZ" sz="4000" i="1" dirty="0" smtClean="0">
              <a:solidFill>
                <a:srgbClr val="000C00"/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 marL="0" indent="0" eaLnBrk="1" hangingPunct="1">
              <a:defRPr/>
            </a:pPr>
            <a:endParaRPr lang="ru-RU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 descr="ÐÐ°ÑÑÐ¸Ð½ÐºÐ¸ Ð¿Ð¾ Ð·Ð°Ð¿ÑÐ¾ÑÑ do home wo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9423">
            <a:off x="8133793" y="916179"/>
            <a:ext cx="3494191" cy="299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ChangeArrowheads="1"/>
          </p:cNvSpPr>
          <p:nvPr/>
        </p:nvSpPr>
        <p:spPr bwMode="auto">
          <a:xfrm>
            <a:off x="2637247" y="706458"/>
            <a:ext cx="628409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C00"/>
                </a:solidFill>
                <a:latin typeface="Georgia" pitchFamily="18" charset="0"/>
              </a:rPr>
              <a:t>The </a:t>
            </a:r>
            <a:r>
              <a:rPr lang="en-US" sz="4400" b="1" dirty="0">
                <a:solidFill>
                  <a:srgbClr val="000C00"/>
                </a:solidFill>
                <a:latin typeface="Georgia" pitchFamily="18" charset="0"/>
              </a:rPr>
              <a:t>end of the lesson</a:t>
            </a:r>
            <a:endParaRPr lang="ru-RU" sz="4400" dirty="0">
              <a:solidFill>
                <a:srgbClr val="000C00"/>
              </a:solidFill>
              <a:latin typeface="Georgia" pitchFamily="18" charset="0"/>
            </a:endParaRPr>
          </a:p>
          <a:p>
            <a:pPr algn="ctr"/>
            <a:endParaRPr lang="kk-KZ" sz="1400" i="1" dirty="0">
              <a:solidFill>
                <a:srgbClr val="000C00"/>
              </a:solidFill>
              <a:latin typeface="Georgia" pitchFamily="18" charset="0"/>
            </a:endParaRPr>
          </a:p>
          <a:p>
            <a:pPr algn="ctr"/>
            <a:r>
              <a:rPr lang="kk-KZ" sz="4400" i="1" dirty="0" smtClean="0">
                <a:solidFill>
                  <a:srgbClr val="000C00"/>
                </a:solidFill>
                <a:latin typeface="Georgia" pitchFamily="18" charset="0"/>
              </a:rPr>
              <a:t> </a:t>
            </a:r>
            <a:r>
              <a:rPr lang="en-US" sz="4400" i="1" dirty="0" smtClean="0">
                <a:solidFill>
                  <a:srgbClr val="000C00"/>
                </a:solidFill>
                <a:latin typeface="Georgia" pitchFamily="18" charset="0"/>
              </a:rPr>
              <a:t>       </a:t>
            </a:r>
            <a:endParaRPr lang="en-US" sz="4400" i="1" dirty="0">
              <a:solidFill>
                <a:srgbClr val="000C00"/>
              </a:solidFill>
              <a:latin typeface="Georgia" pitchFamily="18" charset="0"/>
            </a:endParaRPr>
          </a:p>
          <a:p>
            <a:pPr algn="ctr"/>
            <a:r>
              <a:rPr lang="en-US" sz="4400" i="1" dirty="0">
                <a:solidFill>
                  <a:srgbClr val="000C00"/>
                </a:solidFill>
                <a:latin typeface="Georgia" pitchFamily="18" charset="0"/>
              </a:rPr>
              <a:t>    Lesson is over!  </a:t>
            </a:r>
          </a:p>
          <a:p>
            <a:pPr algn="ctr"/>
            <a:r>
              <a:rPr lang="en-US" sz="4400" i="1" dirty="0">
                <a:solidFill>
                  <a:srgbClr val="000C00"/>
                </a:solidFill>
                <a:latin typeface="Georgia" pitchFamily="18" charset="0"/>
              </a:rPr>
              <a:t>   Good bye! </a:t>
            </a:r>
          </a:p>
        </p:txBody>
      </p:sp>
      <p:pic>
        <p:nvPicPr>
          <p:cNvPr id="52226" name="Рисунок 3" descr="AG003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619" y="3938875"/>
            <a:ext cx="5019386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                  </a:t>
            </a:r>
            <a:endParaRPr lang="ru-RU" dirty="0" smtClean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4780" y="161931"/>
            <a:ext cx="11762830" cy="655477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      </a:t>
            </a:r>
            <a:r>
              <a:rPr lang="kk-KZ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P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atrioti</a:t>
            </a:r>
            <a:r>
              <a:rPr lang="kk-KZ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c  </a:t>
            </a:r>
            <a:r>
              <a:rPr lang="en-US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education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</a:t>
            </a: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kk-KZ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kk-KZ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kk-KZ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    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School, school,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  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I go to school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My school is big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			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My school is good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			 		                          I like my school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		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School is fun!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 descr="сканирование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48" y="1440937"/>
            <a:ext cx="3495502" cy="229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сканирование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127" y="3915575"/>
            <a:ext cx="3621088" cy="268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02" y="548426"/>
            <a:ext cx="9181024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rgbClr val="000C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Check up the home task </a:t>
            </a:r>
          </a:p>
          <a:p>
            <a:pPr lvl="0">
              <a:spcAft>
                <a:spcPts val="0"/>
              </a:spcAft>
            </a:pPr>
            <a:endParaRPr lang="en-US" sz="2000" i="1" dirty="0" smtClean="0">
              <a:solidFill>
                <a:srgbClr val="000C0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en-US" sz="2000" i="1" dirty="0" smtClean="0">
              <a:solidFill>
                <a:srgbClr val="000C0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2000" dirty="0" smtClean="0"/>
          </a:p>
          <a:p>
            <a:pPr lvl="0">
              <a:spcAft>
                <a:spcPts val="0"/>
              </a:spcAft>
            </a:pPr>
            <a:endParaRPr lang="en-US" sz="2000" i="1" dirty="0" smtClean="0">
              <a:solidFill>
                <a:srgbClr val="000C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2400" b="1" dirty="0">
              <a:solidFill>
                <a:srgbClr val="000C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5065" y="86761"/>
            <a:ext cx="194002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4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group work</a:t>
            </a:r>
            <a:endParaRPr lang="ru-RU" sz="2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92776" y="1423850"/>
          <a:ext cx="5792159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1391994"/>
                <a:gridCol w="3203629"/>
                <a:gridCol w="1196536"/>
              </a:tblGrid>
              <a:tr h="537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Criteria</a:t>
                      </a:r>
                      <a:endParaRPr lang="ru-RU" sz="1100" b="0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Descriptors</a:t>
                      </a:r>
                      <a:endParaRPr lang="ru-RU" sz="1100" b="0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Points</a:t>
                      </a:r>
                      <a:r>
                        <a:rPr lang="kk-KZ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(Summative assessment</a:t>
                      </a:r>
                      <a:r>
                        <a:rPr lang="kk-KZ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baseline="0" dirty="0" smtClean="0">
                          <a:solidFill>
                            <a:srgbClr val="000C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baseline="0" dirty="0" smtClean="0">
                          <a:solidFill>
                            <a:srgbClr val="000C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Knowledge</a:t>
                      </a: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Answers correctly to the  questions </a:t>
                      </a: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C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1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C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Pronounces words correctly </a:t>
                      </a:r>
                      <a:endParaRPr lang="en-US" sz="1200" b="1" i="1" dirty="0" smtClean="0">
                        <a:solidFill>
                          <a:srgbClr val="000C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C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1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Картинки по запросу шаги"/>
          <p:cNvPicPr/>
          <p:nvPr/>
        </p:nvPicPr>
        <p:blipFill>
          <a:blip r:embed="rId2" cstate="print"/>
          <a:srcRect l="2190" b="10417"/>
          <a:stretch>
            <a:fillRect/>
          </a:stretch>
        </p:blipFill>
        <p:spPr bwMode="auto">
          <a:xfrm>
            <a:off x="10162903" y="679268"/>
            <a:ext cx="1750423" cy="168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ртинки по запросу шаг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451" y="3338783"/>
            <a:ext cx="2477182" cy="246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охожее изображение"/>
          <p:cNvPicPr/>
          <p:nvPr/>
        </p:nvPicPr>
        <p:blipFill>
          <a:blip r:embed="rId4" cstate="print"/>
          <a:srcRect r="6947"/>
          <a:stretch>
            <a:fillRect/>
          </a:stretch>
        </p:blipFill>
        <p:spPr bwMode="auto">
          <a:xfrm>
            <a:off x="10136776" y="4794070"/>
            <a:ext cx="1846217" cy="184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9110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D:\арай 24,02\коуч фондары\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9029" y="413166"/>
            <a:ext cx="1610778" cy="125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55882" y="446102"/>
            <a:ext cx="3366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0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Brainstorming</a:t>
            </a:r>
            <a:endParaRPr lang="kk-KZ" sz="3600" dirty="0">
              <a:solidFill>
                <a:srgbClr val="000C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47554" y="1545809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b="1" i="1" dirty="0" smtClean="0">
                <a:solidFill>
                  <a:srgbClr val="33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ru-RU" b="1" i="1" dirty="0" smtClean="0">
                <a:solidFill>
                  <a:srgbClr val="33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3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theme of our lesson is </a:t>
            </a:r>
            <a:endParaRPr lang="ru-RU" b="1" i="1" dirty="0" smtClean="0">
              <a:solidFill>
                <a:srgbClr val="3366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</a:t>
            </a:r>
            <a:r>
              <a:rPr lang="en-US" sz="44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</a:t>
            </a:r>
            <a:r>
              <a:rPr lang="en-US" sz="4400" b="1" i="1" dirty="0" smtClean="0">
                <a:solidFill>
                  <a:srgbClr val="E452C8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i="1" dirty="0" smtClean="0">
                <a:solidFill>
                  <a:srgbClr val="6699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</a:t>
            </a:r>
            <a:r>
              <a:rPr lang="en-US" sz="4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Картинки по запросу картинки зву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5155" y="209007"/>
            <a:ext cx="1052240" cy="10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pjynbrb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5599" y="5251268"/>
            <a:ext cx="1476103" cy="141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вуки природ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08468" y="611777"/>
            <a:ext cx="304800" cy="304800"/>
          </a:xfrm>
          <a:prstGeom prst="rect">
            <a:avLst/>
          </a:prstGeom>
        </p:spPr>
      </p:pic>
      <p:pic>
        <p:nvPicPr>
          <p:cNvPr id="9" name="Рисунок 8" descr="Картинки по запросу погода картинки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7758" y="2879591"/>
            <a:ext cx="5142139" cy="314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4709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4949" y="548636"/>
            <a:ext cx="863572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r>
              <a:rPr lang="kk-KZ" altLang="zh-CN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kk-KZ" altLang="zh-CN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Phonetic exercise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kumimoji="0" lang="kk-KZ" altLang="zh-CN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the </a:t>
            </a: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eather is </a:t>
            </a: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et, </a:t>
            </a:r>
            <a:b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must not threat. </a:t>
            </a:r>
            <a:b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the </a:t>
            </a: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eather is cold, </a:t>
            </a:r>
            <a:b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must not scold. </a:t>
            </a:r>
            <a:b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be  joyful  together </a:t>
            </a:r>
            <a:b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atever  the  </a:t>
            </a:r>
            <a:r>
              <a:rPr kumimoji="0" lang="en-US" altLang="zh-CN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eather!</a:t>
            </a: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9194" y="164465"/>
            <a:ext cx="2455572" cy="17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NVEExport.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5690"/>
            <a:ext cx="12191999" cy="683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053" y="560839"/>
            <a:ext cx="7616059" cy="5663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5400" b="1" i="1" dirty="0" smtClean="0">
                <a:solidFill>
                  <a:srgbClr val="000C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</a:t>
            </a:r>
            <a:r>
              <a:rPr lang="kk-KZ" sz="5400" b="1" i="1" dirty="0" smtClean="0">
                <a:solidFill>
                  <a:srgbClr val="000C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riting</a:t>
            </a:r>
            <a:r>
              <a:rPr lang="en-US" sz="5400" b="1" i="1" dirty="0" smtClean="0">
                <a:solidFill>
                  <a:srgbClr val="000C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en-US" sz="5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5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ocabulary work</a:t>
            </a:r>
            <a:endParaRPr lang="kk-KZ" sz="5400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/>
              <a:t>shower </a:t>
            </a:r>
            <a:r>
              <a:rPr lang="kk-KZ" sz="2800" b="1" dirty="0" smtClean="0"/>
              <a:t>[`ʃ</a:t>
            </a:r>
            <a:r>
              <a:rPr lang="en-US" sz="2800" b="1" dirty="0" err="1" smtClean="0"/>
              <a:t>auǝ</a:t>
            </a:r>
            <a:r>
              <a:rPr lang="kk-KZ" sz="2800" b="1" dirty="0" smtClean="0"/>
              <a:t>] </a:t>
            </a:r>
            <a:r>
              <a:rPr lang="kk-KZ" sz="2800" dirty="0" smtClean="0">
                <a:solidFill>
                  <a:srgbClr val="006600"/>
                </a:solidFill>
              </a:rPr>
              <a:t>нөсер</a:t>
            </a:r>
            <a:r>
              <a:rPr lang="en-US" sz="2800" dirty="0" smtClean="0"/>
              <a:t>                            </a:t>
            </a:r>
            <a:endParaRPr lang="ru-RU" sz="2800" dirty="0" smtClean="0"/>
          </a:p>
          <a:p>
            <a:r>
              <a:rPr lang="en-US" sz="2800" dirty="0" smtClean="0"/>
              <a:t>hail  </a:t>
            </a:r>
            <a:r>
              <a:rPr lang="kk-KZ" sz="2800" b="1" dirty="0" smtClean="0"/>
              <a:t>[</a:t>
            </a:r>
            <a:r>
              <a:rPr lang="en-US" sz="2800" b="1" dirty="0" err="1" smtClean="0"/>
              <a:t>heil</a:t>
            </a:r>
            <a:r>
              <a:rPr lang="kk-KZ" sz="2800" b="1" dirty="0" smtClean="0"/>
              <a:t>] </a:t>
            </a:r>
            <a:r>
              <a:rPr lang="kk-KZ" sz="2800" dirty="0" smtClean="0">
                <a:solidFill>
                  <a:srgbClr val="006600"/>
                </a:solidFill>
              </a:rPr>
              <a:t>бұршақ</a:t>
            </a:r>
            <a:r>
              <a:rPr lang="en-US" sz="2800" dirty="0" smtClean="0">
                <a:solidFill>
                  <a:srgbClr val="006600"/>
                </a:solidFill>
              </a:rPr>
              <a:t>   </a:t>
            </a:r>
            <a:r>
              <a:rPr lang="en-US" sz="2800" dirty="0" smtClean="0"/>
              <a:t>                             </a:t>
            </a:r>
            <a:endParaRPr lang="ru-RU" sz="2800" dirty="0" smtClean="0"/>
          </a:p>
          <a:p>
            <a:r>
              <a:rPr lang="kk-KZ" sz="2800" dirty="0" smtClean="0"/>
              <a:t>wet </a:t>
            </a:r>
            <a:r>
              <a:rPr lang="kk-KZ" sz="2800" b="1" dirty="0" smtClean="0"/>
              <a:t>[ `wet] </a:t>
            </a:r>
            <a:r>
              <a:rPr lang="kk-KZ" sz="2800" dirty="0" smtClean="0">
                <a:solidFill>
                  <a:srgbClr val="006600"/>
                </a:solidFill>
              </a:rPr>
              <a:t>дымқыл </a:t>
            </a:r>
            <a:r>
              <a:rPr lang="en-US" sz="2800" dirty="0" smtClean="0">
                <a:solidFill>
                  <a:srgbClr val="006600"/>
                </a:solidFill>
              </a:rPr>
              <a:t>  </a:t>
            </a:r>
            <a:r>
              <a:rPr lang="en-US" sz="2800" dirty="0" smtClean="0"/>
              <a:t>                           </a:t>
            </a:r>
            <a:endParaRPr lang="ru-RU" sz="2800" dirty="0" smtClean="0"/>
          </a:p>
          <a:p>
            <a:r>
              <a:rPr lang="en-US" sz="2800" dirty="0" smtClean="0"/>
              <a:t>foggy </a:t>
            </a:r>
            <a:r>
              <a:rPr lang="kk-KZ" sz="2800" b="1" dirty="0" smtClean="0"/>
              <a:t>[</a:t>
            </a:r>
            <a:r>
              <a:rPr lang="en-US" sz="2800" b="1" dirty="0" smtClean="0"/>
              <a:t>f</a:t>
            </a:r>
            <a:r>
              <a:rPr lang="kk-KZ" sz="2800" b="1" dirty="0" smtClean="0"/>
              <a:t>ɔ:</a:t>
            </a:r>
            <a:r>
              <a:rPr lang="en-US" sz="2800" b="1" dirty="0" err="1" smtClean="0"/>
              <a:t>gi</a:t>
            </a:r>
            <a:r>
              <a:rPr lang="kk-KZ" sz="2800" b="1" dirty="0" smtClean="0"/>
              <a:t>] </a:t>
            </a:r>
            <a:r>
              <a:rPr lang="kk-KZ" sz="2800" dirty="0" smtClean="0">
                <a:solidFill>
                  <a:srgbClr val="006600"/>
                </a:solidFill>
              </a:rPr>
              <a:t>тұманды</a:t>
            </a:r>
            <a:r>
              <a:rPr lang="en-US" sz="2800" dirty="0" smtClean="0">
                <a:solidFill>
                  <a:srgbClr val="006600"/>
                </a:solidFill>
              </a:rPr>
              <a:t>   </a:t>
            </a:r>
            <a:r>
              <a:rPr lang="en-US" sz="2800" dirty="0" smtClean="0"/>
              <a:t>                       </a:t>
            </a:r>
            <a:endParaRPr lang="ru-RU" sz="2800" dirty="0" smtClean="0"/>
          </a:p>
          <a:p>
            <a:r>
              <a:rPr lang="kk-KZ" sz="2800" dirty="0" smtClean="0"/>
              <a:t>bright </a:t>
            </a:r>
            <a:r>
              <a:rPr lang="kk-KZ" sz="2800" b="1" dirty="0" smtClean="0"/>
              <a:t>[`brait]</a:t>
            </a:r>
            <a:r>
              <a:rPr lang="kk-KZ" sz="2800" dirty="0" smtClean="0"/>
              <a:t> </a:t>
            </a:r>
            <a:r>
              <a:rPr lang="kk-KZ" sz="2800" dirty="0" smtClean="0">
                <a:solidFill>
                  <a:srgbClr val="006600"/>
                </a:solidFill>
              </a:rPr>
              <a:t>ашық</a:t>
            </a:r>
            <a:r>
              <a:rPr lang="kk-KZ" sz="2800" dirty="0" smtClean="0"/>
              <a:t>  </a:t>
            </a:r>
            <a:r>
              <a:rPr lang="en-US" sz="2800" dirty="0" smtClean="0"/>
              <a:t>   </a:t>
            </a:r>
            <a:endParaRPr lang="ru-RU" sz="2800" dirty="0" smtClean="0"/>
          </a:p>
          <a:p>
            <a:r>
              <a:rPr lang="kk-KZ" sz="2800" dirty="0" smtClean="0"/>
              <a:t>lightning</a:t>
            </a:r>
            <a:r>
              <a:rPr lang="kk-KZ" sz="2800" b="1" dirty="0" smtClean="0"/>
              <a:t>[`laitniŋ] </a:t>
            </a:r>
            <a:r>
              <a:rPr lang="kk-KZ" sz="2800" dirty="0" smtClean="0">
                <a:solidFill>
                  <a:srgbClr val="006600"/>
                </a:solidFill>
              </a:rPr>
              <a:t>найзағай</a:t>
            </a:r>
            <a:endParaRPr lang="ru-RU" sz="2800" dirty="0" smtClean="0">
              <a:solidFill>
                <a:srgbClr val="006600"/>
              </a:solidFill>
            </a:endParaRPr>
          </a:p>
          <a:p>
            <a:r>
              <a:rPr lang="kk-KZ" sz="2800" dirty="0" smtClean="0"/>
              <a:t>breeze </a:t>
            </a:r>
            <a:r>
              <a:rPr lang="kk-KZ" sz="2800" b="1" dirty="0" smtClean="0"/>
              <a:t>[`bri:z] </a:t>
            </a:r>
            <a:r>
              <a:rPr lang="kk-KZ" sz="2800" dirty="0" smtClean="0">
                <a:solidFill>
                  <a:srgbClr val="006600"/>
                </a:solidFill>
              </a:rPr>
              <a:t>самал жел                     </a:t>
            </a:r>
            <a:endParaRPr lang="ru-RU" sz="2800" dirty="0" smtClean="0">
              <a:solidFill>
                <a:srgbClr val="006600"/>
              </a:solidFill>
            </a:endParaRPr>
          </a:p>
          <a:p>
            <a:r>
              <a:rPr lang="kk-KZ" sz="2800" dirty="0" smtClean="0"/>
              <a:t>chilly </a:t>
            </a:r>
            <a:r>
              <a:rPr lang="kk-KZ" sz="2800" b="1" dirty="0" smtClean="0"/>
              <a:t>[ʧ`ili] </a:t>
            </a:r>
            <a:r>
              <a:rPr lang="kk-KZ" sz="2800" dirty="0" smtClean="0">
                <a:solidFill>
                  <a:srgbClr val="006600"/>
                </a:solidFill>
              </a:rPr>
              <a:t>салқын</a:t>
            </a:r>
            <a:r>
              <a:rPr lang="kk-KZ" sz="2800" dirty="0" smtClean="0"/>
              <a:t>                </a:t>
            </a:r>
            <a:endParaRPr lang="ru-RU" sz="2800" dirty="0" smtClean="0"/>
          </a:p>
          <a:p>
            <a:r>
              <a:rPr lang="kk-KZ" sz="2800" dirty="0" smtClean="0"/>
              <a:t>forecast </a:t>
            </a:r>
            <a:r>
              <a:rPr lang="kk-KZ" sz="2800" b="1" dirty="0" smtClean="0"/>
              <a:t>[ `fɔ:ka:st] </a:t>
            </a:r>
            <a:r>
              <a:rPr lang="kk-KZ" sz="2800" dirty="0" smtClean="0">
                <a:solidFill>
                  <a:srgbClr val="006600"/>
                </a:solidFill>
              </a:rPr>
              <a:t>ауа райы болжамы </a:t>
            </a:r>
            <a:endParaRPr lang="ru-RU" sz="2800" dirty="0" smtClean="0">
              <a:solidFill>
                <a:srgbClr val="006600"/>
              </a:solidFill>
            </a:endParaRPr>
          </a:p>
          <a:p>
            <a:r>
              <a:rPr lang="kk-KZ" sz="2800" dirty="0" smtClean="0"/>
              <a:t>temperature </a:t>
            </a:r>
            <a:r>
              <a:rPr lang="kk-KZ" sz="2800" b="1" dirty="0" smtClean="0"/>
              <a:t>[`tὲmp(ǝ)rǝʧә]</a:t>
            </a:r>
            <a:r>
              <a:rPr lang="kk-KZ" sz="2800" dirty="0" smtClean="0"/>
              <a:t> </a:t>
            </a:r>
            <a:r>
              <a:rPr lang="kk-KZ" sz="2800" dirty="0" smtClean="0">
                <a:solidFill>
                  <a:srgbClr val="006600"/>
                </a:solidFill>
              </a:rPr>
              <a:t>температура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04923"/>
            <a:ext cx="27432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60420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-319088" y="1346922"/>
            <a:ext cx="1251108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-180975" algn="l"/>
              </a:tabLst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kk-KZ" sz="6000" b="1">
              <a:solidFill>
                <a:srgbClr val="92D050"/>
              </a:solidFill>
              <a:latin typeface="Times New Roman" pitchFamily="18" charset="0"/>
            </a:endParaRPr>
          </a:p>
          <a:p>
            <a:pPr algn="ctr">
              <a:tabLst>
                <a:tab pos="-180975" algn="l"/>
              </a:tabLst>
            </a:pPr>
            <a:endParaRPr lang="kk-KZ" sz="6000" b="1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tabLst>
                <a:tab pos="-180975" algn="l"/>
              </a:tabLst>
            </a:pPr>
            <a:r>
              <a:rPr lang="kk-KZ" sz="1800">
                <a:solidFill>
                  <a:srgbClr val="990033"/>
                </a:solidFill>
              </a:rPr>
              <a:t>            </a:t>
            </a:r>
            <a:endParaRPr lang="kk-KZ" sz="1800" i="1">
              <a:solidFill>
                <a:srgbClr val="990033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1495" y="120203"/>
            <a:ext cx="5258593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br>
              <a:rPr lang="en-US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0709" y="272863"/>
            <a:ext cx="10502536" cy="616694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Task 1. Reading</a:t>
            </a:r>
          </a:p>
          <a:p>
            <a:pPr marL="0" indent="0">
              <a:buNone/>
            </a:pPr>
            <a:endParaRPr lang="kk-KZ" sz="1400" b="1" dirty="0" smtClean="0">
              <a:solidFill>
                <a:srgbClr val="000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kk-KZ" sz="1400" b="1" dirty="0" smtClean="0">
              <a:solidFill>
                <a:srgbClr val="000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600" b="1" dirty="0" smtClean="0">
                <a:solidFill>
                  <a:srgbClr val="000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600" b="1" dirty="0" smtClean="0">
              <a:solidFill>
                <a:srgbClr val="000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0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000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                                 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leaves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warm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 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begins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endParaRPr lang="ru-RU" sz="1600" b="1" dirty="0" smtClean="0">
              <a:solidFill>
                <a:srgbClr val="000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000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000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holidays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  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winter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kk-KZ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1600" b="1" dirty="0" smtClean="0">
              <a:solidFill>
                <a:srgbClr val="000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                    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 </a:t>
            </a:r>
            <a:r>
              <a:rPr lang="en-US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1600" b="1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endParaRPr lang="ru-RU" sz="1600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2693630"/>
              </p:ext>
            </p:extLst>
          </p:nvPr>
        </p:nvGraphicFramePr>
        <p:xfrm>
          <a:off x="1136468" y="772524"/>
          <a:ext cx="6648995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1597912"/>
                <a:gridCol w="3677544"/>
                <a:gridCol w="1373539"/>
              </a:tblGrid>
              <a:tr h="54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Criteria</a:t>
                      </a:r>
                      <a:endParaRPr lang="ru-RU" sz="1100" b="0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Descriptors</a:t>
                      </a:r>
                      <a:endParaRPr lang="ru-RU" sz="1100" b="0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Points</a:t>
                      </a:r>
                      <a:r>
                        <a:rPr lang="kk-KZ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(Summative assessment</a:t>
                      </a:r>
                      <a:r>
                        <a:rPr lang="kk-KZ" sz="1200" b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b="0" dirty="0" smtClean="0">
                        <a:solidFill>
                          <a:srgbClr val="000C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baseline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baseline="0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Knowledge   and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understanding</a:t>
                      </a: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Understands the meaning of the text</a:t>
                      </a: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1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Answers the questions according to the text</a:t>
                      </a: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C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1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Картинки по запросу картинка весн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594" y="2168434"/>
            <a:ext cx="2050869" cy="129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ртинки по запросу картинка лет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2595" y="4536620"/>
            <a:ext cx="1933302" cy="118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ртинки по запросу картинка осен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491" y="2142309"/>
            <a:ext cx="2126663" cy="125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артинки по запросу картинка зим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720" y="4532812"/>
            <a:ext cx="2103120" cy="113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1482" y="182880"/>
            <a:ext cx="2410518" cy="222804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029" y="217716"/>
            <a:ext cx="5056731" cy="18723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863" y="1863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000C00"/>
                </a:solidFill>
                <a:latin typeface="Times New Roman"/>
                <a:ea typeface="Times New Roman"/>
                <a:cs typeface="Times New Roman"/>
              </a:rPr>
              <a:t>     Task 2  </a:t>
            </a:r>
            <a:r>
              <a:rPr lang="en-US" sz="1800" b="1" dirty="0" smtClean="0">
                <a:solidFill>
                  <a:srgbClr val="000C00"/>
                </a:solidFill>
                <a:latin typeface="Times New Roman"/>
                <a:ea typeface="Calibri"/>
                <a:cs typeface="Times New Roman"/>
              </a:rPr>
              <a:t> SPEAKING</a:t>
            </a:r>
          </a:p>
          <a:p>
            <a:endParaRPr lang="en-US" sz="1800" b="1" dirty="0" smtClean="0">
              <a:solidFill>
                <a:srgbClr val="000C00"/>
              </a:solidFill>
              <a:latin typeface="Times New Roman"/>
              <a:cs typeface="Times New Roman"/>
            </a:endParaRPr>
          </a:p>
          <a:p>
            <a:endParaRPr lang="en-US" sz="1800" b="1" dirty="0" smtClean="0">
              <a:solidFill>
                <a:srgbClr val="000C00"/>
              </a:solidFill>
              <a:latin typeface="Times New Roman"/>
              <a:cs typeface="Times New Roman"/>
            </a:endParaRPr>
          </a:p>
          <a:p>
            <a:endParaRPr lang="ru-RU" sz="1800" dirty="0"/>
          </a:p>
        </p:txBody>
      </p:sp>
      <p:pic>
        <p:nvPicPr>
          <p:cNvPr id="16" name="Рисунок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306" y="2689412"/>
            <a:ext cx="5607423" cy="363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0029521"/>
              </p:ext>
            </p:extLst>
          </p:nvPr>
        </p:nvGraphicFramePr>
        <p:xfrm>
          <a:off x="6024282" y="847164"/>
          <a:ext cx="5873677" cy="1573307"/>
        </p:xfrm>
        <a:graphic>
          <a:graphicData uri="http://schemas.openxmlformats.org/drawingml/2006/table">
            <a:tbl>
              <a:tblPr firstRow="1" firstCol="1" bandRow="1"/>
              <a:tblGrid>
                <a:gridCol w="1225934"/>
                <a:gridCol w="3653738"/>
                <a:gridCol w="994005"/>
              </a:tblGrid>
              <a:tr h="512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0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Criteria</a:t>
                      </a:r>
                      <a:endParaRPr lang="ru-RU" sz="105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0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Descriptors</a:t>
                      </a:r>
                      <a:endParaRPr lang="ru-RU" sz="1050" b="0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Points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(Summative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assessment)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50" b="1" i="1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Knowledge, understanding and speaking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1.knows the peculiarities of the regions of the UK 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1 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2. Knows how to use gained knowledge </a:t>
                      </a:r>
                    </a:p>
                    <a:p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1 </a:t>
                      </a:r>
                      <a:r>
                        <a:rPr lang="en-US" sz="1050" b="1" dirty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point</a:t>
                      </a:r>
                      <a:endParaRPr lang="ru-RU" sz="1050" b="1" dirty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0763" algn="l"/>
                        </a:tabLst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3. Identifies the meaning of the words related to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0763" algn="l"/>
                        </a:tabLst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weather and sticks  the right   symbols on the map </a:t>
                      </a: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000C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point</a:t>
                      </a:r>
                      <a:endParaRPr lang="ru-RU" sz="1050" b="1" dirty="0" smtClean="0">
                        <a:solidFill>
                          <a:srgbClr val="000C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C:\Users\User\AppData\Local\Microsoft\Windows\Temporary Internet Files\Content.Word\IMG20191119144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3506" y="1097280"/>
            <a:ext cx="5721533" cy="509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3214</TotalTime>
  <Words>551</Words>
  <Application>Microsoft Office PowerPoint</Application>
  <PresentationFormat>Произвольный</PresentationFormat>
  <Paragraphs>184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Good morning  dear   guests and pupils!!!! </vt:lpstr>
      <vt:lpstr>            Patriotic  education                                                                                                School, school,                                              I go to school                                                  My school is big                                          My school is good                                 I like my school                                       School is fun!  </vt:lpstr>
      <vt:lpstr>Слайд 3</vt:lpstr>
      <vt:lpstr>Слайд 4</vt:lpstr>
      <vt:lpstr>Слайд 5</vt:lpstr>
      <vt:lpstr> </vt:lpstr>
      <vt:lpstr>Слайд 7</vt:lpstr>
      <vt:lpstr>  </vt:lpstr>
      <vt:lpstr> </vt:lpstr>
      <vt:lpstr>   Physminutes   “Australian rain” 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dear guests and pupils!!!!</dc:title>
  <dc:creator>user</dc:creator>
  <cp:lastModifiedBy>User</cp:lastModifiedBy>
  <cp:revision>749</cp:revision>
  <dcterms:created xsi:type="dcterms:W3CDTF">2014-02-20T12:10:43Z</dcterms:created>
  <dcterms:modified xsi:type="dcterms:W3CDTF">2019-11-20T17:45:01Z</dcterms:modified>
</cp:coreProperties>
</file>